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73" r:id="rId3"/>
    <p:sldId id="274" r:id="rId4"/>
    <p:sldId id="262" r:id="rId5"/>
    <p:sldId id="278" r:id="rId6"/>
    <p:sldId id="329" r:id="rId7"/>
    <p:sldId id="266" r:id="rId8"/>
    <p:sldId id="265" r:id="rId9"/>
    <p:sldId id="267" r:id="rId10"/>
    <p:sldId id="327" r:id="rId11"/>
    <p:sldId id="328" r:id="rId12"/>
    <p:sldId id="313" r:id="rId13"/>
    <p:sldId id="269" r:id="rId14"/>
    <p:sldId id="295" r:id="rId15"/>
    <p:sldId id="280" r:id="rId16"/>
    <p:sldId id="293" r:id="rId17"/>
    <p:sldId id="281" r:id="rId18"/>
    <p:sldId id="294" r:id="rId19"/>
    <p:sldId id="320" r:id="rId20"/>
    <p:sldId id="325" r:id="rId21"/>
    <p:sldId id="323" r:id="rId22"/>
    <p:sldId id="324" r:id="rId23"/>
    <p:sldId id="272" r:id="rId24"/>
    <p:sldId id="301" r:id="rId25"/>
    <p:sldId id="326" r:id="rId26"/>
    <p:sldId id="296" r:id="rId27"/>
    <p:sldId id="297" r:id="rId28"/>
    <p:sldId id="316" r:id="rId29"/>
    <p:sldId id="302" r:id="rId30"/>
    <p:sldId id="303" r:id="rId31"/>
    <p:sldId id="298" r:id="rId32"/>
    <p:sldId id="300" r:id="rId33"/>
    <p:sldId id="299" r:id="rId34"/>
    <p:sldId id="317" r:id="rId35"/>
    <p:sldId id="318" r:id="rId36"/>
    <p:sldId id="305" r:id="rId37"/>
    <p:sldId id="314" r:id="rId38"/>
    <p:sldId id="306" r:id="rId39"/>
    <p:sldId id="315" r:id="rId40"/>
    <p:sldId id="307" r:id="rId41"/>
    <p:sldId id="287" r:id="rId42"/>
    <p:sldId id="285" r:id="rId43"/>
    <p:sldId id="286" r:id="rId44"/>
    <p:sldId id="284" r:id="rId45"/>
    <p:sldId id="288" r:id="rId46"/>
    <p:sldId id="330" r:id="rId47"/>
    <p:sldId id="289" r:id="rId48"/>
    <p:sldId id="311" r:id="rId49"/>
    <p:sldId id="312" r:id="rId50"/>
    <p:sldId id="319" r:id="rId51"/>
    <p:sldId id="290" r:id="rId52"/>
    <p:sldId id="264" r:id="rId5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Bond" initials="MB" lastIdx="1" clrIdx="0">
    <p:extLst>
      <p:ext uri="{19B8F6BF-5375-455C-9EA6-DF929625EA0E}">
        <p15:presenceInfo xmlns:p15="http://schemas.microsoft.com/office/powerpoint/2012/main" userId="S::mbond@isa.org.jm::a69af1ba-d57b-4e2c-8acd-f8b087ac85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273"/>
    <a:srgbClr val="AD9B63"/>
    <a:srgbClr val="E4ED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47" autoAdjust="0"/>
    <p:restoredTop sz="94660"/>
  </p:normalViewPr>
  <p:slideViewPr>
    <p:cSldViewPr snapToGrid="0" showGuides="1">
      <p:cViewPr varScale="1">
        <p:scale>
          <a:sx n="86" d="100"/>
          <a:sy n="86" d="100"/>
        </p:scale>
        <p:origin x="774" y="90"/>
      </p:cViewPr>
      <p:guideLst>
        <p:guide orient="horz" pos="2184"/>
        <p:guide pos="3840"/>
      </p:guideLst>
    </p:cSldViewPr>
  </p:slideViewPr>
  <p:notesTextViewPr>
    <p:cViewPr>
      <p:scale>
        <a:sx n="1" d="1"/>
        <a:sy n="1" d="1"/>
      </p:scale>
      <p:origin x="0" y="0"/>
    </p:cViewPr>
  </p:notesTextViewPr>
  <p:notesViewPr>
    <p:cSldViewPr snapToGrid="0" showGuides="1">
      <p:cViewPr varScale="1">
        <p:scale>
          <a:sx n="54" d="100"/>
          <a:sy n="54" d="100"/>
        </p:scale>
        <p:origin x="195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71" tIns="46586" rIns="93171" bIns="46586" rtlCol="0"/>
          <a:lstStyle>
            <a:lvl1pPr algn="r">
              <a:defRPr sz="1200"/>
            </a:lvl1pPr>
          </a:lstStyle>
          <a:p>
            <a:fld id="{55959196-5741-41FF-AC6C-FF608AA589E5}" type="datetimeFigureOut">
              <a:rPr lang="en-US" smtClean="0"/>
              <a:t>9/17/2021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1" tIns="46586" rIns="93171" bIns="46586"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1" tIns="46586" rIns="93171"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1" tIns="46586" rIns="93171"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6433"/>
          </a:xfrm>
          <a:prstGeom prst="rect">
            <a:avLst/>
          </a:prstGeom>
        </p:spPr>
        <p:txBody>
          <a:bodyPr vert="horz" lIns="93171" tIns="46586" rIns="93171" bIns="46586" rtlCol="0" anchor="b"/>
          <a:lstStyle>
            <a:lvl1pPr algn="r">
              <a:defRPr sz="1200"/>
            </a:lvl1pPr>
          </a:lstStyle>
          <a:p>
            <a:fld id="{8AFAF886-0411-4A0C-948D-2135C54EE3FF}" type="slidenum">
              <a:rPr lang="en-US" smtClean="0"/>
              <a:t>‹#›</a:t>
            </a:fld>
            <a:endParaRPr lang="en-US"/>
          </a:p>
        </p:txBody>
      </p:sp>
    </p:spTree>
    <p:extLst>
      <p:ext uri="{BB962C8B-B14F-4D97-AF65-F5344CB8AC3E}">
        <p14:creationId xmlns:p14="http://schemas.microsoft.com/office/powerpoint/2010/main" val="312432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348BB9-69FD-4E7C-BFAF-591C43866AE7}" type="datetimeFigureOut">
              <a:rPr lang="en-US" smtClean="0"/>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203452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48BB9-69FD-4E7C-BFAF-591C43866AE7}" type="datetimeFigureOut">
              <a:rPr lang="en-US" smtClean="0"/>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341958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348BB9-69FD-4E7C-BFAF-591C43866AE7}" type="datetimeFigureOut">
              <a:rPr lang="en-US" smtClean="0"/>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1022381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348BB9-69FD-4E7C-BFAF-591C43866AE7}" type="datetimeFigureOut">
              <a:rPr lang="en-US" smtClean="0"/>
              <a:t>9/17/2021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3891590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348BB9-69FD-4E7C-BFAF-591C43866AE7}" type="datetimeFigureOut">
              <a:rPr lang="en-US" smtClean="0"/>
              <a:t>9/17/2021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26917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348BB9-69FD-4E7C-BFAF-591C43866AE7}" type="datetimeFigureOut">
              <a:rPr lang="en-US" smtClean="0"/>
              <a:t>9/17/2021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573570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48BB9-69FD-4E7C-BFAF-591C43866AE7}" type="datetimeFigureOut">
              <a:rPr lang="en-US" smtClean="0"/>
              <a:t>9/17/2021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243582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348BB9-69FD-4E7C-BFAF-591C43866AE7}" type="datetimeFigureOut">
              <a:rPr lang="en-US" smtClean="0"/>
              <a:t>9/17/2021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2951255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348BB9-69FD-4E7C-BFAF-591C43866AE7}" type="datetimeFigureOut">
              <a:rPr lang="en-US" smtClean="0"/>
              <a:t>9/17/2021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151126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48BB9-69FD-4E7C-BFAF-591C43866AE7}" type="datetimeFigureOut">
              <a:rPr lang="en-US" smtClean="0"/>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3212611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48BB9-69FD-4E7C-BFAF-591C43866AE7}" type="datetimeFigureOut">
              <a:rPr lang="en-US" smtClean="0"/>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F1DF9-F933-4BF3-9081-378B53DEF357}" type="slidenum">
              <a:rPr lang="en-US" smtClean="0"/>
              <a:t>‹#›</a:t>
            </a:fld>
            <a:endParaRPr lang="en-US"/>
          </a:p>
        </p:txBody>
      </p:sp>
    </p:spTree>
    <p:extLst>
      <p:ext uri="{BB962C8B-B14F-4D97-AF65-F5344CB8AC3E}">
        <p14:creationId xmlns:p14="http://schemas.microsoft.com/office/powerpoint/2010/main" val="190204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C8348BB9-69FD-4E7C-BFAF-591C43866AE7}" type="datetimeFigureOut">
              <a:rPr lang="en-US" smtClean="0"/>
              <a:pPr/>
              <a:t>9/17/2021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D27F1DF9-F933-4BF3-9081-378B53DEF357}" type="slidenum">
              <a:rPr lang="en-US" smtClean="0"/>
              <a:pPr/>
              <a:t>‹#›</a:t>
            </a:fld>
            <a:endParaRPr lang="en-US"/>
          </a:p>
        </p:txBody>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lide Number Placeholder 5"/>
          <p:cNvSpPr txBox="1">
            <a:spLocks/>
          </p:cNvSpPr>
          <p:nvPr userDrawn="1"/>
        </p:nvSpPr>
        <p:spPr>
          <a:xfrm>
            <a:off x="189156" y="6356349"/>
            <a:ext cx="2743200"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7F1DF9-F933-4BF3-9081-378B53DEF357}" type="slidenum">
              <a:rPr lang="en-US" sz="1050" smtClean="0">
                <a:solidFill>
                  <a:srgbClr val="125273"/>
                </a:solidFill>
                <a:latin typeface="Tahoma" panose="020B0604030504040204" pitchFamily="34" charset="0"/>
                <a:ea typeface="Tahoma" panose="020B0604030504040204" pitchFamily="34" charset="0"/>
                <a:cs typeface="Tahoma" panose="020B0604030504040204" pitchFamily="34" charset="0"/>
              </a:rPr>
              <a:pPr/>
              <a:t>‹#›</a:t>
            </a:fld>
            <a:endParaRPr lang="en-US" sz="1050" dirty="0">
              <a:solidFill>
                <a:srgbClr val="125273"/>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86619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hyperlink" Target="https://i90023.eos-intl.net/I90023/Index.aspx"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9.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0.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1.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8.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9.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0.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1.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2.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23.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2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6.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27.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28.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29.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m4a"/><Relationship Id="rId1" Type="http://schemas.microsoft.com/office/2007/relationships/media" Target="../media/media42.m4a"/><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30.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3.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3.pn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3.png"/><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3.png"/><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8.m4a"/><Relationship Id="rId1" Type="http://schemas.microsoft.com/office/2007/relationships/media" Target="../media/media48.m4a"/><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9.m4a"/><Relationship Id="rId1" Type="http://schemas.microsoft.com/office/2007/relationships/media" Target="../media/media49.m4a"/><Relationship Id="rId6" Type="http://schemas.openxmlformats.org/officeDocument/2006/relationships/image" Target="cid:e9fa440e-f1f0-4f67-b4fe-a25c76b538e1@namprd14.prod.outlook.com" TargetMode="External"/><Relationship Id="rId5" Type="http://schemas.openxmlformats.org/officeDocument/2006/relationships/image" Target="../media/image35.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0.m4a"/><Relationship Id="rId1" Type="http://schemas.microsoft.com/office/2007/relationships/media" Target="../media/media50.m4a"/><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1.m4a"/><Relationship Id="rId1" Type="http://schemas.microsoft.com/office/2007/relationships/media" Target="../media/media51.m4a"/><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3.png"/><Relationship Id="rId5" Type="http://schemas.openxmlformats.org/officeDocument/2006/relationships/image" Target="../media/image37.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175" y="0"/>
            <a:ext cx="12192000" cy="6858000"/>
          </a:xfrm>
          <a:prstGeom prst="rect">
            <a:avLst/>
          </a:prstGeom>
        </p:spPr>
      </p:pic>
      <p:sp>
        <p:nvSpPr>
          <p:cNvPr id="10" name="TextBox 9"/>
          <p:cNvSpPr txBox="1"/>
          <p:nvPr/>
        </p:nvSpPr>
        <p:spPr>
          <a:xfrm>
            <a:off x="791735" y="5124427"/>
            <a:ext cx="9144001" cy="633767"/>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9979" tIns="69979" rIns="69979" bIns="69979"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sz="3200" b="1" spc="50" dirty="0">
                <a:solidFill>
                  <a:srgbClr val="125273"/>
                </a:solidFill>
                <a:latin typeface="Tahoma" panose="020B0604030504040204" pitchFamily="34" charset="0"/>
                <a:ea typeface="Tahoma" panose="020B0604030504040204" pitchFamily="34" charset="0"/>
                <a:cs typeface="Tahoma" panose="020B0604030504040204" pitchFamily="34" charset="0"/>
              </a:rPr>
              <a:t>Satya N. Nandan Library</a:t>
            </a:r>
            <a:r>
              <a:rPr lang="en-US" sz="2000" spc="50" dirty="0">
                <a:solidFill>
                  <a:srgbClr val="125273"/>
                </a:solidFill>
                <a:latin typeface="Tahoma" panose="020B0604030504040204" pitchFamily="34" charset="0"/>
                <a:ea typeface="Tahoma" panose="020B0604030504040204" pitchFamily="34" charset="0"/>
                <a:cs typeface="Tahoma" panose="020B0604030504040204" pitchFamily="34" charset="0"/>
              </a:rPr>
              <a:t>| </a:t>
            </a:r>
            <a:r>
              <a:rPr lang="en-US" sz="3200" b="1" spc="50" dirty="0">
                <a:solidFill>
                  <a:srgbClr val="125273"/>
                </a:solidFill>
                <a:latin typeface="Tahoma" panose="020B0604030504040204" pitchFamily="34" charset="0"/>
                <a:ea typeface="Tahoma" panose="020B0604030504040204" pitchFamily="34" charset="0"/>
                <a:cs typeface="Tahoma" panose="020B0604030504040204" pitchFamily="34" charset="0"/>
              </a:rPr>
              <a:t>OPAC Searching</a:t>
            </a:r>
            <a:endParaRPr kumimoji="0" lang="en-US" sz="3200" b="0" i="0" u="none" strike="noStrike" cap="none" spc="50" normalizeH="0" dirty="0">
              <a:ln>
                <a:noFill/>
              </a:ln>
              <a:solidFill>
                <a:srgbClr val="125273"/>
              </a:solidFill>
              <a:effectLst/>
              <a:uFillTx/>
              <a:latin typeface="Tahoma" panose="020B0604030504040204" pitchFamily="34" charset="0"/>
              <a:ea typeface="Tahoma" panose="020B0604030504040204" pitchFamily="34" charset="0"/>
              <a:cs typeface="Tahoma" panose="020B0604030504040204" pitchFamily="34" charset="0"/>
              <a:sym typeface="Helvetica Light"/>
            </a:endParaRPr>
          </a:p>
        </p:txBody>
      </p:sp>
      <p:pic>
        <p:nvPicPr>
          <p:cNvPr id="4" name="Audio 3">
            <a:hlinkClick r:id="" action="ppaction://media"/>
            <a:extLst>
              <a:ext uri="{FF2B5EF4-FFF2-40B4-BE49-F238E27FC236}">
                <a16:creationId xmlns:a16="http://schemas.microsoft.com/office/drawing/2014/main" id="{360EBED6-09E2-49F7-9A9C-A9B3833EBF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7697334"/>
      </p:ext>
    </p:extLst>
  </p:cSld>
  <p:clrMapOvr>
    <a:masterClrMapping/>
  </p:clrMapOvr>
  <mc:AlternateContent xmlns:mc="http://schemas.openxmlformats.org/markup-compatibility/2006" xmlns:p14="http://schemas.microsoft.com/office/powerpoint/2010/main">
    <mc:Choice Requires="p14">
      <p:transition spd="slow" p14:dur="2000" advTm="8834"/>
    </mc:Choice>
    <mc:Fallback xmlns="">
      <p:transition spd="slow" advTm="8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24E088-EA39-403B-974B-4FC17B24A3B6}"/>
              </a:ext>
            </a:extLst>
          </p:cNvPr>
          <p:cNvSpPr>
            <a:spLocks noGrp="1"/>
          </p:cNvSpPr>
          <p:nvPr>
            <p:ph type="title"/>
          </p:nvPr>
        </p:nvSpPr>
        <p:spPr>
          <a:xfrm>
            <a:off x="7338060" y="501651"/>
            <a:ext cx="3806189" cy="1716255"/>
          </a:xfrm>
        </p:spPr>
        <p:txBody>
          <a:bodyPr vert="horz" lIns="91440" tIns="45720" rIns="91440" bIns="45720" rtlCol="0" anchor="b">
            <a:normAutofit/>
          </a:bodyPr>
          <a:lstStyle/>
          <a:p>
            <a:r>
              <a:rPr lang="en-US" sz="4000" b="1" dirty="0">
                <a:latin typeface="+mj-lt"/>
                <a:ea typeface="+mj-ea"/>
                <a:cs typeface="+mj-cs"/>
              </a:rPr>
              <a:t>Overview</a:t>
            </a:r>
          </a:p>
        </p:txBody>
      </p:sp>
      <p:sp>
        <p:nvSpPr>
          <p:cNvPr id="38" name="Rectangle 2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2A88D00-7FCA-4B29-882B-44AB51A52C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950" r="-2" b="3148"/>
          <a:stretch/>
        </p:blipFill>
        <p:spPr>
          <a:xfrm>
            <a:off x="1813255" y="-12514"/>
            <a:ext cx="5221625" cy="6258983"/>
          </a:xfrm>
          <a:prstGeom prst="rect">
            <a:avLst/>
          </a:prstGeom>
        </p:spPr>
      </p:pic>
      <p:sp>
        <p:nvSpPr>
          <p:cNvPr id="3" name="Content Placeholder 2">
            <a:extLst>
              <a:ext uri="{FF2B5EF4-FFF2-40B4-BE49-F238E27FC236}">
                <a16:creationId xmlns:a16="http://schemas.microsoft.com/office/drawing/2014/main" id="{D4ABF443-021B-44DF-A340-DB460E71B238}"/>
              </a:ext>
            </a:extLst>
          </p:cNvPr>
          <p:cNvSpPr>
            <a:spLocks noGrp="1"/>
          </p:cNvSpPr>
          <p:nvPr>
            <p:ph sz="half" idx="1"/>
          </p:nvPr>
        </p:nvSpPr>
        <p:spPr>
          <a:xfrm>
            <a:off x="7034880" y="2645922"/>
            <a:ext cx="4551280" cy="3710427"/>
          </a:xfrm>
        </p:spPr>
        <p:txBody>
          <a:bodyPr vert="horz" lIns="91440" tIns="45720" rIns="91440" bIns="45720" rtlCol="0" anchor="t">
            <a:normAutofit/>
          </a:bodyPr>
          <a:lstStyle/>
          <a:p>
            <a:pPr marL="0" indent="0">
              <a:buNone/>
            </a:pPr>
            <a:r>
              <a:rPr lang="en-US" sz="2000" dirty="0">
                <a:solidFill>
                  <a:schemeClr val="tx1">
                    <a:alpha val="80000"/>
                  </a:schemeClr>
                </a:solidFill>
                <a:latin typeface="+mn-lt"/>
                <a:ea typeface="+mn-ea"/>
                <a:cs typeface="+mn-cs"/>
              </a:rPr>
              <a:t>      The Satya N. Nandan Library</a:t>
            </a:r>
          </a:p>
          <a:p>
            <a:endParaRPr lang="en-US" sz="2000" dirty="0">
              <a:solidFill>
                <a:schemeClr val="tx1">
                  <a:alpha val="80000"/>
                </a:schemeClr>
              </a:solidFill>
              <a:latin typeface="+mn-lt"/>
              <a:ea typeface="+mn-ea"/>
              <a:cs typeface="+mn-cs"/>
            </a:endParaRPr>
          </a:p>
          <a:p>
            <a:pPr marL="365760" lvl="1">
              <a:spcBef>
                <a:spcPts val="400"/>
              </a:spcBef>
              <a:buSzPct val="68000"/>
            </a:pPr>
            <a:r>
              <a:rPr lang="en-US" sz="2000" dirty="0">
                <a:latin typeface="+mn-lt"/>
                <a:ea typeface="+mn-ea"/>
                <a:cs typeface="+mn-cs"/>
              </a:rPr>
              <a:t>Library management. </a:t>
            </a:r>
            <a:r>
              <a:rPr lang="en-US" sz="2000" dirty="0">
                <a:solidFill>
                  <a:schemeClr val="tx1">
                    <a:alpha val="80000"/>
                  </a:schemeClr>
                </a:solidFill>
                <a:latin typeface="+mn-lt"/>
                <a:ea typeface="+mn-ea"/>
                <a:cs typeface="+mn-cs"/>
              </a:rPr>
              <a:t>Information Resources &amp; Services</a:t>
            </a:r>
          </a:p>
          <a:p>
            <a:pPr marL="365760" lvl="1">
              <a:spcBef>
                <a:spcPts val="400"/>
              </a:spcBef>
              <a:buSzPct val="68000"/>
            </a:pPr>
            <a:endParaRPr lang="en-US" sz="2000" dirty="0">
              <a:solidFill>
                <a:schemeClr val="tx1">
                  <a:alpha val="80000"/>
                </a:schemeClr>
              </a:solidFill>
              <a:latin typeface="+mn-lt"/>
              <a:ea typeface="+mn-ea"/>
              <a:cs typeface="+mn-cs"/>
            </a:endParaRPr>
          </a:p>
          <a:p>
            <a:pPr marL="365760" lvl="1">
              <a:spcBef>
                <a:spcPts val="400"/>
              </a:spcBef>
              <a:buSzPct val="68000"/>
            </a:pPr>
            <a:r>
              <a:rPr lang="en-US" sz="2000" dirty="0">
                <a:latin typeface="+mn-lt"/>
                <a:ea typeface="+mn-ea"/>
                <a:cs typeface="+mn-cs"/>
              </a:rPr>
              <a:t>ISA Official documents, Storage and Archiving</a:t>
            </a:r>
          </a:p>
          <a:p>
            <a:pPr marL="365760" lvl="1">
              <a:spcBef>
                <a:spcPts val="400"/>
              </a:spcBef>
              <a:buSzPct val="68000"/>
            </a:pPr>
            <a:endParaRPr lang="en-US" sz="2000" dirty="0">
              <a:latin typeface="+mn-lt"/>
              <a:ea typeface="+mn-ea"/>
              <a:cs typeface="+mn-cs"/>
            </a:endParaRPr>
          </a:p>
          <a:p>
            <a:pPr marL="365760" lvl="1">
              <a:spcBef>
                <a:spcPts val="400"/>
              </a:spcBef>
              <a:buSzPct val="68000"/>
            </a:pPr>
            <a:r>
              <a:rPr lang="en-US" sz="2000" dirty="0">
                <a:latin typeface="+mn-lt"/>
                <a:ea typeface="+mn-ea"/>
                <a:cs typeface="+mn-cs"/>
              </a:rPr>
              <a:t>Online Public Access Catalogue OPAC Search </a:t>
            </a:r>
          </a:p>
          <a:p>
            <a:pPr marL="365760" lvl="1">
              <a:spcBef>
                <a:spcPts val="400"/>
              </a:spcBef>
              <a:buSzPct val="68000"/>
            </a:pPr>
            <a:endParaRPr lang="en-US" sz="2000" dirty="0">
              <a:solidFill>
                <a:schemeClr val="tx1">
                  <a:alpha val="80000"/>
                </a:schemeClr>
              </a:solidFill>
              <a:latin typeface="+mn-lt"/>
              <a:ea typeface="+mn-ea"/>
              <a:cs typeface="+mn-cs"/>
            </a:endParaRPr>
          </a:p>
          <a:p>
            <a:endParaRPr lang="en-US" sz="2000" dirty="0">
              <a:solidFill>
                <a:schemeClr val="tx1">
                  <a:alpha val="80000"/>
                </a:schemeClr>
              </a:solidFill>
              <a:latin typeface="+mn-lt"/>
              <a:ea typeface="+mn-ea"/>
              <a:cs typeface="+mn-cs"/>
            </a:endParaRPr>
          </a:p>
        </p:txBody>
      </p:sp>
      <p:cxnSp>
        <p:nvCxnSpPr>
          <p:cNvPr id="39" name="Straight Connector 2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a:extLst>
              <a:ext uri="{FF2B5EF4-FFF2-40B4-BE49-F238E27FC236}">
                <a16:creationId xmlns:a16="http://schemas.microsoft.com/office/drawing/2014/main" id="{9B4AA1E9-5A1A-4FF6-89B6-F912F336F9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246470"/>
            <a:ext cx="314239" cy="399658"/>
          </a:xfrm>
          <a:prstGeom prst="rect">
            <a:avLst/>
          </a:prstGeom>
        </p:spPr>
      </p:pic>
    </p:spTree>
    <p:extLst>
      <p:ext uri="{BB962C8B-B14F-4D97-AF65-F5344CB8AC3E}">
        <p14:creationId xmlns:p14="http://schemas.microsoft.com/office/powerpoint/2010/main" val="3520639576"/>
      </p:ext>
    </p:extLst>
  </p:cSld>
  <p:clrMapOvr>
    <a:masterClrMapping/>
  </p:clrMapOvr>
  <mc:AlternateContent xmlns:mc="http://schemas.openxmlformats.org/markup-compatibility/2006" xmlns:p14="http://schemas.microsoft.com/office/powerpoint/2010/main">
    <mc:Choice Requires="p14">
      <p:transition spd="slow" p14:dur="2000" advTm="25548"/>
    </mc:Choice>
    <mc:Fallback xmlns="">
      <p:transition spd="slow" advTm="25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461736"/>
            <a:ext cx="667511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63A2AC4-CC23-4DCD-A4A4-F5EC45E38FA1}"/>
              </a:ext>
            </a:extLst>
          </p:cNvPr>
          <p:cNvSpPr>
            <a:spLocks noGrp="1"/>
          </p:cNvSpPr>
          <p:nvPr>
            <p:ph type="title"/>
          </p:nvPr>
        </p:nvSpPr>
        <p:spPr>
          <a:xfrm>
            <a:off x="730155" y="730155"/>
            <a:ext cx="6090743" cy="1422871"/>
          </a:xfrm>
        </p:spPr>
        <p:txBody>
          <a:bodyPr vert="horz" lIns="91440" tIns="45720" rIns="91440" bIns="45720" rtlCol="0" anchor="ctr">
            <a:normAutofit/>
          </a:bodyPr>
          <a:lstStyle/>
          <a:p>
            <a:r>
              <a:rPr lang="en-US" kern="1200" dirty="0">
                <a:solidFill>
                  <a:srgbClr val="FFFFFF"/>
                </a:solidFill>
                <a:latin typeface="+mj-lt"/>
                <a:ea typeface="+mj-ea"/>
                <a:cs typeface="+mj-cs"/>
              </a:rPr>
              <a:t>Overview</a:t>
            </a:r>
          </a:p>
        </p:txBody>
      </p:sp>
      <p:sp>
        <p:nvSpPr>
          <p:cNvPr id="12" name="Rectangle 11">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9951" y="467575"/>
            <a:ext cx="214884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990" y="471340"/>
            <a:ext cx="214884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76301"/>
            <a:ext cx="667511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E974CA8-6BD4-42D1-84A2-582040B3FBC1}"/>
              </a:ext>
            </a:extLst>
          </p:cNvPr>
          <p:cNvSpPr>
            <a:spLocks noGrp="1"/>
          </p:cNvSpPr>
          <p:nvPr>
            <p:ph sz="half" idx="1"/>
          </p:nvPr>
        </p:nvSpPr>
        <p:spPr>
          <a:xfrm>
            <a:off x="786384" y="2717021"/>
            <a:ext cx="6034514" cy="3410824"/>
          </a:xfrm>
        </p:spPr>
        <p:txBody>
          <a:bodyPr vert="horz" lIns="91440" tIns="45720" rIns="91440" bIns="45720" rtlCol="0" anchor="ctr">
            <a:normAutofit lnSpcReduction="10000"/>
          </a:bodyPr>
          <a:lstStyle/>
          <a:p>
            <a:r>
              <a:rPr lang="en-US" sz="1400" dirty="0">
                <a:latin typeface="+mn-lt"/>
                <a:ea typeface="+mn-ea"/>
                <a:cs typeface="+mn-cs"/>
              </a:rPr>
              <a:t>One of the main research </a:t>
            </a:r>
            <a:r>
              <a:rPr lang="en-US" sz="1400" dirty="0" err="1">
                <a:latin typeface="+mn-lt"/>
                <a:ea typeface="+mn-ea"/>
                <a:cs typeface="+mn-cs"/>
              </a:rPr>
              <a:t>centres</a:t>
            </a:r>
            <a:r>
              <a:rPr lang="en-US" sz="1400" dirty="0">
                <a:latin typeface="+mn-lt"/>
                <a:ea typeface="+mn-ea"/>
                <a:cs typeface="+mn-cs"/>
              </a:rPr>
              <a:t> for the United Nations Convention on the Law of the Sea, in the areas of Law of the Sea, Ocean Affairs, Deep-Seabed Mining and Oceanography</a:t>
            </a:r>
          </a:p>
          <a:p>
            <a:pPr marL="0" indent="0">
              <a:buNone/>
            </a:pPr>
            <a:endParaRPr lang="en-US" sz="1400" dirty="0">
              <a:latin typeface="+mn-lt"/>
              <a:ea typeface="+mn-ea"/>
              <a:cs typeface="+mn-cs"/>
            </a:endParaRPr>
          </a:p>
          <a:p>
            <a:r>
              <a:rPr lang="en-US" sz="1400" dirty="0">
                <a:latin typeface="+mn-lt"/>
                <a:ea typeface="+mn-ea"/>
                <a:cs typeface="+mn-cs"/>
              </a:rPr>
              <a:t>Named for the first Secretary-General, Ambassador Satya N. Nandan in 2008</a:t>
            </a:r>
          </a:p>
          <a:p>
            <a:endParaRPr lang="en-US" sz="1400" dirty="0">
              <a:latin typeface="+mn-lt"/>
              <a:ea typeface="+mn-ea"/>
              <a:cs typeface="+mn-cs"/>
            </a:endParaRPr>
          </a:p>
          <a:p>
            <a:r>
              <a:rPr lang="en-US" sz="1400" dirty="0">
                <a:latin typeface="+mn-lt"/>
                <a:ea typeface="+mn-ea"/>
                <a:cs typeface="+mn-cs"/>
              </a:rPr>
              <a:t>Holds over 4,000 books, journals and other resources, including online resources for research</a:t>
            </a:r>
          </a:p>
          <a:p>
            <a:endParaRPr lang="en-US" sz="1400" dirty="0">
              <a:latin typeface="+mn-lt"/>
              <a:ea typeface="+mn-ea"/>
              <a:cs typeface="+mn-cs"/>
            </a:endParaRPr>
          </a:p>
          <a:p>
            <a:r>
              <a:rPr lang="en-US" sz="1400" dirty="0">
                <a:latin typeface="+mn-lt"/>
                <a:ea typeface="+mn-ea"/>
                <a:cs typeface="+mn-cs"/>
              </a:rPr>
              <a:t>Services and the facilities geared to provide information and research for the work of the ISA staff and to meet </a:t>
            </a:r>
            <a:r>
              <a:rPr lang="en-US" sz="1400" dirty="0" err="1">
                <a:latin typeface="+mn-lt"/>
                <a:ea typeface="+mn-ea"/>
                <a:cs typeface="+mn-cs"/>
              </a:rPr>
              <a:t>programme</a:t>
            </a:r>
            <a:r>
              <a:rPr lang="en-US" sz="1400" dirty="0">
                <a:latin typeface="+mn-lt"/>
                <a:ea typeface="+mn-ea"/>
                <a:cs typeface="+mn-cs"/>
              </a:rPr>
              <a:t> deliverables</a:t>
            </a:r>
          </a:p>
          <a:p>
            <a:endParaRPr lang="en-US" sz="1400" dirty="0">
              <a:latin typeface="+mn-lt"/>
              <a:ea typeface="+mn-ea"/>
              <a:cs typeface="+mn-cs"/>
            </a:endParaRPr>
          </a:p>
          <a:p>
            <a:r>
              <a:rPr lang="en-US" sz="1400" dirty="0">
                <a:solidFill>
                  <a:schemeClr val="tx1">
                    <a:alpha val="80000"/>
                  </a:schemeClr>
                </a:solidFill>
                <a:latin typeface="+mn-lt"/>
                <a:ea typeface="+mn-ea"/>
                <a:cs typeface="+mn-cs"/>
              </a:rPr>
              <a:t>Online Public Access Catalogue OPAC Searching</a:t>
            </a:r>
            <a:endParaRPr lang="en-US" sz="1400" dirty="0">
              <a:latin typeface="+mn-lt"/>
              <a:ea typeface="+mn-ea"/>
              <a:cs typeface="+mn-cs"/>
            </a:endParaRPr>
          </a:p>
          <a:p>
            <a:endParaRPr lang="en-US" sz="1400" dirty="0">
              <a:latin typeface="+mn-lt"/>
              <a:ea typeface="+mn-ea"/>
              <a:cs typeface="+mn-cs"/>
            </a:endParaRPr>
          </a:p>
        </p:txBody>
      </p:sp>
      <p:sp>
        <p:nvSpPr>
          <p:cNvPr id="18" name="Rectangle 17">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9951" y="2480956"/>
            <a:ext cx="4453128"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B0083B7C-F69B-47CF-B7FC-ED328FE254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74966" y="6386660"/>
            <a:ext cx="304025" cy="318940"/>
          </a:xfrm>
          <a:prstGeom prst="rect">
            <a:avLst/>
          </a:prstGeom>
        </p:spPr>
      </p:pic>
    </p:spTree>
    <p:extLst>
      <p:ext uri="{BB962C8B-B14F-4D97-AF65-F5344CB8AC3E}">
        <p14:creationId xmlns:p14="http://schemas.microsoft.com/office/powerpoint/2010/main" val="3851411944"/>
      </p:ext>
    </p:extLst>
  </p:cSld>
  <p:clrMapOvr>
    <a:masterClrMapping/>
  </p:clrMapOvr>
  <mc:AlternateContent xmlns:mc="http://schemas.openxmlformats.org/markup-compatibility/2006" xmlns:p14="http://schemas.microsoft.com/office/powerpoint/2010/main">
    <mc:Choice Requires="p14">
      <p:transition spd="slow" p14:dur="2000" advTm="28069"/>
    </mc:Choice>
    <mc:Fallback xmlns="">
      <p:transition spd="slow" advTm="28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9" name="Shape 539"/>
          <p:cNvSpPr/>
          <p:nvPr/>
        </p:nvSpPr>
        <p:spPr>
          <a:xfrm>
            <a:off x="2430746" y="721994"/>
            <a:ext cx="7330508" cy="707761"/>
          </a:xfrm>
          <a:prstGeom prst="rect">
            <a:avLst/>
          </a:prstGeom>
          <a:ln w="3175">
            <a:miter lim="400000"/>
          </a:ln>
          <a:extLst>
            <a:ext uri="{C572A759-6A51-4108-AA02-DFA0A04FC94B}">
              <ma14:wrappingTextBoxFlag xmlns="" xmlns:ma14="http://schemas.microsoft.com/office/mac/drawingml/2011/main" val="1"/>
            </a:ext>
          </a:extLst>
        </p:spPr>
        <p:txBody>
          <a:bodyPr wrap="square" lIns="34990" tIns="34990" rIns="34990" bIns="34990" anchor="ctr">
            <a:spAutoFit/>
          </a:bodyPr>
          <a:lstStyle>
            <a:lvl1pPr>
              <a:lnSpc>
                <a:spcPct val="90000"/>
              </a:lnSpc>
              <a:defRPr sz="4600" b="1" spc="966">
                <a:latin typeface="TeX Gyre Adventor"/>
                <a:ea typeface="TeX Gyre Adventor"/>
                <a:cs typeface="TeX Gyre Adventor"/>
                <a:sym typeface="TeX Gyre Adventor"/>
              </a:defRPr>
            </a:lvl1pPr>
          </a:lstStyle>
          <a:p>
            <a:pPr lvl="0" algn="ctr">
              <a:defRPr sz="1800" b="0" spc="0"/>
            </a:pPr>
            <a:endParaRPr lang="en-US" sz="2200" spc="483" dirty="0">
              <a:latin typeface="Tahoma" panose="020B0604030504040204" pitchFamily="34" charset="0"/>
              <a:ea typeface="Tahoma" panose="020B0604030504040204" pitchFamily="34" charset="0"/>
              <a:cs typeface="Tahoma" panose="020B0604030504040204" pitchFamily="34" charset="0"/>
            </a:endParaRPr>
          </a:p>
          <a:p>
            <a:pPr algn="ctr">
              <a:defRPr sz="1800" b="0" spc="0"/>
            </a:pPr>
            <a:r>
              <a:rPr lang="en-US" sz="2400" dirty="0" err="1"/>
              <a:t>EOS.Web</a:t>
            </a:r>
            <a:r>
              <a:rPr lang="en-US" sz="2400" dirty="0"/>
              <a:t> Digital Cloud suite </a:t>
            </a:r>
            <a:endParaRPr sz="2200" spc="483" dirty="0">
              <a:latin typeface="Tahoma" panose="020B0604030504040204" pitchFamily="34" charset="0"/>
              <a:ea typeface="Tahoma" panose="020B0604030504040204" pitchFamily="34" charset="0"/>
              <a:cs typeface="Tahoma" panose="020B0604030504040204" pitchFamily="34" charset="0"/>
            </a:endParaRPr>
          </a:p>
        </p:txBody>
      </p:sp>
      <p:sp>
        <p:nvSpPr>
          <p:cNvPr id="12" name="Shape 100"/>
          <p:cNvSpPr/>
          <p:nvPr/>
        </p:nvSpPr>
        <p:spPr>
          <a:xfrm>
            <a:off x="6060637" y="553196"/>
            <a:ext cx="70727" cy="268474"/>
          </a:xfrm>
          <a:prstGeom prst="rect">
            <a:avLst/>
          </a:prstGeom>
          <a:ln w="3175">
            <a:miter lim="400000"/>
          </a:ln>
          <a:extLst>
            <a:ext uri="{C572A759-6A51-4108-AA02-DFA0A04FC94B}">
              <ma14:wrappingTextBoxFlag xmlns="" xmlns:ma14="http://schemas.microsoft.com/office/mac/drawingml/2011/main" val="1"/>
            </a:ext>
          </a:extLst>
        </p:spPr>
        <p:txBody>
          <a:bodyPr wrap="none" lIns="34990" tIns="34990" rIns="34990" bIns="34990" anchor="ctr">
            <a:spAutoFit/>
          </a:bodyPr>
          <a:lstStyle>
            <a:lvl1pPr>
              <a:lnSpc>
                <a:spcPct val="120000"/>
              </a:lnSpc>
              <a:defRPr sz="2400" i="1">
                <a:solidFill>
                  <a:srgbClr val="969C9C"/>
                </a:solidFill>
                <a:latin typeface="Droid Serif"/>
                <a:ea typeface="Droid Serif"/>
                <a:cs typeface="Droid Serif"/>
                <a:sym typeface="Droid Serif"/>
              </a:defRPr>
            </a:lvl1pPr>
          </a:lstStyle>
          <a:p>
            <a:pPr lvl="0" algn="ctr">
              <a:defRPr sz="1800" i="0">
                <a:solidFill>
                  <a:srgbClr val="000000"/>
                </a:solidFill>
              </a:defRPr>
            </a:pPr>
            <a:endParaRPr sz="1200" dirty="0">
              <a:latin typeface="Tahoma" panose="020B0604030504040204" pitchFamily="34" charset="0"/>
              <a:ea typeface="Tahoma" panose="020B0604030504040204" pitchFamily="34" charset="0"/>
              <a:cs typeface="Tahoma" panose="020B0604030504040204" pitchFamily="34" charset="0"/>
            </a:endParaRPr>
          </a:p>
        </p:txBody>
      </p:sp>
      <p:sp>
        <p:nvSpPr>
          <p:cNvPr id="13" name="Shape 102"/>
          <p:cNvSpPr/>
          <p:nvPr/>
        </p:nvSpPr>
        <p:spPr>
          <a:xfrm>
            <a:off x="5572401" y="3863567"/>
            <a:ext cx="769244" cy="64881"/>
          </a:xfrm>
          <a:prstGeom prst="rect">
            <a:avLst/>
          </a:prstGeom>
          <a:solidFill>
            <a:srgbClr val="125273"/>
          </a:solidFill>
          <a:ln w="3175">
            <a:miter lim="400000"/>
          </a:ln>
        </p:spPr>
        <p:txBody>
          <a:bodyPr lIns="34990" tIns="34990" rIns="34990" bIns="34990" anchor="ctr"/>
          <a:lstStyle/>
          <a:p>
            <a:pPr lvl="0" algn="l">
              <a:defRPr sz="3200">
                <a:solidFill>
                  <a:srgbClr val="FFFFFF"/>
                </a:solidFill>
              </a:defRPr>
            </a:pPr>
            <a:endParaRPr sz="160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7738945" y="6357683"/>
            <a:ext cx="3704477" cy="356768"/>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9979" tIns="69979" rIns="69979" bIns="69979" numCol="1" spcCol="38100" rtlCol="0" anchor="ctr">
            <a:spAutoFit/>
          </a:bodyPr>
          <a:lstStyle/>
          <a:p>
            <a:pPr marL="0" marR="0" indent="0" algn="r" defTabSz="584200" rtl="0" fontAlgn="auto" latinLnBrk="1" hangingPunct="0">
              <a:lnSpc>
                <a:spcPct val="100000"/>
              </a:lnSpc>
              <a:spcBef>
                <a:spcPts val="0"/>
              </a:spcBef>
              <a:spcAft>
                <a:spcPts val="0"/>
              </a:spcAft>
              <a:buClrTx/>
              <a:buSzTx/>
              <a:buFontTx/>
              <a:buNone/>
              <a:tabLst/>
            </a:pPr>
            <a:r>
              <a:rPr lang="en-US" sz="1100" b="1" spc="50" dirty="0">
                <a:solidFill>
                  <a:srgbClr val="125273"/>
                </a:solidFill>
                <a:latin typeface="Tahoma" panose="020B0604030504040204" pitchFamily="34" charset="0"/>
                <a:ea typeface="Tahoma" panose="020B0604030504040204" pitchFamily="34" charset="0"/>
                <a:cs typeface="Tahoma" panose="020B0604030504040204" pitchFamily="34" charset="0"/>
              </a:rPr>
              <a:t>ISA PRESENTATION TITLE </a:t>
            </a:r>
            <a:r>
              <a:rPr lang="en-US" sz="1100" spc="50" dirty="0">
                <a:solidFill>
                  <a:srgbClr val="125273"/>
                </a:solidFill>
                <a:latin typeface="Tahoma" panose="020B0604030504040204" pitchFamily="34" charset="0"/>
                <a:ea typeface="Tahoma" panose="020B0604030504040204" pitchFamily="34" charset="0"/>
                <a:cs typeface="Tahoma" panose="020B0604030504040204" pitchFamily="34" charset="0"/>
              </a:rPr>
              <a:t> </a:t>
            </a:r>
            <a:r>
              <a:rPr lang="en-US" sz="1400" spc="50" dirty="0">
                <a:solidFill>
                  <a:srgbClr val="125273"/>
                </a:solidFill>
                <a:latin typeface="Tahoma" panose="020B0604030504040204" pitchFamily="34" charset="0"/>
                <a:ea typeface="Tahoma" panose="020B0604030504040204" pitchFamily="34" charset="0"/>
                <a:cs typeface="Tahoma" panose="020B0604030504040204" pitchFamily="34" charset="0"/>
              </a:rPr>
              <a:t>|</a:t>
            </a:r>
            <a:r>
              <a:rPr lang="en-US" sz="1100" spc="50" dirty="0">
                <a:solidFill>
                  <a:srgbClr val="125273"/>
                </a:solidFill>
                <a:latin typeface="Tahoma" panose="020B0604030504040204" pitchFamily="34" charset="0"/>
                <a:ea typeface="Tahoma" panose="020B0604030504040204" pitchFamily="34" charset="0"/>
                <a:cs typeface="Tahoma" panose="020B0604030504040204" pitchFamily="34" charset="0"/>
              </a:rPr>
              <a:t>  MEDIA OUTREACH</a:t>
            </a:r>
            <a:endParaRPr kumimoji="0" lang="en-US" sz="1100" b="0" i="0" u="none" strike="noStrike" cap="none" spc="50" normalizeH="0" dirty="0">
              <a:ln>
                <a:noFill/>
              </a:ln>
              <a:solidFill>
                <a:srgbClr val="125273"/>
              </a:solidFill>
              <a:effectLst/>
              <a:uFillTx/>
              <a:latin typeface="Tahoma" panose="020B0604030504040204" pitchFamily="34" charset="0"/>
              <a:ea typeface="Tahoma" panose="020B0604030504040204" pitchFamily="34" charset="0"/>
              <a:cs typeface="Tahoma" panose="020B0604030504040204" pitchFamily="34" charset="0"/>
              <a:sym typeface="Helvetica Light"/>
            </a:endParaRPr>
          </a:p>
        </p:txBody>
      </p:sp>
      <p:sp>
        <p:nvSpPr>
          <p:cNvPr id="7" name="TextBox 6">
            <a:extLst>
              <a:ext uri="{FF2B5EF4-FFF2-40B4-BE49-F238E27FC236}">
                <a16:creationId xmlns:a16="http://schemas.microsoft.com/office/drawing/2014/main" id="{85B823AB-6266-4822-8443-774638888AEB}"/>
              </a:ext>
            </a:extLst>
          </p:cNvPr>
          <p:cNvSpPr txBox="1"/>
          <p:nvPr/>
        </p:nvSpPr>
        <p:spPr>
          <a:xfrm>
            <a:off x="3047114" y="2496920"/>
            <a:ext cx="6858886" cy="646331"/>
          </a:xfrm>
          <a:prstGeom prst="rect">
            <a:avLst/>
          </a:prstGeom>
          <a:noFill/>
        </p:spPr>
        <p:txBody>
          <a:bodyPr wrap="square">
            <a:spAutoFit/>
          </a:bodyPr>
          <a:lstStyle/>
          <a:p>
            <a:pPr lvl="0" algn="ctr">
              <a:defRPr sz="1800" b="0" spc="0"/>
            </a:pPr>
            <a:r>
              <a:rPr lang="en-US" sz="3600" spc="483" dirty="0" err="1">
                <a:latin typeface="Tahoma" panose="020B0604030504040204" pitchFamily="34" charset="0"/>
                <a:ea typeface="Tahoma" panose="020B0604030504040204" pitchFamily="34" charset="0"/>
                <a:cs typeface="Tahoma" panose="020B0604030504040204" pitchFamily="34" charset="0"/>
              </a:rPr>
              <a:t>EOS.Web</a:t>
            </a:r>
            <a:r>
              <a:rPr lang="en-US" sz="3600" spc="483" dirty="0">
                <a:latin typeface="Tahoma" panose="020B0604030504040204" pitchFamily="34" charset="0"/>
                <a:ea typeface="Tahoma" panose="020B0604030504040204" pitchFamily="34" charset="0"/>
                <a:cs typeface="Tahoma" panose="020B0604030504040204" pitchFamily="34" charset="0"/>
              </a:rPr>
              <a:t> OPAC Search</a:t>
            </a:r>
          </a:p>
        </p:txBody>
      </p:sp>
      <p:pic>
        <p:nvPicPr>
          <p:cNvPr id="2" name="Audio 1">
            <a:hlinkClick r:id="" action="ppaction://media"/>
            <a:extLst>
              <a:ext uri="{FF2B5EF4-FFF2-40B4-BE49-F238E27FC236}">
                <a16:creationId xmlns:a16="http://schemas.microsoft.com/office/drawing/2014/main" id="{FF0AB436-7165-4A68-92F0-7B3D993CE9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3660109302"/>
      </p:ext>
    </p:extLst>
  </p:cSld>
  <p:clrMapOvr>
    <a:masterClrMapping/>
  </p:clrMapOvr>
  <mc:AlternateContent xmlns:mc="http://schemas.openxmlformats.org/markup-compatibility/2006" xmlns:p14="http://schemas.microsoft.com/office/powerpoint/2010/main">
    <mc:Choice Requires="p14">
      <p:transition spd="slow" p14:dur="2000" advTm="16914"/>
    </mc:Choice>
    <mc:Fallback xmlns="">
      <p:transition spd="slow" advTm="16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03F7E-26C4-451F-B705-19DD0553201F}"/>
              </a:ext>
            </a:extLst>
          </p:cNvPr>
          <p:cNvSpPr>
            <a:spLocks noGrp="1"/>
          </p:cNvSpPr>
          <p:nvPr>
            <p:ph type="title"/>
          </p:nvPr>
        </p:nvSpPr>
        <p:spPr/>
        <p:txBody>
          <a:bodyPr/>
          <a:lstStyle/>
          <a:p>
            <a:r>
              <a:rPr lang="en-US" dirty="0"/>
              <a:t>ACCESS TO THE OPAC</a:t>
            </a:r>
          </a:p>
        </p:txBody>
      </p:sp>
      <p:sp>
        <p:nvSpPr>
          <p:cNvPr id="3" name="Content Placeholder 2">
            <a:extLst>
              <a:ext uri="{FF2B5EF4-FFF2-40B4-BE49-F238E27FC236}">
                <a16:creationId xmlns:a16="http://schemas.microsoft.com/office/drawing/2014/main" id="{E58A2EC8-25AD-4EED-8D6D-7B05DAD2AAA5}"/>
              </a:ext>
            </a:extLst>
          </p:cNvPr>
          <p:cNvSpPr>
            <a:spLocks noGrp="1"/>
          </p:cNvSpPr>
          <p:nvPr>
            <p:ph idx="1"/>
          </p:nvPr>
        </p:nvSpPr>
        <p:spPr/>
        <p:txBody>
          <a:bodyPr>
            <a:normAutofit/>
          </a:bodyPr>
          <a:lstStyle/>
          <a:p>
            <a:r>
              <a:rPr lang="en-US" sz="2800" dirty="0"/>
              <a:t>OPAC (Online Public Access Catalogue)</a:t>
            </a:r>
          </a:p>
          <a:p>
            <a:pPr lvl="0"/>
            <a:endParaRPr lang="en-US" sz="2800" dirty="0"/>
          </a:p>
          <a:p>
            <a:pPr marL="0" indent="0">
              <a:buNone/>
            </a:pPr>
            <a:r>
              <a:rPr lang="en-US" sz="2800" dirty="0"/>
              <a:t>      </a:t>
            </a:r>
            <a:r>
              <a:rPr lang="en-US" b="1" u="sng" dirty="0">
                <a:solidFill>
                  <a:srgbClr val="0000FF"/>
                </a:solidFill>
                <a:effectLst/>
                <a:hlinkClick r:id="rId4"/>
              </a:rPr>
              <a:t>https://i90023.eos-intl.net/I90023/Index.aspx</a:t>
            </a:r>
            <a:endParaRPr lang="en-US" b="1" u="sng" dirty="0">
              <a:solidFill>
                <a:srgbClr val="0000FF"/>
              </a:solidFill>
              <a:effectLst/>
            </a:endParaRPr>
          </a:p>
          <a:p>
            <a:pPr marL="0" indent="0">
              <a:spcBef>
                <a:spcPts val="600"/>
              </a:spcBef>
              <a:buNone/>
            </a:pPr>
            <a:endParaRPr lang="en-US" sz="1800" b="1" dirty="0"/>
          </a:p>
          <a:p>
            <a:pPr marL="566928" indent="-457200" defTabSz="395288">
              <a:tabLst>
                <a:tab pos="568325" algn="l"/>
              </a:tabLst>
            </a:pPr>
            <a:r>
              <a:rPr lang="en-US" sz="2800" dirty="0"/>
              <a:t>	Access to the Library Portal is available through either the URL above, or</a:t>
            </a:r>
          </a:p>
          <a:p>
            <a:pPr marL="566928" indent="-457200" defTabSz="395288">
              <a:tabLst>
                <a:tab pos="568325" algn="l"/>
              </a:tabLst>
            </a:pPr>
            <a:r>
              <a:rPr lang="en-US" sz="2800" dirty="0"/>
              <a:t>Through the Satya N Nandan website portal </a:t>
            </a:r>
          </a:p>
          <a:p>
            <a:pPr marL="566928" indent="-457200" defTabSz="395288">
              <a:tabLst>
                <a:tab pos="568325" algn="l"/>
              </a:tabLst>
            </a:pPr>
            <a:r>
              <a:rPr lang="en-US" dirty="0"/>
              <a:t>Login information to the OPAC is on the website</a:t>
            </a:r>
            <a:endParaRPr lang="en-US" sz="2800" dirty="0"/>
          </a:p>
          <a:p>
            <a:pPr marL="109728" indent="0" defTabSz="395288">
              <a:buNone/>
            </a:pPr>
            <a:endParaRPr lang="en-US" dirty="0"/>
          </a:p>
        </p:txBody>
      </p:sp>
      <p:pic>
        <p:nvPicPr>
          <p:cNvPr id="4" name="Audio 3">
            <a:hlinkClick r:id="" action="ppaction://media"/>
            <a:extLst>
              <a:ext uri="{FF2B5EF4-FFF2-40B4-BE49-F238E27FC236}">
                <a16:creationId xmlns:a16="http://schemas.microsoft.com/office/drawing/2014/main" id="{323553A1-5D50-4454-AC93-A930CE26E4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00137623"/>
      </p:ext>
    </p:extLst>
  </p:cSld>
  <p:clrMapOvr>
    <a:masterClrMapping/>
  </p:clrMapOvr>
  <mc:AlternateContent xmlns:mc="http://schemas.openxmlformats.org/markup-compatibility/2006" xmlns:p14="http://schemas.microsoft.com/office/powerpoint/2010/main">
    <mc:Choice Requires="p14">
      <p:transition spd="slow" p14:dur="2000" advTm="9114"/>
    </mc:Choice>
    <mc:Fallback xmlns="">
      <p:transition spd="slow" advTm="9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2F726-2470-45E4-B1E2-612D1D79918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A271ED3-35F1-4C7A-9423-093DAB917E81}"/>
              </a:ext>
            </a:extLst>
          </p:cNvPr>
          <p:cNvSpPr>
            <a:spLocks noGrp="1"/>
          </p:cNvSpPr>
          <p:nvPr>
            <p:ph idx="1"/>
          </p:nvPr>
        </p:nvSpPr>
        <p:spPr/>
        <p:txBody>
          <a:bodyPr/>
          <a:lstStyle/>
          <a:p>
            <a:endParaRPr lang="en-US"/>
          </a:p>
        </p:txBody>
      </p:sp>
      <p:pic>
        <p:nvPicPr>
          <p:cNvPr id="4" name="Picture 3" descr="Graphical user interface, website&#10;&#10;Description automatically generated">
            <a:extLst>
              <a:ext uri="{FF2B5EF4-FFF2-40B4-BE49-F238E27FC236}">
                <a16:creationId xmlns:a16="http://schemas.microsoft.com/office/drawing/2014/main" id="{338D94F4-0CCB-4BFB-906E-5F7F23A87179}"/>
              </a:ext>
            </a:extLst>
          </p:cNvPr>
          <p:cNvPicPr/>
          <p:nvPr/>
        </p:nvPicPr>
        <p:blipFill rotWithShape="1">
          <a:blip r:embed="rId4"/>
          <a:srcRect t="15670" r="1602" b="3989"/>
          <a:stretch/>
        </p:blipFill>
        <p:spPr bwMode="auto">
          <a:xfrm>
            <a:off x="-189571" y="0"/>
            <a:ext cx="12381571" cy="6176963"/>
          </a:xfrm>
          <a:prstGeom prst="rect">
            <a:avLst/>
          </a:prstGeom>
          <a:ln>
            <a:noFill/>
          </a:ln>
          <a:extLst>
            <a:ext uri="{53640926-AAD7-44D8-BBD7-CCE9431645EC}">
              <a14:shadowObscured xmlns:a14="http://schemas.microsoft.com/office/drawing/2010/main"/>
            </a:ext>
          </a:extLst>
        </p:spPr>
      </p:pic>
      <p:pic>
        <p:nvPicPr>
          <p:cNvPr id="9" name="Audio 8">
            <a:hlinkClick r:id="" action="ppaction://media"/>
            <a:extLst>
              <a:ext uri="{FF2B5EF4-FFF2-40B4-BE49-F238E27FC236}">
                <a16:creationId xmlns:a16="http://schemas.microsoft.com/office/drawing/2014/main" id="{83C8E34D-1964-4F79-86F0-FE36AB732D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48751264"/>
      </p:ext>
    </p:extLst>
  </p:cSld>
  <p:clrMapOvr>
    <a:masterClrMapping/>
  </p:clrMapOvr>
  <mc:AlternateContent xmlns:mc="http://schemas.openxmlformats.org/markup-compatibility/2006" xmlns:p14="http://schemas.microsoft.com/office/powerpoint/2010/main">
    <mc:Choice Requires="p14">
      <p:transition spd="slow" p14:dur="2000" advTm="13058"/>
    </mc:Choice>
    <mc:Fallback xmlns="">
      <p:transition spd="slow" advTm="13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5145-1FA6-4295-A921-FE519A57BE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4534021-F5FC-4317-A6DF-BE51FAEA782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724EFFA1-B0D9-4525-9621-9F702F83E858}"/>
              </a:ext>
            </a:extLst>
          </p:cNvPr>
          <p:cNvPicPr>
            <a:picLocks noChangeAspect="1"/>
          </p:cNvPicPr>
          <p:nvPr/>
        </p:nvPicPr>
        <p:blipFill rotWithShape="1">
          <a:blip r:embed="rId4"/>
          <a:srcRect t="15175" r="646" b="4718"/>
          <a:stretch/>
        </p:blipFill>
        <p:spPr>
          <a:xfrm>
            <a:off x="0" y="-89210"/>
            <a:ext cx="12192000" cy="6523349"/>
          </a:xfrm>
          <a:prstGeom prst="rect">
            <a:avLst/>
          </a:prstGeom>
        </p:spPr>
      </p:pic>
      <p:pic>
        <p:nvPicPr>
          <p:cNvPr id="4" name="Audio 3">
            <a:hlinkClick r:id="" action="ppaction://media"/>
            <a:extLst>
              <a:ext uri="{FF2B5EF4-FFF2-40B4-BE49-F238E27FC236}">
                <a16:creationId xmlns:a16="http://schemas.microsoft.com/office/drawing/2014/main" id="{8D176DF6-6983-4A21-B0CD-6E5EB6BA71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75117794"/>
      </p:ext>
    </p:extLst>
  </p:cSld>
  <p:clrMapOvr>
    <a:masterClrMapping/>
  </p:clrMapOvr>
  <mc:AlternateContent xmlns:mc="http://schemas.openxmlformats.org/markup-compatibility/2006" xmlns:p14="http://schemas.microsoft.com/office/powerpoint/2010/main">
    <mc:Choice Requires="p14">
      <p:transition spd="slow" p14:dur="2000" advTm="5084"/>
    </mc:Choice>
    <mc:Fallback xmlns="">
      <p:transition spd="slow" advTm="5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udio 1">
            <a:hlinkClick r:id="" action="ppaction://media"/>
            <a:extLst>
              <a:ext uri="{FF2B5EF4-FFF2-40B4-BE49-F238E27FC236}">
                <a16:creationId xmlns:a16="http://schemas.microsoft.com/office/drawing/2014/main" id="{E36FCD5D-08A7-42AE-BB49-FD963DB824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C09A2793-8085-4012-B096-DEF0D19F5A2B}"/>
              </a:ext>
            </a:extLst>
          </p:cNvPr>
          <p:cNvPicPr/>
          <p:nvPr/>
        </p:nvPicPr>
        <p:blipFill rotWithShape="1">
          <a:blip r:embed="rId5"/>
          <a:srcRect l="-161" t="15264" r="-163" b="4028"/>
          <a:stretch/>
        </p:blipFill>
        <p:spPr bwMode="auto">
          <a:xfrm>
            <a:off x="0" y="-1"/>
            <a:ext cx="12288644" cy="62112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59224130"/>
      </p:ext>
    </p:extLst>
  </p:cSld>
  <p:clrMapOvr>
    <a:masterClrMapping/>
  </p:clrMapOvr>
  <mc:AlternateContent xmlns:mc="http://schemas.openxmlformats.org/markup-compatibility/2006" xmlns:p14="http://schemas.microsoft.com/office/powerpoint/2010/main">
    <mc:Choice Requires="p14">
      <p:transition spd="slow" p14:dur="2000" advTm="12437"/>
    </mc:Choice>
    <mc:Fallback xmlns="">
      <p:transition spd="slow" advTm="12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0EC71690-4FF4-4635-BAA3-B24E2D323B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 email&#10;&#10;Description automatically generated">
            <a:extLst>
              <a:ext uri="{FF2B5EF4-FFF2-40B4-BE49-F238E27FC236}">
                <a16:creationId xmlns:a16="http://schemas.microsoft.com/office/drawing/2014/main" id="{259DD2A8-FD40-4482-820C-07050E2EFC55}"/>
              </a:ext>
            </a:extLst>
          </p:cNvPr>
          <p:cNvPicPr/>
          <p:nvPr/>
        </p:nvPicPr>
        <p:blipFill rotWithShape="1">
          <a:blip r:embed="rId5"/>
          <a:srcRect l="-1" t="14815" r="-801" b="4843"/>
          <a:stretch/>
        </p:blipFill>
        <p:spPr bwMode="auto">
          <a:xfrm>
            <a:off x="0" y="0"/>
            <a:ext cx="12277493" cy="6188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04294"/>
      </p:ext>
    </p:extLst>
  </p:cSld>
  <p:clrMapOvr>
    <a:masterClrMapping/>
  </p:clrMapOvr>
  <mc:AlternateContent xmlns:mc="http://schemas.openxmlformats.org/markup-compatibility/2006" xmlns:p14="http://schemas.microsoft.com/office/powerpoint/2010/main">
    <mc:Choice Requires="p14">
      <p:transition spd="slow" p14:dur="2000" advTm="28655"/>
    </mc:Choice>
    <mc:Fallback xmlns="">
      <p:transition spd="slow" advTm="28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udio 6">
            <a:hlinkClick r:id="" action="ppaction://media"/>
            <a:extLst>
              <a:ext uri="{FF2B5EF4-FFF2-40B4-BE49-F238E27FC236}">
                <a16:creationId xmlns:a16="http://schemas.microsoft.com/office/drawing/2014/main" id="{327EC342-14A4-4D49-8415-24113C6D39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10;&#10;Description automatically generated with medium confidence">
            <a:extLst>
              <a:ext uri="{FF2B5EF4-FFF2-40B4-BE49-F238E27FC236}">
                <a16:creationId xmlns:a16="http://schemas.microsoft.com/office/drawing/2014/main" id="{56254501-4203-416A-90B5-D294A9068F8F}"/>
              </a:ext>
            </a:extLst>
          </p:cNvPr>
          <p:cNvPicPr/>
          <p:nvPr/>
        </p:nvPicPr>
        <p:blipFill rotWithShape="1">
          <a:blip r:embed="rId5"/>
          <a:srcRect t="14815" b="3989"/>
          <a:stretch/>
        </p:blipFill>
        <p:spPr bwMode="auto">
          <a:xfrm>
            <a:off x="1" y="1"/>
            <a:ext cx="12333248" cy="621122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6136385"/>
      </p:ext>
    </p:extLst>
  </p:cSld>
  <p:clrMapOvr>
    <a:masterClrMapping/>
  </p:clrMapOvr>
  <mc:AlternateContent xmlns:mc="http://schemas.openxmlformats.org/markup-compatibility/2006" xmlns:p14="http://schemas.microsoft.com/office/powerpoint/2010/main">
    <mc:Choice Requires="p14">
      <p:transition spd="slow" p14:dur="2000" advTm="13928"/>
    </mc:Choice>
    <mc:Fallback xmlns="">
      <p:transition spd="slow" advTm="13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0B5756B7-F847-4843-BF48-1CB93513D6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BF90CA59-4146-40AA-A270-CA15F2DCAF2A}"/>
              </a:ext>
            </a:extLst>
          </p:cNvPr>
          <p:cNvPicPr/>
          <p:nvPr/>
        </p:nvPicPr>
        <p:blipFill rotWithShape="1">
          <a:blip r:embed="rId5"/>
          <a:srcRect l="1" t="15384" r="-1122" b="3989"/>
          <a:stretch/>
        </p:blipFill>
        <p:spPr bwMode="auto">
          <a:xfrm>
            <a:off x="0" y="0"/>
            <a:ext cx="12192000" cy="62000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14636442"/>
      </p:ext>
    </p:extLst>
  </p:cSld>
  <p:clrMapOvr>
    <a:masterClrMapping/>
  </p:clrMapOvr>
  <mc:AlternateContent xmlns:mc="http://schemas.openxmlformats.org/markup-compatibility/2006" xmlns:p14="http://schemas.microsoft.com/office/powerpoint/2010/main">
    <mc:Choice Requires="p14">
      <p:transition spd="slow" p14:dur="2000" advTm="12108"/>
    </mc:Choice>
    <mc:Fallback xmlns="">
      <p:transition spd="slow" advTm="12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775B7D2-8C30-4649-BD8A-7C54695D5607}"/>
              </a:ext>
            </a:extLst>
          </p:cNvPr>
          <p:cNvSpPr/>
          <p:nvPr/>
        </p:nvSpPr>
        <p:spPr>
          <a:xfrm>
            <a:off x="3479180" y="970157"/>
            <a:ext cx="5493369" cy="266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Searching can be done by either </a:t>
            </a:r>
          </a:p>
          <a:p>
            <a:pPr marL="896938" indent="268288" defTabSz="671513"/>
            <a:r>
              <a:rPr lang="en-US" dirty="0"/>
              <a:t>	Simple search by:</a:t>
            </a:r>
          </a:p>
          <a:p>
            <a:pPr marL="1657350" lvl="3" indent="-285750">
              <a:buFont typeface="Arial" panose="020B0604020202020204" pitchFamily="34" charset="0"/>
              <a:buChar char="•"/>
            </a:pPr>
            <a:r>
              <a:rPr lang="en-US" dirty="0"/>
              <a:t>Search term or Subject</a:t>
            </a:r>
          </a:p>
          <a:p>
            <a:pPr marL="1657350" lvl="3" indent="-285750">
              <a:buFont typeface="Arial" panose="020B0604020202020204" pitchFamily="34" charset="0"/>
              <a:buChar char="•"/>
            </a:pPr>
            <a:r>
              <a:rPr lang="en-US" dirty="0"/>
              <a:t>Author</a:t>
            </a:r>
          </a:p>
          <a:p>
            <a:pPr marL="1657350" lvl="3" indent="-285750">
              <a:buFont typeface="Arial" panose="020B0604020202020204" pitchFamily="34" charset="0"/>
              <a:buChar char="•"/>
            </a:pPr>
            <a:r>
              <a:rPr lang="en-US" dirty="0"/>
              <a:t>Title </a:t>
            </a:r>
          </a:p>
          <a:p>
            <a:pPr lvl="3"/>
            <a:r>
              <a:rPr lang="en-US" dirty="0"/>
              <a:t>Browse Search</a:t>
            </a:r>
          </a:p>
          <a:p>
            <a:pPr lvl="3"/>
            <a:r>
              <a:rPr lang="en-US" dirty="0"/>
              <a:t>Advanced Search</a:t>
            </a:r>
          </a:p>
          <a:p>
            <a:pPr lvl="3"/>
            <a:r>
              <a:rPr lang="en-US" dirty="0"/>
              <a:t>ICON Search</a:t>
            </a:r>
            <a:endParaRPr lang="en-JM" dirty="0"/>
          </a:p>
        </p:txBody>
      </p:sp>
      <p:pic>
        <p:nvPicPr>
          <p:cNvPr id="3" name="Audio 2">
            <a:hlinkClick r:id="" action="ppaction://media"/>
            <a:extLst>
              <a:ext uri="{FF2B5EF4-FFF2-40B4-BE49-F238E27FC236}">
                <a16:creationId xmlns:a16="http://schemas.microsoft.com/office/drawing/2014/main" id="{DC728D22-54B6-4AB7-927D-3DF7CAE4540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1769991890"/>
      </p:ext>
    </p:extLst>
  </p:cSld>
  <p:clrMapOvr>
    <a:masterClrMapping/>
  </p:clrMapOvr>
  <mc:AlternateContent xmlns:mc="http://schemas.openxmlformats.org/markup-compatibility/2006" xmlns:p14="http://schemas.microsoft.com/office/powerpoint/2010/main">
    <mc:Choice Requires="p14">
      <p:transition spd="slow" p14:dur="2000" advTm="13059"/>
    </mc:Choice>
    <mc:Fallback xmlns="">
      <p:transition spd="slow" advTm="13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4EB71B61-8A78-4E9A-9836-3D27D1BF53C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14471001-51DA-4FE2-A720-478D211A9C7D}"/>
              </a:ext>
            </a:extLst>
          </p:cNvPr>
          <p:cNvPicPr/>
          <p:nvPr/>
        </p:nvPicPr>
        <p:blipFill rotWithShape="1">
          <a:blip r:embed="rId5"/>
          <a:srcRect t="15385" r="962" b="4558"/>
          <a:stretch/>
        </p:blipFill>
        <p:spPr bwMode="auto">
          <a:xfrm>
            <a:off x="0" y="0"/>
            <a:ext cx="12192000" cy="616662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7576231"/>
      </p:ext>
    </p:extLst>
  </p:cSld>
  <p:clrMapOvr>
    <a:masterClrMapping/>
  </p:clrMapOvr>
  <mc:AlternateContent xmlns:mc="http://schemas.openxmlformats.org/markup-compatibility/2006" xmlns:p14="http://schemas.microsoft.com/office/powerpoint/2010/main">
    <mc:Choice Requires="p14">
      <p:transition spd="slow" p14:dur="2000" advTm="13618"/>
    </mc:Choice>
    <mc:Fallback xmlns="">
      <p:transition spd="slow" advTm="13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7422B9C-0F0C-46A4-B86E-F9D65DD44C3D}"/>
              </a:ext>
            </a:extLst>
          </p:cNvPr>
          <p:cNvSpPr/>
          <p:nvPr/>
        </p:nvSpPr>
        <p:spPr>
          <a:xfrm>
            <a:off x="3356517" y="1839952"/>
            <a:ext cx="5876692" cy="11151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SEARCH BY TERM OR SUBJECT</a:t>
            </a:r>
          </a:p>
        </p:txBody>
      </p:sp>
      <p:pic>
        <p:nvPicPr>
          <p:cNvPr id="4" name="Audio 3">
            <a:hlinkClick r:id="" action="ppaction://media"/>
            <a:extLst>
              <a:ext uri="{FF2B5EF4-FFF2-40B4-BE49-F238E27FC236}">
                <a16:creationId xmlns:a16="http://schemas.microsoft.com/office/drawing/2014/main" id="{C3E977F5-A48F-435A-A218-BC280E97EEE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14741039"/>
      </p:ext>
    </p:extLst>
  </p:cSld>
  <p:clrMapOvr>
    <a:masterClrMapping/>
  </p:clrMapOvr>
  <mc:AlternateContent xmlns:mc="http://schemas.openxmlformats.org/markup-compatibility/2006" xmlns:p14="http://schemas.microsoft.com/office/powerpoint/2010/main">
    <mc:Choice Requires="p14">
      <p:transition spd="slow" p14:dur="2000" advTm="3104"/>
    </mc:Choice>
    <mc:Fallback xmlns="">
      <p:transition spd="slow" advTm="3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46E44FAA-472E-40E6-BEEE-63D19ED413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CE0D3A70-2D36-4B99-95AB-75180453B4F8}"/>
              </a:ext>
            </a:extLst>
          </p:cNvPr>
          <p:cNvPicPr/>
          <p:nvPr/>
        </p:nvPicPr>
        <p:blipFill rotWithShape="1">
          <a:blip r:embed="rId5"/>
          <a:srcRect l="1" t="15670" r="-802" b="3989"/>
          <a:stretch/>
        </p:blipFill>
        <p:spPr bwMode="auto">
          <a:xfrm>
            <a:off x="78059" y="0"/>
            <a:ext cx="12113941" cy="62000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47665992"/>
      </p:ext>
    </p:extLst>
  </p:cSld>
  <p:clrMapOvr>
    <a:masterClrMapping/>
  </p:clrMapOvr>
  <mc:AlternateContent xmlns:mc="http://schemas.openxmlformats.org/markup-compatibility/2006" xmlns:p14="http://schemas.microsoft.com/office/powerpoint/2010/main">
    <mc:Choice Requires="p14">
      <p:transition spd="slow" p14:dur="2000" advTm="14800"/>
    </mc:Choice>
    <mc:Fallback xmlns="">
      <p:transition spd="slow" advTm="14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50AE466-D493-487B-BA5B-4610F41B343C}"/>
              </a:ext>
            </a:extLst>
          </p:cNvPr>
          <p:cNvSpPr/>
          <p:nvPr/>
        </p:nvSpPr>
        <p:spPr>
          <a:xfrm>
            <a:off x="3334215" y="1906858"/>
            <a:ext cx="550870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ahoma" panose="020B0604030504040204" pitchFamily="34" charset="0"/>
                <a:ea typeface="Tahoma" panose="020B0604030504040204" pitchFamily="34" charset="0"/>
                <a:cs typeface="Tahoma" panose="020B0604030504040204" pitchFamily="34" charset="0"/>
              </a:rPr>
              <a:t>AUTHOR SEARCH</a:t>
            </a:r>
          </a:p>
        </p:txBody>
      </p:sp>
      <p:pic>
        <p:nvPicPr>
          <p:cNvPr id="3" name="Audio 2">
            <a:hlinkClick r:id="" action="ppaction://media"/>
            <a:extLst>
              <a:ext uri="{FF2B5EF4-FFF2-40B4-BE49-F238E27FC236}">
                <a16:creationId xmlns:a16="http://schemas.microsoft.com/office/drawing/2014/main" id="{6AD1AC26-1999-402B-A354-4532CF9B810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1657961007"/>
      </p:ext>
    </p:extLst>
  </p:cSld>
  <p:clrMapOvr>
    <a:masterClrMapping/>
  </p:clrMapOvr>
  <mc:AlternateContent xmlns:mc="http://schemas.openxmlformats.org/markup-compatibility/2006" xmlns:p14="http://schemas.microsoft.com/office/powerpoint/2010/main">
    <mc:Choice Requires="p14">
      <p:transition spd="slow" p14:dur="2000" advTm="3677"/>
    </mc:Choice>
    <mc:Fallback xmlns="">
      <p:transition spd="slow" advTm="3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A857DFD0-D29A-41B3-AAD9-FF20F85AA8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C24390DD-61AC-4E3A-BCE6-85B1F97C1258}"/>
              </a:ext>
            </a:extLst>
          </p:cNvPr>
          <p:cNvPicPr/>
          <p:nvPr/>
        </p:nvPicPr>
        <p:blipFill rotWithShape="1">
          <a:blip r:embed="rId5"/>
          <a:srcRect l="-1" t="15384" r="-2244" b="3704"/>
          <a:stretch/>
        </p:blipFill>
        <p:spPr bwMode="auto">
          <a:xfrm>
            <a:off x="0" y="0"/>
            <a:ext cx="12344399" cy="62000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12734261"/>
      </p:ext>
    </p:extLst>
  </p:cSld>
  <p:clrMapOvr>
    <a:masterClrMapping/>
  </p:clrMapOvr>
  <mc:AlternateContent xmlns:mc="http://schemas.openxmlformats.org/markup-compatibility/2006" xmlns:p14="http://schemas.microsoft.com/office/powerpoint/2010/main">
    <mc:Choice Requires="p14">
      <p:transition spd="slow" p14:dur="2000" advTm="17127"/>
    </mc:Choice>
    <mc:Fallback xmlns="">
      <p:transition spd="slow" advTm="17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3DEE9B-3D4E-4267-A4E8-FA96ACC4FF43}"/>
              </a:ext>
            </a:extLst>
          </p:cNvPr>
          <p:cNvSpPr/>
          <p:nvPr/>
        </p:nvSpPr>
        <p:spPr>
          <a:xfrm>
            <a:off x="3468028" y="1828800"/>
            <a:ext cx="5330283" cy="1060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ahoma" panose="020B0604030504040204" pitchFamily="34" charset="0"/>
                <a:ea typeface="Tahoma" panose="020B0604030504040204" pitchFamily="34" charset="0"/>
                <a:cs typeface="Tahoma" panose="020B0604030504040204" pitchFamily="34" charset="0"/>
              </a:rPr>
              <a:t>TITLE SEARCH</a:t>
            </a:r>
          </a:p>
        </p:txBody>
      </p:sp>
      <p:pic>
        <p:nvPicPr>
          <p:cNvPr id="2" name="Audio 1">
            <a:hlinkClick r:id="" action="ppaction://media"/>
            <a:extLst>
              <a:ext uri="{FF2B5EF4-FFF2-40B4-BE49-F238E27FC236}">
                <a16:creationId xmlns:a16="http://schemas.microsoft.com/office/drawing/2014/main" id="{0B7D02B6-D010-4BBA-BDF1-C7D5286D64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4068353518"/>
      </p:ext>
    </p:extLst>
  </p:cSld>
  <p:clrMapOvr>
    <a:masterClrMapping/>
  </p:clrMapOvr>
  <mc:AlternateContent xmlns:mc="http://schemas.openxmlformats.org/markup-compatibility/2006" xmlns:p14="http://schemas.microsoft.com/office/powerpoint/2010/main">
    <mc:Choice Requires="p14">
      <p:transition spd="slow" p14:dur="2000" advTm="5466"/>
    </mc:Choice>
    <mc:Fallback xmlns="">
      <p:transition spd="slow" advTm="5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5E31339B-3647-42D4-9F8E-86168CB8977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E9BA7080-3B74-4179-BDC9-FB90C732816E}"/>
              </a:ext>
            </a:extLst>
          </p:cNvPr>
          <p:cNvPicPr/>
          <p:nvPr/>
        </p:nvPicPr>
        <p:blipFill rotWithShape="1">
          <a:blip r:embed="rId5"/>
          <a:srcRect t="14815" r="961" b="3989"/>
          <a:stretch/>
        </p:blipFill>
        <p:spPr bwMode="auto">
          <a:xfrm>
            <a:off x="0" y="0"/>
            <a:ext cx="12191999" cy="62000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699293"/>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B51FF0CE-2E85-4BD8-B8C7-EC1B6E3AB8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application, Word&#10;&#10;Description automatically generated">
            <a:extLst>
              <a:ext uri="{FF2B5EF4-FFF2-40B4-BE49-F238E27FC236}">
                <a16:creationId xmlns:a16="http://schemas.microsoft.com/office/drawing/2014/main" id="{ECC0A568-01D6-40A2-B26E-3A20D266C62E}"/>
              </a:ext>
            </a:extLst>
          </p:cNvPr>
          <p:cNvPicPr/>
          <p:nvPr/>
        </p:nvPicPr>
        <p:blipFill rotWithShape="1">
          <a:blip r:embed="rId5"/>
          <a:srcRect l="-1" t="14816" r="-320" b="4558"/>
          <a:stretch/>
        </p:blipFill>
        <p:spPr bwMode="auto">
          <a:xfrm>
            <a:off x="0" y="-1"/>
            <a:ext cx="12191999" cy="6188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27831775"/>
      </p:ext>
    </p:extLst>
  </p:cSld>
  <p:clrMapOvr>
    <a:masterClrMapping/>
  </p:clrMapOvr>
  <mc:AlternateContent xmlns:mc="http://schemas.openxmlformats.org/markup-compatibility/2006" xmlns:p14="http://schemas.microsoft.com/office/powerpoint/2010/main">
    <mc:Choice Requires="p14">
      <p:transition spd="slow" p14:dur="2000" advTm="4300"/>
    </mc:Choice>
    <mc:Fallback xmlns="">
      <p:transition spd="slow"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3F4531C4-8B87-410F-973B-3A769B1568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application, Word&#10;&#10;Description automatically generated">
            <a:extLst>
              <a:ext uri="{FF2B5EF4-FFF2-40B4-BE49-F238E27FC236}">
                <a16:creationId xmlns:a16="http://schemas.microsoft.com/office/drawing/2014/main" id="{634EC741-CE84-4C32-AEBC-AF641D775C8D}"/>
              </a:ext>
            </a:extLst>
          </p:cNvPr>
          <p:cNvPicPr/>
          <p:nvPr/>
        </p:nvPicPr>
        <p:blipFill rotWithShape="1">
          <a:blip r:embed="rId5"/>
          <a:srcRect l="1" t="14816" r="160" b="3703"/>
          <a:stretch/>
        </p:blipFill>
        <p:spPr bwMode="auto">
          <a:xfrm>
            <a:off x="0" y="0"/>
            <a:ext cx="12322098"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44648405"/>
      </p:ext>
    </p:extLst>
  </p:cSld>
  <p:clrMapOvr>
    <a:masterClrMapping/>
  </p:clrMapOvr>
  <mc:AlternateContent xmlns:mc="http://schemas.openxmlformats.org/markup-compatibility/2006" xmlns:p14="http://schemas.microsoft.com/office/powerpoint/2010/main">
    <mc:Choice Requires="p14">
      <p:transition spd="slow" p14:dur="2000" advTm="7730"/>
    </mc:Choice>
    <mc:Fallback xmlns="">
      <p:transition spd="slow" advTm="7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1D5B3860-91BD-47EF-A7DF-EBCF6489871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289288"/>
            <a:ext cx="446049" cy="416312"/>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C136F34C-CF98-4F6D-B53E-45638FE75BFE}"/>
              </a:ext>
            </a:extLst>
          </p:cNvPr>
          <p:cNvPicPr/>
          <p:nvPr/>
        </p:nvPicPr>
        <p:blipFill rotWithShape="1">
          <a:blip r:embed="rId5"/>
          <a:srcRect t="15385" r="481" b="4558"/>
          <a:stretch/>
        </p:blipFill>
        <p:spPr bwMode="auto">
          <a:xfrm>
            <a:off x="0" y="1"/>
            <a:ext cx="12191999" cy="61554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53968779"/>
      </p:ext>
    </p:extLst>
  </p:cSld>
  <p:clrMapOvr>
    <a:masterClrMapping/>
  </p:clrMapOvr>
  <mc:AlternateContent xmlns:mc="http://schemas.openxmlformats.org/markup-compatibility/2006" xmlns:p14="http://schemas.microsoft.com/office/powerpoint/2010/main">
    <mc:Choice Requires="p14">
      <p:transition spd="slow" p14:dur="2000" advTm="17276"/>
    </mc:Choice>
    <mc:Fallback xmlns="">
      <p:transition spd="slow" advTm="17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9340ECC-728C-4033-AC81-2F7A81922ECA}"/>
              </a:ext>
            </a:extLst>
          </p:cNvPr>
          <p:cNvSpPr/>
          <p:nvPr/>
        </p:nvSpPr>
        <p:spPr>
          <a:xfrm>
            <a:off x="3300760" y="1616927"/>
            <a:ext cx="5441795" cy="1060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haroni" panose="02010803020104030203" pitchFamily="2" charset="-79"/>
                <a:cs typeface="Aharoni" panose="02010803020104030203" pitchFamily="2" charset="-79"/>
              </a:rPr>
              <a:t>BROWSE SEARCH</a:t>
            </a:r>
          </a:p>
        </p:txBody>
      </p:sp>
      <p:pic>
        <p:nvPicPr>
          <p:cNvPr id="4" name="Audio 3">
            <a:hlinkClick r:id="" action="ppaction://media"/>
            <a:extLst>
              <a:ext uri="{FF2B5EF4-FFF2-40B4-BE49-F238E27FC236}">
                <a16:creationId xmlns:a16="http://schemas.microsoft.com/office/drawing/2014/main" id="{9C062251-2328-4150-A1BB-8BBE47DA08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44351870"/>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AB31F5-4A35-4AB4-BE5C-7FD734576CEA}"/>
              </a:ext>
            </a:extLst>
          </p:cNvPr>
          <p:cNvSpPr txBox="1"/>
          <p:nvPr/>
        </p:nvSpPr>
        <p:spPr>
          <a:xfrm>
            <a:off x="3047071" y="2413338"/>
            <a:ext cx="6094140" cy="1938992"/>
          </a:xfrm>
          <a:prstGeom prst="rect">
            <a:avLst/>
          </a:prstGeom>
          <a:noFill/>
        </p:spPr>
        <p:txBody>
          <a:bodyPr wrap="square">
            <a:spAutoFit/>
          </a:bodyPr>
          <a:lstStyle/>
          <a:p>
            <a:r>
              <a:rPr lang="en-US" sz="2000" b="1" dirty="0">
                <a:effectLst/>
                <a:latin typeface="Tahoma" panose="020B0604030504040204" pitchFamily="34" charset="0"/>
                <a:ea typeface="Tahoma" panose="020B0604030504040204" pitchFamily="34" charset="0"/>
                <a:cs typeface="Tahoma" panose="020B0604030504040204" pitchFamily="34" charset="0"/>
              </a:rPr>
              <a:t>Browse Search </a:t>
            </a:r>
          </a:p>
          <a:p>
            <a:r>
              <a:rPr lang="en-US" sz="2000" dirty="0">
                <a:effectLst/>
                <a:latin typeface="Tahoma" panose="020B0604030504040204" pitchFamily="34" charset="0"/>
                <a:ea typeface="Tahoma" panose="020B0604030504040204" pitchFamily="34" charset="0"/>
                <a:cs typeface="Tahoma" panose="020B0604030504040204" pitchFamily="34" charset="0"/>
              </a:rPr>
              <a:t>There are many different indexes available to you when using the Browse Search option.</a:t>
            </a:r>
          </a:p>
          <a:p>
            <a:r>
              <a:rPr lang="en-US" sz="2000" dirty="0">
                <a:effectLst/>
                <a:latin typeface="Tahoma" panose="020B0604030504040204" pitchFamily="34" charset="0"/>
                <a:ea typeface="Tahoma" panose="020B0604030504040204" pitchFamily="34" charset="0"/>
                <a:cs typeface="Tahoma" panose="020B0604030504040204" pitchFamily="34" charset="0"/>
              </a:rPr>
              <a:t>These indexes may be defined and customized by your library administrators in order to allow you to limit and better define your search criteria.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5" name="Audio 4">
            <a:hlinkClick r:id="" action="ppaction://media"/>
            <a:extLst>
              <a:ext uri="{FF2B5EF4-FFF2-40B4-BE49-F238E27FC236}">
                <a16:creationId xmlns:a16="http://schemas.microsoft.com/office/drawing/2014/main" id="{A1A7D548-CFA5-47C0-A21F-0678DF44AB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03515768"/>
      </p:ext>
    </p:extLst>
  </p:cSld>
  <p:clrMapOvr>
    <a:masterClrMapping/>
  </p:clrMapOvr>
  <mc:AlternateContent xmlns:mc="http://schemas.openxmlformats.org/markup-compatibility/2006" xmlns:p14="http://schemas.microsoft.com/office/powerpoint/2010/main">
    <mc:Choice Requires="p14">
      <p:transition spd="slow" p14:dur="2000" advTm="18583"/>
    </mc:Choice>
    <mc:Fallback xmlns="">
      <p:transition spd="slow" advTm="18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E0F01F62-FCCD-4273-8B15-EFDD7848A3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898A8966-6883-46C5-B429-DD0A8071120A}"/>
              </a:ext>
            </a:extLst>
          </p:cNvPr>
          <p:cNvPicPr/>
          <p:nvPr/>
        </p:nvPicPr>
        <p:blipFill rotWithShape="1">
          <a:blip r:embed="rId5"/>
          <a:srcRect t="15100" r="-961" b="4843"/>
          <a:stretch/>
        </p:blipFill>
        <p:spPr bwMode="auto">
          <a:xfrm>
            <a:off x="0" y="0"/>
            <a:ext cx="12277493" cy="62112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3021986"/>
      </p:ext>
    </p:extLst>
  </p:cSld>
  <p:clrMapOvr>
    <a:masterClrMapping/>
  </p:clrMapOvr>
  <mc:AlternateContent xmlns:mc="http://schemas.openxmlformats.org/markup-compatibility/2006" xmlns:p14="http://schemas.microsoft.com/office/powerpoint/2010/main">
    <mc:Choice Requires="p14">
      <p:transition spd="slow" p14:dur="2000" advTm="9522"/>
    </mc:Choice>
    <mc:Fallback xmlns="">
      <p:transition spd="slow" advTm="9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136704C4-0895-49D9-991F-CC3FB16F7B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 email&#10;&#10;Description automatically generated">
            <a:extLst>
              <a:ext uri="{FF2B5EF4-FFF2-40B4-BE49-F238E27FC236}">
                <a16:creationId xmlns:a16="http://schemas.microsoft.com/office/drawing/2014/main" id="{325D4BBD-B544-466F-B652-639CE98DE9C6}"/>
              </a:ext>
            </a:extLst>
          </p:cNvPr>
          <p:cNvPicPr/>
          <p:nvPr/>
        </p:nvPicPr>
        <p:blipFill rotWithShape="1">
          <a:blip r:embed="rId5"/>
          <a:srcRect l="-1" t="15384" r="481" b="3989"/>
          <a:stretch/>
        </p:blipFill>
        <p:spPr bwMode="auto">
          <a:xfrm>
            <a:off x="1" y="0"/>
            <a:ext cx="12192000"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38759079"/>
      </p:ext>
    </p:extLst>
  </p:cSld>
  <p:clrMapOvr>
    <a:masterClrMapping/>
  </p:clrMapOvr>
  <mc:AlternateContent xmlns:mc="http://schemas.openxmlformats.org/markup-compatibility/2006" xmlns:p14="http://schemas.microsoft.com/office/powerpoint/2010/main">
    <mc:Choice Requires="p14">
      <p:transition spd="slow" p14:dur="2000" advTm="3954"/>
    </mc:Choice>
    <mc:Fallback xmlns="">
      <p:transition spd="slow" advTm="3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udio 9">
            <a:hlinkClick r:id="" action="ppaction://media"/>
            <a:extLst>
              <a:ext uri="{FF2B5EF4-FFF2-40B4-BE49-F238E27FC236}">
                <a16:creationId xmlns:a16="http://schemas.microsoft.com/office/drawing/2014/main" id="{04C33148-1F28-4725-AA13-011A98F2FC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D017AB9B-D52C-43FF-B9C4-5668A2903F34}"/>
              </a:ext>
            </a:extLst>
          </p:cNvPr>
          <p:cNvPicPr/>
          <p:nvPr/>
        </p:nvPicPr>
        <p:blipFill rotWithShape="1">
          <a:blip r:embed="rId5"/>
          <a:srcRect t="15100" r="962" b="3988"/>
          <a:stretch/>
        </p:blipFill>
        <p:spPr bwMode="auto">
          <a:xfrm>
            <a:off x="0" y="0"/>
            <a:ext cx="12191999" cy="62223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24415898"/>
      </p:ext>
    </p:extLst>
  </p:cSld>
  <p:clrMapOvr>
    <a:masterClrMapping/>
  </p:clrMapOvr>
  <mc:AlternateContent xmlns:mc="http://schemas.openxmlformats.org/markup-compatibility/2006" xmlns:p14="http://schemas.microsoft.com/office/powerpoint/2010/main">
    <mc:Choice Requires="p14">
      <p:transition spd="slow" p14:dur="2000" advTm="23244"/>
    </mc:Choice>
    <mc:Fallback xmlns="">
      <p:transition spd="slow" advTm="23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F4D26D26-1164-4BDA-9948-DDE8EB83F4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41511337-8713-44E0-9AB0-B5C2CDE73CA6}"/>
              </a:ext>
            </a:extLst>
          </p:cNvPr>
          <p:cNvPicPr/>
          <p:nvPr/>
        </p:nvPicPr>
        <p:blipFill rotWithShape="1">
          <a:blip r:embed="rId5"/>
          <a:srcRect t="15426" r="809" b="4603"/>
          <a:stretch/>
        </p:blipFill>
        <p:spPr bwMode="auto">
          <a:xfrm>
            <a:off x="1" y="0"/>
            <a:ext cx="12192000" cy="6188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45161265"/>
      </p:ext>
    </p:extLst>
  </p:cSld>
  <p:clrMapOvr>
    <a:masterClrMapping/>
  </p:clrMapOvr>
  <mc:AlternateContent xmlns:mc="http://schemas.openxmlformats.org/markup-compatibility/2006" xmlns:p14="http://schemas.microsoft.com/office/powerpoint/2010/main">
    <mc:Choice Requires="p14">
      <p:transition spd="slow" p14:dur="2000" advTm="12759"/>
    </mc:Choice>
    <mc:Fallback xmlns="">
      <p:transition spd="slow" advTm="12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CF877932-1B69-485F-BC76-BFB6FD25F9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63AF4855-172C-4AF3-B87F-E923F91F4F8D}"/>
              </a:ext>
            </a:extLst>
          </p:cNvPr>
          <p:cNvPicPr/>
          <p:nvPr/>
        </p:nvPicPr>
        <p:blipFill rotWithShape="1">
          <a:blip r:embed="rId5"/>
          <a:srcRect l="-2" t="15101" r="-480" b="4272"/>
          <a:stretch/>
        </p:blipFill>
        <p:spPr bwMode="auto">
          <a:xfrm>
            <a:off x="0" y="0"/>
            <a:ext cx="12325815"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3471216"/>
      </p:ext>
    </p:extLst>
  </p:cSld>
  <p:clrMapOvr>
    <a:masterClrMapping/>
  </p:clrMapOvr>
  <mc:AlternateContent xmlns:mc="http://schemas.openxmlformats.org/markup-compatibility/2006" xmlns:p14="http://schemas.microsoft.com/office/powerpoint/2010/main">
    <mc:Choice Requires="p14">
      <p:transition spd="slow" p14:dur="2000" advTm="5813"/>
    </mc:Choice>
    <mc:Fallback xmlns="">
      <p:transition spd="slow" advTm="5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75187F13-8DC2-42B5-BF97-5865896B1B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4B6F6A71-CBD4-4C40-9155-C422A4DED553}"/>
              </a:ext>
            </a:extLst>
          </p:cNvPr>
          <p:cNvPicPr/>
          <p:nvPr/>
        </p:nvPicPr>
        <p:blipFill rotWithShape="1">
          <a:blip r:embed="rId5"/>
          <a:srcRect t="14815" r="1602" b="3989"/>
          <a:stretch/>
        </p:blipFill>
        <p:spPr bwMode="auto">
          <a:xfrm>
            <a:off x="0" y="1"/>
            <a:ext cx="12191999" cy="61889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0222156"/>
      </p:ext>
    </p:extLst>
  </p:cSld>
  <p:clrMapOvr>
    <a:masterClrMapping/>
  </p:clrMapOvr>
  <mc:AlternateContent xmlns:mc="http://schemas.openxmlformats.org/markup-compatibility/2006" xmlns:p14="http://schemas.microsoft.com/office/powerpoint/2010/main">
    <mc:Choice Requires="p14">
      <p:transition spd="slow" p14:dur="2000" advTm="4509"/>
    </mc:Choice>
    <mc:Fallback xmlns="">
      <p:transition spd="slow" advTm="4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8CA5E67-D759-4A2F-9CE9-EFF079D63A47}"/>
              </a:ext>
            </a:extLst>
          </p:cNvPr>
          <p:cNvSpPr/>
          <p:nvPr/>
        </p:nvSpPr>
        <p:spPr>
          <a:xfrm>
            <a:off x="3267306" y="2372810"/>
            <a:ext cx="5419494" cy="1056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ahoma" panose="020B0604030504040204" pitchFamily="34" charset="0"/>
                <a:ea typeface="Tahoma" panose="020B0604030504040204" pitchFamily="34" charset="0"/>
                <a:cs typeface="Tahoma" panose="020B0604030504040204" pitchFamily="34" charset="0"/>
              </a:rPr>
              <a:t>ADVANCED SEARCH</a:t>
            </a:r>
          </a:p>
        </p:txBody>
      </p:sp>
      <p:pic>
        <p:nvPicPr>
          <p:cNvPr id="4" name="Audio 3">
            <a:hlinkClick r:id="" action="ppaction://media"/>
            <a:extLst>
              <a:ext uri="{FF2B5EF4-FFF2-40B4-BE49-F238E27FC236}">
                <a16:creationId xmlns:a16="http://schemas.microsoft.com/office/drawing/2014/main" id="{3469F894-A8CF-4BE3-837A-FECF127FAB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27205137"/>
      </p:ext>
    </p:extLst>
  </p:cSld>
  <p:clrMapOvr>
    <a:masterClrMapping/>
  </p:clrMapOvr>
  <mc:AlternateContent xmlns:mc="http://schemas.openxmlformats.org/markup-compatibility/2006" xmlns:p14="http://schemas.microsoft.com/office/powerpoint/2010/main">
    <mc:Choice Requires="p14">
      <p:transition spd="slow" p14:dur="2000" advTm="4743"/>
    </mc:Choice>
    <mc:Fallback xmlns="">
      <p:transition spd="slow" advTm="4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850424-DF58-49E9-B581-AEA3B4C25377}"/>
              </a:ext>
            </a:extLst>
          </p:cNvPr>
          <p:cNvSpPr txBox="1"/>
          <p:nvPr/>
        </p:nvSpPr>
        <p:spPr>
          <a:xfrm>
            <a:off x="1616927" y="2000732"/>
            <a:ext cx="7524179" cy="2585323"/>
          </a:xfrm>
          <a:prstGeom prst="rect">
            <a:avLst/>
          </a:prstGeom>
          <a:noFill/>
        </p:spPr>
        <p:txBody>
          <a:bodyPr wrap="square">
            <a:spAutoFit/>
          </a:bodyPr>
          <a:lstStyle/>
          <a:p>
            <a:r>
              <a:rPr lang="en-US" dirty="0">
                <a:effectLst/>
                <a:latin typeface="Arial" panose="020B0604020202020204" pitchFamily="34" charset="0"/>
              </a:rPr>
              <a:t>Advanced Search is used when you want to limit your search to specific fields (e.g., limiting a search of the word “Law" in the Title, Author, or Publisher field would yield very different results). </a:t>
            </a:r>
          </a:p>
          <a:p>
            <a:endParaRPr lang="en-US" dirty="0">
              <a:effectLst/>
              <a:latin typeface="Arial" panose="020B0604020202020204" pitchFamily="34" charset="0"/>
            </a:endParaRPr>
          </a:p>
          <a:p>
            <a:r>
              <a:rPr lang="en-US" dirty="0">
                <a:effectLst/>
                <a:latin typeface="Arial" panose="020B0604020202020204" pitchFamily="34" charset="0"/>
              </a:rPr>
              <a:t>The Advanced Search screen provides fields to easily construct complex field searches. </a:t>
            </a:r>
          </a:p>
          <a:p>
            <a:endParaRPr lang="en-US" dirty="0">
              <a:effectLst/>
              <a:latin typeface="Arial" panose="020B0604020202020204" pitchFamily="34" charset="0"/>
            </a:endParaRPr>
          </a:p>
          <a:p>
            <a:r>
              <a:rPr lang="en-US" dirty="0">
                <a:effectLst/>
                <a:latin typeface="Arial" panose="020B0604020202020204" pitchFamily="34" charset="0"/>
              </a:rPr>
              <a:t>You may use the AND, OR, and </a:t>
            </a:r>
            <a:r>
              <a:rPr lang="en-US" dirty="0" err="1">
                <a:effectLst/>
                <a:latin typeface="Arial" panose="020B0604020202020204" pitchFamily="34" charset="0"/>
              </a:rPr>
              <a:t>AND</a:t>
            </a:r>
            <a:r>
              <a:rPr lang="en-US" dirty="0">
                <a:effectLst/>
                <a:latin typeface="Arial" panose="020B0604020202020204" pitchFamily="34" charset="0"/>
              </a:rPr>
              <a:t> NOT operators between the field indicators to narrow your search. </a:t>
            </a:r>
            <a:endParaRPr lang="en-US" dirty="0"/>
          </a:p>
        </p:txBody>
      </p:sp>
      <p:pic>
        <p:nvPicPr>
          <p:cNvPr id="9" name="Audio 8">
            <a:hlinkClick r:id="" action="ppaction://media"/>
            <a:extLst>
              <a:ext uri="{FF2B5EF4-FFF2-40B4-BE49-F238E27FC236}">
                <a16:creationId xmlns:a16="http://schemas.microsoft.com/office/drawing/2014/main" id="{A60F5834-140A-47B5-99E6-31AF0CDEF4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86736877"/>
      </p:ext>
    </p:extLst>
  </p:cSld>
  <p:clrMapOvr>
    <a:masterClrMapping/>
  </p:clrMapOvr>
  <mc:AlternateContent xmlns:mc="http://schemas.openxmlformats.org/markup-compatibility/2006" xmlns:p14="http://schemas.microsoft.com/office/powerpoint/2010/main">
    <mc:Choice Requires="p14">
      <p:transition spd="slow" p14:dur="2000" advTm="29850"/>
    </mc:Choice>
    <mc:Fallback xmlns="">
      <p:transition spd="slow" advTm="29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udio 1">
            <a:hlinkClick r:id="" action="ppaction://media"/>
            <a:extLst>
              <a:ext uri="{FF2B5EF4-FFF2-40B4-BE49-F238E27FC236}">
                <a16:creationId xmlns:a16="http://schemas.microsoft.com/office/drawing/2014/main" id="{293B88FA-62AF-45B3-B53A-B97749B518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259FFC99-3801-4EDD-8BC5-C9D76BC02BC3}"/>
              </a:ext>
            </a:extLst>
          </p:cNvPr>
          <p:cNvPicPr/>
          <p:nvPr/>
        </p:nvPicPr>
        <p:blipFill rotWithShape="1">
          <a:blip r:embed="rId5"/>
          <a:srcRect t="15384" r="801" b="3989"/>
          <a:stretch/>
        </p:blipFill>
        <p:spPr bwMode="auto">
          <a:xfrm>
            <a:off x="0" y="0"/>
            <a:ext cx="12192000"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12444372"/>
      </p:ext>
    </p:extLst>
  </p:cSld>
  <p:clrMapOvr>
    <a:masterClrMapping/>
  </p:clrMapOvr>
  <mc:AlternateContent xmlns:mc="http://schemas.openxmlformats.org/markup-compatibility/2006" xmlns:p14="http://schemas.microsoft.com/office/powerpoint/2010/main">
    <mc:Choice Requires="p14">
      <p:transition spd="slow" p14:dur="2000" advTm="8043"/>
    </mc:Choice>
    <mc:Fallback xmlns="">
      <p:transition spd="slow" advTm="8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 application, email&#10;&#10;Description automatically generated">
            <a:extLst>
              <a:ext uri="{FF2B5EF4-FFF2-40B4-BE49-F238E27FC236}">
                <a16:creationId xmlns:a16="http://schemas.microsoft.com/office/drawing/2014/main" id="{40B05C3D-5806-49D5-AD19-4EF70C79132D}"/>
              </a:ext>
            </a:extLst>
          </p:cNvPr>
          <p:cNvPicPr/>
          <p:nvPr/>
        </p:nvPicPr>
        <p:blipFill rotWithShape="1">
          <a:blip r:embed="rId4"/>
          <a:srcRect t="12471" r="11111" b="17412"/>
          <a:stretch/>
        </p:blipFill>
        <p:spPr bwMode="auto">
          <a:xfrm>
            <a:off x="205740" y="91440"/>
            <a:ext cx="11761470" cy="6023609"/>
          </a:xfrm>
          <a:prstGeom prst="rect">
            <a:avLst/>
          </a:prstGeom>
          <a:ln>
            <a:noFill/>
          </a:ln>
          <a:extLst>
            <a:ext uri="{53640926-AAD7-44D8-BBD7-CCE9431645EC}">
              <a14:shadowObscured xmlns:a14="http://schemas.microsoft.com/office/drawing/2010/main"/>
            </a:ext>
          </a:extLst>
        </p:spPr>
      </p:pic>
      <p:pic>
        <p:nvPicPr>
          <p:cNvPr id="3" name="Audio 2">
            <a:hlinkClick r:id="" action="ppaction://media"/>
            <a:extLst>
              <a:ext uri="{FF2B5EF4-FFF2-40B4-BE49-F238E27FC236}">
                <a16:creationId xmlns:a16="http://schemas.microsoft.com/office/drawing/2014/main" id="{2A3036BB-FE93-4499-9358-923AB6F163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35568501"/>
      </p:ext>
    </p:extLst>
  </p:cSld>
  <p:clrMapOvr>
    <a:masterClrMapping/>
  </p:clrMapOvr>
  <mc:AlternateContent xmlns:mc="http://schemas.openxmlformats.org/markup-compatibility/2006" xmlns:p14="http://schemas.microsoft.com/office/powerpoint/2010/main">
    <mc:Choice Requires="p14">
      <p:transition spd="slow" p14:dur="2000" advTm="9584"/>
    </mc:Choice>
    <mc:Fallback xmlns="">
      <p:transition spd="slow" advTm="9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BEB1A45F-1810-4C5C-AF9C-50C3DEA956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EB807203-FCDB-4EC7-A9CA-BFE36CC3A2F3}"/>
              </a:ext>
            </a:extLst>
          </p:cNvPr>
          <p:cNvPicPr/>
          <p:nvPr/>
        </p:nvPicPr>
        <p:blipFill rotWithShape="1">
          <a:blip r:embed="rId5"/>
          <a:srcRect t="15098" r="962" b="4559"/>
          <a:stretch/>
        </p:blipFill>
        <p:spPr bwMode="auto">
          <a:xfrm>
            <a:off x="0" y="0"/>
            <a:ext cx="12191999"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1453395"/>
      </p:ext>
    </p:extLst>
  </p:cSld>
  <p:clrMapOvr>
    <a:masterClrMapping/>
  </p:clrMapOvr>
  <mc:AlternateContent xmlns:mc="http://schemas.openxmlformats.org/markup-compatibility/2006" xmlns:p14="http://schemas.microsoft.com/office/powerpoint/2010/main">
    <mc:Choice Requires="p14">
      <p:transition spd="slow" p14:dur="2000" advTm="9115"/>
    </mc:Choice>
    <mc:Fallback xmlns="">
      <p:transition spd="slow" advTm="9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3BAD943-82C9-46EE-B6DC-6136A614EBC9}"/>
              </a:ext>
            </a:extLst>
          </p:cNvPr>
          <p:cNvSpPr/>
          <p:nvPr/>
        </p:nvSpPr>
        <p:spPr>
          <a:xfrm>
            <a:off x="2966225" y="2252546"/>
            <a:ext cx="6233532" cy="1204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ahoma" panose="020B0604030504040204" pitchFamily="34" charset="0"/>
                <a:ea typeface="Tahoma" panose="020B0604030504040204" pitchFamily="34" charset="0"/>
                <a:cs typeface="Tahoma" panose="020B0604030504040204" pitchFamily="34" charset="0"/>
              </a:rPr>
              <a:t>ICON  SEARCH</a:t>
            </a:r>
          </a:p>
        </p:txBody>
      </p:sp>
      <p:pic>
        <p:nvPicPr>
          <p:cNvPr id="6" name="Audio 5">
            <a:hlinkClick r:id="" action="ppaction://media"/>
            <a:extLst>
              <a:ext uri="{FF2B5EF4-FFF2-40B4-BE49-F238E27FC236}">
                <a16:creationId xmlns:a16="http://schemas.microsoft.com/office/drawing/2014/main" id="{DEEF4559-EF04-45A9-8C31-BB248D5DAB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3132610780"/>
      </p:ext>
    </p:extLst>
  </p:cSld>
  <p:clrMapOvr>
    <a:masterClrMapping/>
  </p:clrMapOvr>
  <mc:AlternateContent xmlns:mc="http://schemas.openxmlformats.org/markup-compatibility/2006" xmlns:p14="http://schemas.microsoft.com/office/powerpoint/2010/main">
    <mc:Choice Requires="p14">
      <p:transition spd="slow" p14:dur="2000" advTm="3197"/>
    </mc:Choice>
    <mc:Fallback xmlns="">
      <p:transition spd="slow" advTm="3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C9B841-C882-4E51-A2D6-D652045EF2C2}"/>
              </a:ext>
            </a:extLst>
          </p:cNvPr>
          <p:cNvSpPr txBox="1"/>
          <p:nvPr/>
        </p:nvSpPr>
        <p:spPr>
          <a:xfrm>
            <a:off x="2779986" y="2274838"/>
            <a:ext cx="6364014" cy="2031325"/>
          </a:xfrm>
          <a:prstGeom prst="rect">
            <a:avLst/>
          </a:prstGeom>
          <a:noFill/>
        </p:spPr>
        <p:txBody>
          <a:bodyPr wrap="square">
            <a:spAutoFit/>
          </a:bodyPr>
          <a:lstStyle/>
          <a:p>
            <a:r>
              <a:rPr lang="en-US" dirty="0"/>
              <a:t>Icon Search is used for searching the most popular fields like Author, Title, Subject, or All of the fields in the record. You also have the option of Matching ALL Keywords, Any Keyword, or an Exact Phrase. Select Linked Media if you’d like to include this field, as well as a date range if applicable. The search may further be limited to Media, Language, Location, Collection or Database specifications. Enter your search criteria and select Search.</a:t>
            </a:r>
            <a:endParaRPr lang="en-JM" dirty="0"/>
          </a:p>
        </p:txBody>
      </p:sp>
      <p:pic>
        <p:nvPicPr>
          <p:cNvPr id="2" name="Audio 1">
            <a:hlinkClick r:id="" action="ppaction://media"/>
            <a:extLst>
              <a:ext uri="{FF2B5EF4-FFF2-40B4-BE49-F238E27FC236}">
                <a16:creationId xmlns:a16="http://schemas.microsoft.com/office/drawing/2014/main" id="{66F283E9-5FF3-4346-95C3-83F04F7C2D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7056194"/>
      </p:ext>
    </p:extLst>
  </p:cSld>
  <p:clrMapOvr>
    <a:masterClrMapping/>
  </p:clrMapOvr>
  <mc:AlternateContent xmlns:mc="http://schemas.openxmlformats.org/markup-compatibility/2006" xmlns:p14="http://schemas.microsoft.com/office/powerpoint/2010/main">
    <mc:Choice Requires="p14">
      <p:transition spd="slow" p14:dur="2000" advTm="8697"/>
    </mc:Choice>
    <mc:Fallback xmlns="">
      <p:transition spd="slow" advTm="8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BAA8F914-070B-4B69-BDAC-378E738E7A9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6127B2BB-91C6-4EB3-ACB6-BC78F2E983D7}"/>
              </a:ext>
            </a:extLst>
          </p:cNvPr>
          <p:cNvPicPr/>
          <p:nvPr/>
        </p:nvPicPr>
        <p:blipFill rotWithShape="1">
          <a:blip r:embed="rId5"/>
          <a:srcRect l="-1" t="15101" r="-1923" b="5698"/>
          <a:stretch/>
        </p:blipFill>
        <p:spPr bwMode="auto">
          <a:xfrm>
            <a:off x="0" y="0"/>
            <a:ext cx="12192000"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13203505"/>
      </p:ext>
    </p:extLst>
  </p:cSld>
  <p:clrMapOvr>
    <a:masterClrMapping/>
  </p:clrMapOvr>
  <mc:AlternateContent xmlns:mc="http://schemas.openxmlformats.org/markup-compatibility/2006" xmlns:p14="http://schemas.microsoft.com/office/powerpoint/2010/main">
    <mc:Choice Requires="p14">
      <p:transition spd="slow" p14:dur="2000" advTm="14701"/>
    </mc:Choice>
    <mc:Fallback xmlns="">
      <p:transition spd="slow" advTm="14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E5954A6E-94DC-4536-8DC4-8B6546B0200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30360" y="6400800"/>
            <a:ext cx="509239" cy="304800"/>
          </a:xfrm>
          <a:prstGeom prst="rect">
            <a:avLst/>
          </a:prstGeom>
        </p:spPr>
      </p:pic>
      <p:pic>
        <p:nvPicPr>
          <p:cNvPr id="5" name="Picture 4" descr="Graphical user interface, text, application, email&#10;&#10;Description automatically generated">
            <a:extLst>
              <a:ext uri="{FF2B5EF4-FFF2-40B4-BE49-F238E27FC236}">
                <a16:creationId xmlns:a16="http://schemas.microsoft.com/office/drawing/2014/main" id="{53559362-2479-47A1-85E4-345B1925A38B}"/>
              </a:ext>
            </a:extLst>
          </p:cNvPr>
          <p:cNvPicPr/>
          <p:nvPr/>
        </p:nvPicPr>
        <p:blipFill rotWithShape="1">
          <a:blip r:embed="rId5"/>
          <a:srcRect t="15100" r="-321" b="4274"/>
          <a:stretch/>
        </p:blipFill>
        <p:spPr bwMode="auto">
          <a:xfrm>
            <a:off x="0" y="0"/>
            <a:ext cx="12191999" cy="6188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682279"/>
      </p:ext>
    </p:extLst>
  </p:cSld>
  <p:clrMapOvr>
    <a:masterClrMapping/>
  </p:clrMapOvr>
  <mc:AlternateContent xmlns:mc="http://schemas.openxmlformats.org/markup-compatibility/2006" xmlns:p14="http://schemas.microsoft.com/office/powerpoint/2010/main">
    <mc:Choice Requires="p14">
      <p:transition spd="slow" p14:dur="2000" advTm="10173"/>
    </mc:Choice>
    <mc:Fallback xmlns="">
      <p:transition spd="slow" advTm="10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DC8C029F-97DA-4254-8970-DDB935DB56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A6312869-15FA-4ED8-8511-9EDCBD697E69}"/>
              </a:ext>
            </a:extLst>
          </p:cNvPr>
          <p:cNvPicPr/>
          <p:nvPr/>
        </p:nvPicPr>
        <p:blipFill rotWithShape="1">
          <a:blip r:embed="rId5"/>
          <a:srcRect t="15384" r="-321" b="3989"/>
          <a:stretch/>
        </p:blipFill>
        <p:spPr bwMode="auto">
          <a:xfrm>
            <a:off x="-11151" y="0"/>
            <a:ext cx="12192000" cy="6188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0928235"/>
      </p:ext>
    </p:extLst>
  </p:cSld>
  <p:clrMapOvr>
    <a:masterClrMapping/>
  </p:clrMapOvr>
  <mc:AlternateContent xmlns:mc="http://schemas.openxmlformats.org/markup-compatibility/2006" xmlns:p14="http://schemas.microsoft.com/office/powerpoint/2010/main">
    <mc:Choice Requires="p14">
      <p:transition spd="slow" p14:dur="2000" advTm="13360"/>
    </mc:Choice>
    <mc:Fallback xmlns="">
      <p:transition spd="slow" advTm="13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4CAD84F-7C24-4544-A801-990B7A82EE73}"/>
              </a:ext>
            </a:extLst>
          </p:cNvPr>
          <p:cNvSpPr/>
          <p:nvPr/>
        </p:nvSpPr>
        <p:spPr>
          <a:xfrm>
            <a:off x="3010830" y="1504709"/>
            <a:ext cx="6378497" cy="1770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ahoma" panose="020B0604030504040204" pitchFamily="34" charset="0"/>
                <a:ea typeface="Tahoma" panose="020B0604030504040204" pitchFamily="34" charset="0"/>
                <a:cs typeface="Tahoma" panose="020B0604030504040204" pitchFamily="34" charset="0"/>
              </a:rPr>
              <a:t>Self checkout</a:t>
            </a:r>
          </a:p>
          <a:p>
            <a:pPr algn="ctr"/>
            <a:r>
              <a:rPr lang="en-US" sz="3200" b="1" dirty="0">
                <a:latin typeface="Tahoma" panose="020B0604030504040204" pitchFamily="34" charset="0"/>
                <a:ea typeface="Tahoma" panose="020B0604030504040204" pitchFamily="34" charset="0"/>
                <a:cs typeface="Tahoma" panose="020B0604030504040204" pitchFamily="34" charset="0"/>
              </a:rPr>
              <a:t>or check out by Library staff</a:t>
            </a:r>
          </a:p>
        </p:txBody>
      </p:sp>
      <p:pic>
        <p:nvPicPr>
          <p:cNvPr id="4" name="Audio 3">
            <a:hlinkClick r:id="" action="ppaction://media"/>
            <a:extLst>
              <a:ext uri="{FF2B5EF4-FFF2-40B4-BE49-F238E27FC236}">
                <a16:creationId xmlns:a16="http://schemas.microsoft.com/office/drawing/2014/main" id="{13718DAB-ACEF-4428-87D7-2113AA9E02C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3158898976"/>
      </p:ext>
    </p:extLst>
  </p:cSld>
  <p:clrMapOvr>
    <a:masterClrMapping/>
  </p:clrMapOvr>
  <mc:AlternateContent xmlns:mc="http://schemas.openxmlformats.org/markup-compatibility/2006" xmlns:p14="http://schemas.microsoft.com/office/powerpoint/2010/main">
    <mc:Choice Requires="p14">
      <p:transition spd="slow" p14:dur="2000" advTm="4383"/>
    </mc:Choice>
    <mc:Fallback xmlns="">
      <p:transition spd="slow" advTm="43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CC5CBEF-DA40-4C12-9D78-8936ACF3B2DB}"/>
              </a:ext>
            </a:extLst>
          </p:cNvPr>
          <p:cNvSpPr/>
          <p:nvPr/>
        </p:nvSpPr>
        <p:spPr>
          <a:xfrm>
            <a:off x="3601843" y="1694986"/>
            <a:ext cx="4951141" cy="1060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Checking out an item</a:t>
            </a:r>
          </a:p>
        </p:txBody>
      </p:sp>
      <p:pic>
        <p:nvPicPr>
          <p:cNvPr id="2" name="Audio 1">
            <a:hlinkClick r:id="" action="ppaction://media"/>
            <a:extLst>
              <a:ext uri="{FF2B5EF4-FFF2-40B4-BE49-F238E27FC236}">
                <a16:creationId xmlns:a16="http://schemas.microsoft.com/office/drawing/2014/main" id="{8D858FA0-3860-4EA4-8B40-3A3692CF39D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2756202099"/>
      </p:ext>
    </p:extLst>
  </p:cSld>
  <p:clrMapOvr>
    <a:masterClrMapping/>
  </p:clrMapOvr>
  <mc:AlternateContent xmlns:mc="http://schemas.openxmlformats.org/markup-compatibility/2006" xmlns:p14="http://schemas.microsoft.com/office/powerpoint/2010/main">
    <mc:Choice Requires="p14">
      <p:transition spd="slow" p14:dur="2000" advTm="4284"/>
    </mc:Choice>
    <mc:Fallback xmlns="">
      <p:transition spd="slow" advTm="4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E2DA2D53-C8E5-4D1D-8A99-4E251A7931B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46D33F50-1BBE-4DAF-B300-59B085D3E88F}"/>
              </a:ext>
            </a:extLst>
          </p:cNvPr>
          <p:cNvPicPr/>
          <p:nvPr/>
        </p:nvPicPr>
        <p:blipFill rotWithShape="1">
          <a:blip r:embed="rId5"/>
          <a:srcRect t="15385" r="-1603" b="4273"/>
          <a:stretch/>
        </p:blipFill>
        <p:spPr bwMode="auto">
          <a:xfrm>
            <a:off x="0" y="0"/>
            <a:ext cx="12411307" cy="6177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77423668"/>
      </p:ext>
    </p:extLst>
  </p:cSld>
  <p:clrMapOvr>
    <a:masterClrMapping/>
  </p:clrMapOvr>
  <mc:AlternateContent xmlns:mc="http://schemas.openxmlformats.org/markup-compatibility/2006" xmlns:p14="http://schemas.microsoft.com/office/powerpoint/2010/main">
    <mc:Choice Requires="p14">
      <p:transition spd="slow" p14:dur="2000" advTm="8880"/>
    </mc:Choice>
    <mc:Fallback xmlns="">
      <p:transition spd="slow" advTm="8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3F988D42-B0EB-44E5-9217-E4BE2B7B447D}"/>
              </a:ext>
            </a:extLst>
          </p:cNvPr>
          <p:cNvPicPr/>
          <p:nvPr/>
        </p:nvPicPr>
        <p:blipFill rotWithShape="1">
          <a:blip r:embed="rId4"/>
          <a:srcRect l="1" t="14816" r="160" b="4273"/>
          <a:stretch/>
        </p:blipFill>
        <p:spPr bwMode="auto">
          <a:xfrm>
            <a:off x="0" y="0"/>
            <a:ext cx="12366702" cy="6177776"/>
          </a:xfrm>
          <a:prstGeom prst="rect">
            <a:avLst/>
          </a:prstGeom>
          <a:ln>
            <a:noFill/>
          </a:ln>
          <a:extLst>
            <a:ext uri="{53640926-AAD7-44D8-BBD7-CCE9431645EC}">
              <a14:shadowObscured xmlns:a14="http://schemas.microsoft.com/office/drawing/2010/main"/>
            </a:ext>
          </a:extLst>
        </p:spPr>
      </p:pic>
      <p:pic>
        <p:nvPicPr>
          <p:cNvPr id="7" name="Audio 6">
            <a:hlinkClick r:id="" action="ppaction://media"/>
            <a:extLst>
              <a:ext uri="{FF2B5EF4-FFF2-40B4-BE49-F238E27FC236}">
                <a16:creationId xmlns:a16="http://schemas.microsoft.com/office/drawing/2014/main" id="{DCEF6199-A3AF-4BA9-A6C1-D22E5E342F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82462421"/>
      </p:ext>
    </p:extLst>
  </p:cSld>
  <p:clrMapOvr>
    <a:masterClrMapping/>
  </p:clrMapOvr>
  <mc:AlternateContent xmlns:mc="http://schemas.openxmlformats.org/markup-compatibility/2006" xmlns:p14="http://schemas.microsoft.com/office/powerpoint/2010/main">
    <mc:Choice Requires="p14">
      <p:transition spd="slow" p14:dur="2000" advTm="11945"/>
    </mc:Choice>
    <mc:Fallback xmlns="">
      <p:transition spd="slow" advTm="119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 Word&#10;&#10;Description automatically generated">
            <a:extLst>
              <a:ext uri="{FF2B5EF4-FFF2-40B4-BE49-F238E27FC236}">
                <a16:creationId xmlns:a16="http://schemas.microsoft.com/office/drawing/2014/main" id="{114254ED-41FE-40B4-B3A2-9AE121488E36}"/>
              </a:ext>
            </a:extLst>
          </p:cNvPr>
          <p:cNvPicPr/>
          <p:nvPr/>
        </p:nvPicPr>
        <p:blipFill rotWithShape="1">
          <a:blip r:embed="rId4"/>
          <a:srcRect t="15670" r="-1763" b="3989"/>
          <a:stretch/>
        </p:blipFill>
        <p:spPr bwMode="auto">
          <a:xfrm>
            <a:off x="0" y="0"/>
            <a:ext cx="12366702" cy="6177776"/>
          </a:xfrm>
          <a:prstGeom prst="rect">
            <a:avLst/>
          </a:prstGeom>
          <a:ln>
            <a:noFill/>
          </a:ln>
          <a:extLst>
            <a:ext uri="{53640926-AAD7-44D8-BBD7-CCE9431645EC}">
              <a14:shadowObscured xmlns:a14="http://schemas.microsoft.com/office/drawing/2010/main"/>
            </a:ext>
          </a:extLst>
        </p:spPr>
      </p:pic>
      <p:pic>
        <p:nvPicPr>
          <p:cNvPr id="6" name="Audio 5">
            <a:hlinkClick r:id="" action="ppaction://media"/>
            <a:extLst>
              <a:ext uri="{FF2B5EF4-FFF2-40B4-BE49-F238E27FC236}">
                <a16:creationId xmlns:a16="http://schemas.microsoft.com/office/drawing/2014/main" id="{53D2A3C5-6975-4B29-979A-3CA13939AC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31907838"/>
      </p:ext>
    </p:extLst>
  </p:cSld>
  <p:clrMapOvr>
    <a:masterClrMapping/>
  </p:clrMapOvr>
  <mc:AlternateContent xmlns:mc="http://schemas.openxmlformats.org/markup-compatibility/2006" xmlns:p14="http://schemas.microsoft.com/office/powerpoint/2010/main">
    <mc:Choice Requires="p14">
      <p:transition spd="slow" p14:dur="2000" advTm="16632"/>
    </mc:Choice>
    <mc:Fallback xmlns="">
      <p:transition spd="slow" advTm="16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application, Word&#10;&#10;Description automatically generated">
            <a:extLst>
              <a:ext uri="{FF2B5EF4-FFF2-40B4-BE49-F238E27FC236}">
                <a16:creationId xmlns:a16="http://schemas.microsoft.com/office/drawing/2014/main" id="{5C943740-37CE-4805-8FCC-6E89AB45A55A}"/>
              </a:ext>
            </a:extLst>
          </p:cNvPr>
          <p:cNvPicPr/>
          <p:nvPr/>
        </p:nvPicPr>
        <p:blipFill rotWithShape="1">
          <a:blip r:embed="rId4"/>
          <a:srcRect l="-1" t="14816" r="-1121" b="4273"/>
          <a:stretch/>
        </p:blipFill>
        <p:spPr bwMode="auto">
          <a:xfrm>
            <a:off x="0" y="-178420"/>
            <a:ext cx="12359268" cy="6356196"/>
          </a:xfrm>
          <a:prstGeom prst="rect">
            <a:avLst/>
          </a:prstGeom>
          <a:ln>
            <a:noFill/>
          </a:ln>
          <a:extLst>
            <a:ext uri="{53640926-AAD7-44D8-BBD7-CCE9431645EC}">
              <a14:shadowObscured xmlns:a14="http://schemas.microsoft.com/office/drawing/2010/main"/>
            </a:ext>
          </a:extLst>
        </p:spPr>
      </p:pic>
      <p:pic>
        <p:nvPicPr>
          <p:cNvPr id="5" name="Audio 4">
            <a:hlinkClick r:id="" action="ppaction://media"/>
            <a:extLst>
              <a:ext uri="{FF2B5EF4-FFF2-40B4-BE49-F238E27FC236}">
                <a16:creationId xmlns:a16="http://schemas.microsoft.com/office/drawing/2014/main" id="{AA0D42F2-BF68-4718-8E44-25D2187421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51700604"/>
      </p:ext>
    </p:extLst>
  </p:cSld>
  <p:clrMapOvr>
    <a:masterClrMapping/>
  </p:clrMapOvr>
  <mc:AlternateContent xmlns:mc="http://schemas.openxmlformats.org/markup-compatibility/2006" xmlns:p14="http://schemas.microsoft.com/office/powerpoint/2010/main">
    <mc:Choice Requires="p14">
      <p:transition spd="slow" p14:dur="2000" advTm="5837"/>
    </mc:Choice>
    <mc:Fallback xmlns="">
      <p:transition spd="slow" advTm="5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id="{BEF675F7-B2D5-4216-9A70-7AE32EA6C877}"/>
              </a:ext>
            </a:extLst>
          </p:cNvPr>
          <p:cNvPicPr/>
          <p:nvPr/>
        </p:nvPicPr>
        <p:blipFill rotWithShape="1">
          <a:blip r:embed="rId4"/>
          <a:srcRect l="-1" t="15384" r="-2083" b="3704"/>
          <a:stretch/>
        </p:blipFill>
        <p:spPr bwMode="auto">
          <a:xfrm>
            <a:off x="0" y="0"/>
            <a:ext cx="12192000" cy="6200078"/>
          </a:xfrm>
          <a:prstGeom prst="rect">
            <a:avLst/>
          </a:prstGeom>
          <a:ln>
            <a:noFill/>
          </a:ln>
          <a:extLst>
            <a:ext uri="{53640926-AAD7-44D8-BBD7-CCE9431645EC}">
              <a14:shadowObscured xmlns:a14="http://schemas.microsoft.com/office/drawing/2010/main"/>
            </a:ext>
          </a:extLst>
        </p:spPr>
      </p:pic>
      <p:pic>
        <p:nvPicPr>
          <p:cNvPr id="2" name="Audio 1">
            <a:hlinkClick r:id="" action="ppaction://media"/>
            <a:extLst>
              <a:ext uri="{FF2B5EF4-FFF2-40B4-BE49-F238E27FC236}">
                <a16:creationId xmlns:a16="http://schemas.microsoft.com/office/drawing/2014/main" id="{444B1D99-3C7A-4512-8EAA-9E7E30A573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72394535"/>
      </p:ext>
    </p:extLst>
  </p:cSld>
  <p:clrMapOvr>
    <a:masterClrMapping/>
  </p:clrMapOvr>
  <mc:AlternateContent xmlns:mc="http://schemas.openxmlformats.org/markup-compatibility/2006" xmlns:p14="http://schemas.microsoft.com/office/powerpoint/2010/main">
    <mc:Choice Requires="p14">
      <p:transition spd="slow" p14:dur="2000" advTm="4360"/>
    </mc:Choice>
    <mc:Fallback xmlns="">
      <p:transition spd="slow" advTm="4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5653743-A9CC-4F94-A348-420BE8F44D16}"/>
              </a:ext>
            </a:extLst>
          </p:cNvPr>
          <p:cNvSpPr/>
          <p:nvPr/>
        </p:nvSpPr>
        <p:spPr>
          <a:xfrm>
            <a:off x="2096428" y="1081668"/>
            <a:ext cx="8508381" cy="36575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The barcode can be found at the upper right, back corner of the book. The Barcode number is also the Item ID number</a:t>
            </a:r>
          </a:p>
          <a:p>
            <a:pPr algn="ctr"/>
            <a:endParaRPr lang="en-US" sz="2400" b="1" dirty="0"/>
          </a:p>
          <a:p>
            <a:pPr algn="ctr"/>
            <a:r>
              <a:rPr lang="en-US" sz="2400" b="1" dirty="0"/>
              <a:t>To check out a book, enter the item ID or use the barcode to scan, then click checkout.</a:t>
            </a:r>
          </a:p>
          <a:p>
            <a:pPr algn="ctr"/>
            <a:endParaRPr lang="en-US" sz="2400" b="1" dirty="0"/>
          </a:p>
          <a:p>
            <a:pPr algn="ctr"/>
            <a:r>
              <a:rPr lang="en-US" sz="2400" b="1" dirty="0"/>
              <a:t>Scanners are available in the library</a:t>
            </a:r>
            <a:endParaRPr lang="en-JM" sz="2400" b="1" dirty="0"/>
          </a:p>
        </p:txBody>
      </p:sp>
      <p:pic>
        <p:nvPicPr>
          <p:cNvPr id="3" name="Audio 2">
            <a:hlinkClick r:id="" action="ppaction://media"/>
            <a:extLst>
              <a:ext uri="{FF2B5EF4-FFF2-40B4-BE49-F238E27FC236}">
                <a16:creationId xmlns:a16="http://schemas.microsoft.com/office/drawing/2014/main" id="{0031419A-F9F0-4DB5-AF0A-9211664C74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43300870"/>
      </p:ext>
    </p:extLst>
  </p:cSld>
  <p:clrMapOvr>
    <a:masterClrMapping/>
  </p:clrMapOvr>
  <mc:AlternateContent xmlns:mc="http://schemas.openxmlformats.org/markup-compatibility/2006" xmlns:p14="http://schemas.microsoft.com/office/powerpoint/2010/main">
    <mc:Choice Requires="p14">
      <p:transition spd="slow" p14:dur="2000" advTm="16388"/>
    </mc:Choice>
    <mc:Fallback xmlns="">
      <p:transition spd="slow" advTm="16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CA3154B-65DD-4C2B-B45E-069AFF162D8E}"/>
              </a:ext>
            </a:extLst>
          </p:cNvPr>
          <p:cNvSpPr/>
          <p:nvPr/>
        </p:nvSpPr>
        <p:spPr>
          <a:xfrm>
            <a:off x="1707161" y="918595"/>
            <a:ext cx="1986065" cy="1249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Barcode at upper right back corner of book</a:t>
            </a:r>
            <a:endParaRPr lang="en-JM" dirty="0"/>
          </a:p>
        </p:txBody>
      </p:sp>
      <p:pic>
        <p:nvPicPr>
          <p:cNvPr id="9" name="Audio 8">
            <a:hlinkClick r:id="" action="ppaction://media"/>
            <a:extLst>
              <a:ext uri="{FF2B5EF4-FFF2-40B4-BE49-F238E27FC236}">
                <a16:creationId xmlns:a16="http://schemas.microsoft.com/office/drawing/2014/main" id="{A6123F01-9C2D-443B-AE29-C20904FFB5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5" name="Picture 4" descr="Text&#10;&#10;Description automatically generated">
            <a:extLst>
              <a:ext uri="{FF2B5EF4-FFF2-40B4-BE49-F238E27FC236}">
                <a16:creationId xmlns:a16="http://schemas.microsoft.com/office/drawing/2014/main" id="{88051E10-5AEF-4806-AD9E-E996248919F9}"/>
              </a:ext>
            </a:extLst>
          </p:cNvPr>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7159083" y="256478"/>
            <a:ext cx="4027448" cy="5363737"/>
          </a:xfrm>
          <a:prstGeom prst="rect">
            <a:avLst/>
          </a:prstGeom>
          <a:noFill/>
          <a:ln>
            <a:noFill/>
          </a:ln>
        </p:spPr>
      </p:pic>
    </p:spTree>
    <p:extLst>
      <p:ext uri="{BB962C8B-B14F-4D97-AF65-F5344CB8AC3E}">
        <p14:creationId xmlns:p14="http://schemas.microsoft.com/office/powerpoint/2010/main" val="4198037093"/>
      </p:ext>
    </p:extLst>
  </p:cSld>
  <p:clrMapOvr>
    <a:masterClrMapping/>
  </p:clrMapOvr>
  <mc:AlternateContent xmlns:mc="http://schemas.openxmlformats.org/markup-compatibility/2006" xmlns:p14="http://schemas.microsoft.com/office/powerpoint/2010/main">
    <mc:Choice Requires="p14">
      <p:transition spd="slow" p14:dur="2000" advTm="12933"/>
    </mc:Choice>
    <mc:Fallback xmlns="">
      <p:transition spd="slow" advTm="12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506553-2507-4D75-8D48-AE667EB36D22}"/>
              </a:ext>
            </a:extLst>
          </p:cNvPr>
          <p:cNvSpPr txBox="1"/>
          <p:nvPr/>
        </p:nvSpPr>
        <p:spPr>
          <a:xfrm>
            <a:off x="2375210" y="1237786"/>
            <a:ext cx="6766001" cy="434671"/>
          </a:xfrm>
          <a:prstGeom prst="rect">
            <a:avLst/>
          </a:prstGeom>
          <a:noFill/>
        </p:spPr>
        <p:txBody>
          <a:bodyPr wrap="square">
            <a:spAutoFit/>
          </a:bodyPr>
          <a:lstStyle/>
          <a:p>
            <a:pPr marL="0" marR="0">
              <a:lnSpc>
                <a:spcPct val="115000"/>
              </a:lnSpc>
              <a:spcBef>
                <a:spcPts val="0"/>
              </a:spcBef>
              <a:spcAft>
                <a:spcPts val="1000"/>
              </a:spcAft>
            </a:pPr>
            <a:r>
              <a:rPr lang="en-GB" sz="2000" b="1" dirty="0">
                <a:solidFill>
                  <a:srgbClr val="002060"/>
                </a:solidFill>
                <a:effectLst/>
                <a:latin typeface="Lucida Calligraphy" panose="03010101010101010101" pitchFamily="66"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2D57352B-2F0A-48FA-8FA0-C219E47C7D8E}"/>
              </a:ext>
            </a:extLst>
          </p:cNvPr>
          <p:cNvSpPr/>
          <p:nvPr/>
        </p:nvSpPr>
        <p:spPr>
          <a:xfrm>
            <a:off x="1326994" y="657922"/>
            <a:ext cx="9166303" cy="3858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15000"/>
              </a:lnSpc>
              <a:spcBef>
                <a:spcPts val="0"/>
              </a:spcBef>
              <a:spcAft>
                <a:spcPts val="0"/>
              </a:spcAft>
            </a:pPr>
            <a:r>
              <a:rPr lang="en-US" sz="1800" u="sng" dirty="0">
                <a:effectLst/>
                <a:latin typeface="Calibri" panose="020F0502020204030204" pitchFamily="34" charset="0"/>
                <a:ea typeface="Times New Roman" panose="02020603050405020304" pitchFamily="18" charset="0"/>
                <a:cs typeface="Arial" panose="020B0604020202020204" pitchFamily="34" charset="0"/>
              </a:rPr>
              <a:t>Borrowing or removal of publications from Library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Library staff should be informed of any material removed from the Library. This includes the newspapers, journals.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All Publications must be checked out. This can be done by either library staff or using the self-check out option or informing staff of items removed. Library Staff can be informed in person or by phone or email and will then check out the item to the staff member.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Audio 5">
            <a:hlinkClick r:id="" action="ppaction://media"/>
            <a:extLst>
              <a:ext uri="{FF2B5EF4-FFF2-40B4-BE49-F238E27FC236}">
                <a16:creationId xmlns:a16="http://schemas.microsoft.com/office/drawing/2014/main" id="{347A542F-2BAA-4938-A4DD-9E8F339D081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68138" y="6434138"/>
            <a:ext cx="271462" cy="271462"/>
          </a:xfrm>
          <a:prstGeom prst="rect">
            <a:avLst/>
          </a:prstGeom>
        </p:spPr>
      </p:pic>
    </p:spTree>
    <p:extLst>
      <p:ext uri="{BB962C8B-B14F-4D97-AF65-F5344CB8AC3E}">
        <p14:creationId xmlns:p14="http://schemas.microsoft.com/office/powerpoint/2010/main" val="216331767"/>
      </p:ext>
    </p:extLst>
  </p:cSld>
  <p:clrMapOvr>
    <a:masterClrMapping/>
  </p:clrMapOvr>
  <mc:AlternateContent xmlns:mc="http://schemas.openxmlformats.org/markup-compatibility/2006" xmlns:p14="http://schemas.microsoft.com/office/powerpoint/2010/main">
    <mc:Choice Requires="p14">
      <p:transition spd="slow" p14:dur="2000" advTm="25950"/>
    </mc:Choice>
    <mc:Fallback xmlns="">
      <p:transition spd="slow" advTm="25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C1F1D96-B221-4910-9D01-961C3FB0DA8C}"/>
              </a:ext>
            </a:extLst>
          </p:cNvPr>
          <p:cNvSpPr/>
          <p:nvPr/>
        </p:nvSpPr>
        <p:spPr>
          <a:xfrm>
            <a:off x="4217670" y="1097281"/>
            <a:ext cx="4457700" cy="28917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728" indent="0" algn="ctr">
              <a:buNone/>
            </a:pPr>
            <a:r>
              <a:rPr lang="en-US" sz="4800" b="1" dirty="0">
                <a:latin typeface="French Script MT" pitchFamily="66" charset="0"/>
              </a:rPr>
              <a:t>Thank you</a:t>
            </a:r>
          </a:p>
          <a:p>
            <a:pPr algn="ctr"/>
            <a:endParaRPr lang="en-US" sz="1800" b="1" dirty="0"/>
          </a:p>
          <a:p>
            <a:pPr algn="ctr"/>
            <a:endParaRPr lang="en-US" sz="1800" b="1" dirty="0"/>
          </a:p>
          <a:p>
            <a:pPr algn="ctr"/>
            <a:r>
              <a:rPr lang="en-US" sz="1800" b="1" dirty="0"/>
              <a:t>Michelle Bond </a:t>
            </a:r>
            <a:endParaRPr lang="en-US" sz="1800" dirty="0"/>
          </a:p>
          <a:p>
            <a:pPr algn="ctr"/>
            <a:r>
              <a:rPr lang="en-US" sz="1800" b="1" dirty="0"/>
              <a:t>Librarian</a:t>
            </a:r>
            <a:endParaRPr lang="en-US" sz="1800" dirty="0"/>
          </a:p>
          <a:p>
            <a:pPr algn="ctr"/>
            <a:r>
              <a:rPr lang="en-US" sz="1800" b="1" dirty="0"/>
              <a:t>2021</a:t>
            </a:r>
          </a:p>
        </p:txBody>
      </p:sp>
      <p:pic>
        <p:nvPicPr>
          <p:cNvPr id="5" name="Audio 4">
            <a:hlinkClick r:id="" action="ppaction://media"/>
            <a:extLst>
              <a:ext uri="{FF2B5EF4-FFF2-40B4-BE49-F238E27FC236}">
                <a16:creationId xmlns:a16="http://schemas.microsoft.com/office/drawing/2014/main" id="{7E1E491E-17DD-46D3-93BB-905AF6BBC5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2161059"/>
      </p:ext>
    </p:extLst>
  </p:cSld>
  <p:clrMapOvr>
    <a:masterClrMapping/>
  </p:clrMapOvr>
  <mc:AlternateContent xmlns:mc="http://schemas.openxmlformats.org/markup-compatibility/2006" xmlns:p14="http://schemas.microsoft.com/office/powerpoint/2010/main">
    <mc:Choice Requires="p14">
      <p:transition spd="slow" p14:dur="2000" advTm="4311"/>
    </mc:Choice>
    <mc:Fallback xmlns="">
      <p:transition spd="slow" advTm="4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33904"/>
            <a:ext cx="12186588" cy="6861048"/>
          </a:xfrm>
          <a:prstGeom prst="rect">
            <a:avLst/>
          </a:prstGeom>
        </p:spPr>
      </p:pic>
      <p:grpSp>
        <p:nvGrpSpPr>
          <p:cNvPr id="2" name="Group 2783"/>
          <p:cNvGrpSpPr/>
          <p:nvPr/>
        </p:nvGrpSpPr>
        <p:grpSpPr>
          <a:xfrm>
            <a:off x="1469283" y="2560118"/>
            <a:ext cx="9253435" cy="1737766"/>
            <a:chOff x="5412" y="0"/>
            <a:chExt cx="18506868" cy="3475530"/>
          </a:xfrm>
        </p:grpSpPr>
        <p:sp>
          <p:nvSpPr>
            <p:cNvPr id="3" name="Shape 2779"/>
            <p:cNvSpPr/>
            <p:nvPr/>
          </p:nvSpPr>
          <p:spPr>
            <a:xfrm>
              <a:off x="5412" y="2061447"/>
              <a:ext cx="18506868" cy="77842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square" lIns="34990" tIns="34990" rIns="34990" bIns="34990" numCol="1" anchor="ctr">
              <a:spAutoFit/>
            </a:bodyPr>
            <a:lstStyle>
              <a:lvl1pPr>
                <a:lnSpc>
                  <a:spcPct val="90000"/>
                </a:lnSpc>
                <a:defRPr sz="4600" b="1" spc="966">
                  <a:solidFill>
                    <a:srgbClr val="FFFFFF"/>
                  </a:solidFill>
                  <a:latin typeface="TeX Gyre Adventor"/>
                  <a:ea typeface="TeX Gyre Adventor"/>
                  <a:cs typeface="TeX Gyre Adventor"/>
                  <a:sym typeface="TeX Gyre Adventor"/>
                </a:defRPr>
              </a:lvl1pPr>
            </a:lstStyle>
            <a:p>
              <a:pPr lvl="0" algn="ctr">
                <a:defRPr sz="1800" b="0" spc="0">
                  <a:solidFill>
                    <a:srgbClr val="000000"/>
                  </a:solidFill>
                </a:defRPr>
              </a:pPr>
              <a:r>
                <a:rPr sz="2200" spc="483" dirty="0">
                  <a:solidFill>
                    <a:schemeClr val="bg1"/>
                  </a:solidFill>
                  <a:latin typeface="Tahoma" panose="020B0604030504040204" pitchFamily="34" charset="0"/>
                  <a:ea typeface="Tahoma" panose="020B0604030504040204" pitchFamily="34" charset="0"/>
                  <a:cs typeface="Tahoma" panose="020B0604030504040204" pitchFamily="34" charset="0"/>
                </a:rPr>
                <a:t>THANK YOU!</a:t>
              </a:r>
            </a:p>
          </p:txBody>
        </p:sp>
        <p:sp>
          <p:nvSpPr>
            <p:cNvPr id="5" name="Shape 2781"/>
            <p:cNvSpPr/>
            <p:nvPr/>
          </p:nvSpPr>
          <p:spPr>
            <a:xfrm>
              <a:off x="8242845" y="3300904"/>
              <a:ext cx="2032002" cy="174626"/>
            </a:xfrm>
            <a:prstGeom prst="rect">
              <a:avLst/>
            </a:prstGeom>
            <a:solidFill>
              <a:srgbClr val="AD9B63"/>
            </a:solidFill>
            <a:ln w="3175" cap="flat">
              <a:noFill/>
              <a:miter lim="400000"/>
            </a:ln>
            <a:effectLst/>
          </p:spPr>
          <p:txBody>
            <a:bodyPr wrap="square" lIns="34990" tIns="34990" rIns="34990" bIns="34990" numCol="1" anchor="ctr">
              <a:noAutofit/>
            </a:bodyPr>
            <a:lstStyle/>
            <a:p>
              <a:pPr lvl="0" algn="l">
                <a:defRPr sz="3200">
                  <a:solidFill>
                    <a:srgbClr val="FFFFFF"/>
                  </a:solidFill>
                </a:defRPr>
              </a:pPr>
              <a:endParaRPr sz="1600">
                <a:latin typeface="Tahoma" panose="020B0604030504040204" pitchFamily="34" charset="0"/>
                <a:ea typeface="Tahoma" panose="020B0604030504040204" pitchFamily="34" charset="0"/>
                <a:cs typeface="Tahoma" panose="020B0604030504040204" pitchFamily="34" charset="0"/>
              </a:endParaRPr>
            </a:p>
          </p:txBody>
        </p:sp>
        <p:pic>
          <p:nvPicPr>
            <p:cNvPr id="6" name="WWALET2.png"/>
            <p:cNvPicPr/>
            <p:nvPr/>
          </p:nvPicPr>
          <p:blipFill>
            <a:blip r:embed="rId5">
              <a:biLevel thresh="25000"/>
              <a:extLst>
                <a:ext uri="{28A0092B-C50C-407E-A947-70E740481C1C}">
                  <a14:useLocalDpi xmlns:a14="http://schemas.microsoft.com/office/drawing/2010/main" val="0"/>
                </a:ext>
              </a:extLst>
            </a:blip>
            <a:stretch>
              <a:fillRect/>
            </a:stretch>
          </p:blipFill>
          <p:spPr>
            <a:xfrm>
              <a:off x="8616429" y="0"/>
              <a:ext cx="1284834" cy="1293399"/>
            </a:xfrm>
            <a:prstGeom prst="rect">
              <a:avLst/>
            </a:prstGeom>
            <a:ln w="3175" cap="flat">
              <a:noFill/>
              <a:miter lim="400000"/>
            </a:ln>
            <a:effectLst/>
          </p:spPr>
        </p:pic>
      </p:grpSp>
      <p:pic>
        <p:nvPicPr>
          <p:cNvPr id="4" name="Audio 3">
            <a:hlinkClick r:id="" action="ppaction://media"/>
            <a:extLst>
              <a:ext uri="{FF2B5EF4-FFF2-40B4-BE49-F238E27FC236}">
                <a16:creationId xmlns:a16="http://schemas.microsoft.com/office/drawing/2014/main" id="{9629AFC6-29BD-464F-A5B9-197216A934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5976606"/>
      </p:ext>
    </p:extLst>
  </p:cSld>
  <p:clrMapOvr>
    <a:masterClrMapping/>
  </p:clrMapOvr>
  <mc:AlternateContent xmlns:mc="http://schemas.openxmlformats.org/markup-compatibility/2006" xmlns:p14="http://schemas.microsoft.com/office/powerpoint/2010/main">
    <mc:Choice Requires="p14">
      <p:transition spd="slow" p14:dur="2000" advTm="3413"/>
    </mc:Choice>
    <mc:Fallback xmlns="">
      <p:transition spd="slow" advTm="3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125273"/>
      </a:accent1>
      <a:accent2>
        <a:srgbClr val="E4EDF2"/>
      </a:accent2>
      <a:accent3>
        <a:srgbClr val="AD9B63"/>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6072</TotalTime>
  <Words>609</Words>
  <Application>Microsoft Office PowerPoint</Application>
  <PresentationFormat>Widescreen</PresentationFormat>
  <Paragraphs>75</Paragraphs>
  <Slides>52</Slides>
  <Notes>0</Notes>
  <HiddenSlides>0</HiddenSlides>
  <MMClips>52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Aharoni</vt:lpstr>
      <vt:lpstr>Arial</vt:lpstr>
      <vt:lpstr>Calibri</vt:lpstr>
      <vt:lpstr>Calibri Light</vt:lpstr>
      <vt:lpstr>French Script MT</vt:lpstr>
      <vt:lpstr>Lucida Calligraphy</vt:lpstr>
      <vt:lpstr>Tahoma</vt:lpstr>
      <vt:lpstr>TeX Gyre Adventor</vt:lpstr>
      <vt:lpstr>Office Theme</vt:lpstr>
      <vt:lpstr>PowerPoint Presentation</vt:lpstr>
      <vt:lpstr>Overview</vt:lpstr>
      <vt:lpstr>Overview</vt:lpstr>
      <vt:lpstr>PowerPoint Presentation</vt:lpstr>
      <vt:lpstr>ACCESS TO THE OPAC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Michelle Bond</cp:lastModifiedBy>
  <cp:revision>136</cp:revision>
  <cp:lastPrinted>2021-09-15T16:24:28Z</cp:lastPrinted>
  <dcterms:created xsi:type="dcterms:W3CDTF">2018-11-05T00:16:21Z</dcterms:created>
  <dcterms:modified xsi:type="dcterms:W3CDTF">2021-09-17T17:36:51Z</dcterms:modified>
</cp:coreProperties>
</file>