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2"/>
  </p:notesMasterIdLst>
  <p:sldIdLst>
    <p:sldId id="459" r:id="rId2"/>
    <p:sldId id="433" r:id="rId3"/>
    <p:sldId id="303" r:id="rId4"/>
    <p:sldId id="461" r:id="rId5"/>
    <p:sldId id="317" r:id="rId6"/>
    <p:sldId id="395" r:id="rId7"/>
    <p:sldId id="260" r:id="rId8"/>
    <p:sldId id="429" r:id="rId9"/>
    <p:sldId id="430" r:id="rId10"/>
    <p:sldId id="431" r:id="rId11"/>
    <p:sldId id="415" r:id="rId12"/>
    <p:sldId id="432" r:id="rId13"/>
    <p:sldId id="266" r:id="rId14"/>
    <p:sldId id="416" r:id="rId15"/>
    <p:sldId id="417" r:id="rId16"/>
    <p:sldId id="418" r:id="rId17"/>
    <p:sldId id="419" r:id="rId18"/>
    <p:sldId id="421" r:id="rId19"/>
    <p:sldId id="428" r:id="rId20"/>
    <p:sldId id="423" r:id="rId21"/>
    <p:sldId id="425" r:id="rId22"/>
    <p:sldId id="426" r:id="rId23"/>
    <p:sldId id="427" r:id="rId24"/>
    <p:sldId id="351" r:id="rId25"/>
    <p:sldId id="462" r:id="rId26"/>
    <p:sldId id="463" r:id="rId27"/>
    <p:sldId id="465" r:id="rId28"/>
    <p:sldId id="464" r:id="rId29"/>
    <p:sldId id="477" r:id="rId30"/>
    <p:sldId id="478" r:id="rId31"/>
    <p:sldId id="479" r:id="rId32"/>
    <p:sldId id="466" r:id="rId33"/>
    <p:sldId id="469" r:id="rId34"/>
    <p:sldId id="470" r:id="rId35"/>
    <p:sldId id="471" r:id="rId36"/>
    <p:sldId id="472" r:id="rId37"/>
    <p:sldId id="473" r:id="rId38"/>
    <p:sldId id="474" r:id="rId39"/>
    <p:sldId id="475" r:id="rId40"/>
    <p:sldId id="476" r:id="rId41"/>
  </p:sldIdLst>
  <p:sldSz cx="12192000" cy="6858000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7F7A3"/>
    <a:srgbClr val="F1EFA9"/>
    <a:srgbClr val="DEDCBA"/>
    <a:srgbClr val="C55A1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0184" autoAdjust="0"/>
  </p:normalViewPr>
  <p:slideViewPr>
    <p:cSldViewPr snapToGrid="0">
      <p:cViewPr varScale="1">
        <p:scale>
          <a:sx n="66" d="100"/>
          <a:sy n="66" d="100"/>
        </p:scale>
        <p:origin x="638" y="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-3370"/>
    </p:cViewPr>
  </p:sorterViewPr>
  <p:gridSpacing cx="57150" cy="5715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Stage 2 Ad-Valorem Rate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Fixed Stage 2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Sheet1!$A$2:$A$6</c:f>
              <c:strCache>
                <c:ptCount val="5"/>
                <c:pt idx="0">
                  <c:v>Very Low</c:v>
                </c:pt>
                <c:pt idx="1">
                  <c:v>Low</c:v>
                </c:pt>
                <c:pt idx="2">
                  <c:v>Expected</c:v>
                </c:pt>
                <c:pt idx="3">
                  <c:v>High</c:v>
                </c:pt>
                <c:pt idx="4">
                  <c:v>Very High</c:v>
                </c:pt>
              </c:strCache>
            </c:strRef>
          </c:cat>
          <c:val>
            <c:numRef>
              <c:f>Sheet1!$B$2:$B$6</c:f>
              <c:numCache>
                <c:formatCode>0%</c:formatCode>
                <c:ptCount val="5"/>
                <c:pt idx="0">
                  <c:v>0.06</c:v>
                </c:pt>
                <c:pt idx="1">
                  <c:v>0.06</c:v>
                </c:pt>
                <c:pt idx="2">
                  <c:v>0.06</c:v>
                </c:pt>
                <c:pt idx="3">
                  <c:v>0.06</c:v>
                </c:pt>
                <c:pt idx="4">
                  <c:v>0.06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739-4DBD-879E-44704A65EB6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Variable Rate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Sheet1!$A$2:$A$6</c:f>
              <c:strCache>
                <c:ptCount val="5"/>
                <c:pt idx="0">
                  <c:v>Very Low</c:v>
                </c:pt>
                <c:pt idx="1">
                  <c:v>Low</c:v>
                </c:pt>
                <c:pt idx="2">
                  <c:v>Expected</c:v>
                </c:pt>
                <c:pt idx="3">
                  <c:v>High</c:v>
                </c:pt>
                <c:pt idx="4">
                  <c:v>Very High</c:v>
                </c:pt>
              </c:strCache>
            </c:strRef>
          </c:cat>
          <c:val>
            <c:numRef>
              <c:f>Sheet1!$C$2:$C$6</c:f>
              <c:numCache>
                <c:formatCode>0%</c:formatCode>
                <c:ptCount val="5"/>
                <c:pt idx="0">
                  <c:v>0.03</c:v>
                </c:pt>
                <c:pt idx="1">
                  <c:v>0.03</c:v>
                </c:pt>
                <c:pt idx="2">
                  <c:v>0.06</c:v>
                </c:pt>
                <c:pt idx="3">
                  <c:v>0.09</c:v>
                </c:pt>
                <c:pt idx="4">
                  <c:v>0.09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739-4DBD-879E-44704A65EB6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62096607"/>
        <c:axId val="1770529615"/>
      </c:lineChart>
      <c:catAx>
        <c:axId val="1762096607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800" dirty="0"/>
                  <a:t>Price</a:t>
                </a:r>
                <a:r>
                  <a:rPr lang="en-US" sz="1800" baseline="0" dirty="0"/>
                  <a:t> in Year of Extraction</a:t>
                </a:r>
                <a:endParaRPr lang="en-US" sz="1800" dirty="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70529615"/>
        <c:crosses val="autoZero"/>
        <c:auto val="1"/>
        <c:lblAlgn val="ctr"/>
        <c:lblOffset val="100"/>
        <c:noMultiLvlLbl val="0"/>
      </c:catAx>
      <c:valAx>
        <c:axId val="1770529615"/>
        <c:scaling>
          <c:orientation val="minMax"/>
          <c:min val="2.0000000000000004E-2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800" dirty="0"/>
                  <a:t>Rate in Year of Extraction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62096607"/>
        <c:crosses val="autoZero"/>
        <c:crossBetween val="between"/>
        <c:majorUnit val="2.0000000000000004E-2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C37BA2A5-CCBC-49DE-B89A-6909D4ABDE89}" type="datetimeFigureOut">
              <a:rPr lang="en-US" smtClean="0"/>
              <a:t>11/7/2022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1200150"/>
            <a:ext cx="5759450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620577"/>
            <a:ext cx="5852160" cy="3780473"/>
          </a:xfrm>
          <a:prstGeom prst="rect">
            <a:avLst/>
          </a:prstGeom>
        </p:spPr>
        <p:txBody>
          <a:bodyPr vert="horz" lIns="96661" tIns="48331" rIns="96661" bIns="48331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15BFA2FE-93D3-4972-A55E-69155D7EF1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81668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BFA2FE-93D3-4972-A55E-69155D7EF1DB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13566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BFA2FE-93D3-4972-A55E-69155D7EF1DB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3465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BFA2FE-93D3-4972-A55E-69155D7EF1DB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60057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grpSp>
        <p:nvGrpSpPr>
          <p:cNvPr id="27" name="Group 21"/>
          <p:cNvGrpSpPr>
            <a:grpSpLocks noChangeAspect="1"/>
          </p:cNvGrpSpPr>
          <p:nvPr userDrawn="1"/>
        </p:nvGrpSpPr>
        <p:grpSpPr bwMode="auto">
          <a:xfrm>
            <a:off x="856593" y="6369504"/>
            <a:ext cx="703263" cy="363538"/>
            <a:chOff x="2400" y="1584"/>
            <a:chExt cx="1392" cy="720"/>
          </a:xfrm>
        </p:grpSpPr>
        <p:sp>
          <p:nvSpPr>
            <p:cNvPr id="28" name="Rectangle 22"/>
            <p:cNvSpPr>
              <a:spLocks noChangeAspect="1" noChangeArrowheads="1"/>
            </p:cNvSpPr>
            <p:nvPr userDrawn="1"/>
          </p:nvSpPr>
          <p:spPr bwMode="auto">
            <a:xfrm>
              <a:off x="2400" y="1584"/>
              <a:ext cx="145" cy="720"/>
            </a:xfrm>
            <a:prstGeom prst="rect">
              <a:avLst/>
            </a:prstGeom>
            <a:solidFill>
              <a:srgbClr val="993333"/>
            </a:solidFill>
            <a:ln w="12700">
              <a:solidFill>
                <a:srgbClr val="993333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0" hangingPunct="0"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9" name="Rectangle 23"/>
            <p:cNvSpPr>
              <a:spLocks noChangeAspect="1" noChangeArrowheads="1"/>
            </p:cNvSpPr>
            <p:nvPr userDrawn="1"/>
          </p:nvSpPr>
          <p:spPr bwMode="auto">
            <a:xfrm>
              <a:off x="2639" y="1584"/>
              <a:ext cx="145" cy="481"/>
            </a:xfrm>
            <a:prstGeom prst="rect">
              <a:avLst/>
            </a:prstGeom>
            <a:solidFill>
              <a:srgbClr val="993333"/>
            </a:solidFill>
            <a:ln w="12700">
              <a:solidFill>
                <a:srgbClr val="993333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0" hangingPunct="0"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0" name="Rectangle 24"/>
            <p:cNvSpPr>
              <a:spLocks noChangeAspect="1" noChangeArrowheads="1"/>
            </p:cNvSpPr>
            <p:nvPr userDrawn="1"/>
          </p:nvSpPr>
          <p:spPr bwMode="auto">
            <a:xfrm>
              <a:off x="2881" y="1584"/>
              <a:ext cx="145" cy="720"/>
            </a:xfrm>
            <a:prstGeom prst="rect">
              <a:avLst/>
            </a:prstGeom>
            <a:solidFill>
              <a:srgbClr val="993333"/>
            </a:solidFill>
            <a:ln w="12700">
              <a:solidFill>
                <a:srgbClr val="993333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0" hangingPunct="0"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1" name="Rectangle 25"/>
            <p:cNvSpPr>
              <a:spLocks noChangeAspect="1" noChangeArrowheads="1"/>
            </p:cNvSpPr>
            <p:nvPr userDrawn="1"/>
          </p:nvSpPr>
          <p:spPr bwMode="auto">
            <a:xfrm>
              <a:off x="3120" y="1823"/>
              <a:ext cx="145" cy="481"/>
            </a:xfrm>
            <a:prstGeom prst="rect">
              <a:avLst/>
            </a:prstGeom>
            <a:solidFill>
              <a:srgbClr val="666666"/>
            </a:solidFill>
            <a:ln w="12700">
              <a:solidFill>
                <a:srgbClr val="666666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0" hangingPunct="0"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2" name="Rectangle 26"/>
            <p:cNvSpPr>
              <a:spLocks noChangeAspect="1" noChangeArrowheads="1"/>
            </p:cNvSpPr>
            <p:nvPr userDrawn="1"/>
          </p:nvSpPr>
          <p:spPr bwMode="auto">
            <a:xfrm>
              <a:off x="3120" y="1584"/>
              <a:ext cx="145" cy="145"/>
            </a:xfrm>
            <a:prstGeom prst="rect">
              <a:avLst/>
            </a:prstGeom>
            <a:solidFill>
              <a:srgbClr val="993333"/>
            </a:solidFill>
            <a:ln w="12700">
              <a:solidFill>
                <a:srgbClr val="993333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0" hangingPunct="0"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3" name="Rectangle 27"/>
            <p:cNvSpPr>
              <a:spLocks noChangeAspect="1" noChangeArrowheads="1"/>
            </p:cNvSpPr>
            <p:nvPr userDrawn="1"/>
          </p:nvSpPr>
          <p:spPr bwMode="auto">
            <a:xfrm>
              <a:off x="3362" y="1823"/>
              <a:ext cx="141" cy="481"/>
            </a:xfrm>
            <a:prstGeom prst="rect">
              <a:avLst/>
            </a:prstGeom>
            <a:solidFill>
              <a:srgbClr val="993333"/>
            </a:solidFill>
            <a:ln w="12700">
              <a:solidFill>
                <a:srgbClr val="993333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0" hangingPunct="0"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4" name="Rectangle 28"/>
            <p:cNvSpPr>
              <a:spLocks noChangeAspect="1" noChangeArrowheads="1"/>
            </p:cNvSpPr>
            <p:nvPr userDrawn="1"/>
          </p:nvSpPr>
          <p:spPr bwMode="auto">
            <a:xfrm>
              <a:off x="3362" y="1584"/>
              <a:ext cx="430" cy="145"/>
            </a:xfrm>
            <a:prstGeom prst="rect">
              <a:avLst/>
            </a:prstGeom>
            <a:solidFill>
              <a:srgbClr val="993333"/>
            </a:solidFill>
            <a:ln w="12700">
              <a:solidFill>
                <a:srgbClr val="993333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0" hangingPunct="0"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</p:grpSp>
      <p:sp>
        <p:nvSpPr>
          <p:cNvPr id="35" name="Text Box 29"/>
          <p:cNvSpPr txBox="1">
            <a:spLocks noChangeArrowheads="1"/>
          </p:cNvSpPr>
          <p:nvPr userDrawn="1"/>
        </p:nvSpPr>
        <p:spPr bwMode="auto">
          <a:xfrm>
            <a:off x="1514201" y="6299774"/>
            <a:ext cx="2113079" cy="36933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lnSpc>
                <a:spcPct val="90000"/>
              </a:lnSpc>
              <a:defRPr/>
            </a:pPr>
            <a:r>
              <a:rPr lang="en-US" sz="1000" b="1" dirty="0">
                <a:solidFill>
                  <a:srgbClr val="993333"/>
                </a:solidFill>
                <a:latin typeface="Arial Narrow" pitchFamily="34" charset="0"/>
              </a:rPr>
              <a:t>Massachusetts Institute of Technology</a:t>
            </a:r>
          </a:p>
          <a:p>
            <a:pPr eaLnBrk="0" hangingPunct="0">
              <a:lnSpc>
                <a:spcPct val="90000"/>
              </a:lnSpc>
              <a:defRPr/>
            </a:pPr>
            <a:r>
              <a:rPr lang="en-US" sz="1000" b="1" dirty="0">
                <a:solidFill>
                  <a:srgbClr val="993333"/>
                </a:solidFill>
                <a:latin typeface="Arial Narrow" pitchFamily="34" charset="0"/>
              </a:rPr>
              <a:t>Materials Research Laboratory</a:t>
            </a:r>
          </a:p>
        </p:txBody>
      </p:sp>
      <p:pic>
        <p:nvPicPr>
          <p:cNvPr id="36" name="Picture 20"/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244013" y="6369504"/>
            <a:ext cx="2109787" cy="4079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cxnSp>
        <p:nvCxnSpPr>
          <p:cNvPr id="37" name="Straight Connector 36"/>
          <p:cNvCxnSpPr/>
          <p:nvPr userDrawn="1"/>
        </p:nvCxnSpPr>
        <p:spPr>
          <a:xfrm flipH="1">
            <a:off x="0" y="6226204"/>
            <a:ext cx="12210393" cy="0"/>
          </a:xfrm>
          <a:prstGeom prst="line">
            <a:avLst/>
          </a:prstGeom>
          <a:ln w="76200">
            <a:solidFill>
              <a:srgbClr val="9933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319421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133856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125139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17" name="Group 21"/>
          <p:cNvGrpSpPr>
            <a:grpSpLocks noChangeAspect="1"/>
          </p:cNvGrpSpPr>
          <p:nvPr userDrawn="1"/>
        </p:nvGrpSpPr>
        <p:grpSpPr bwMode="auto">
          <a:xfrm>
            <a:off x="856593" y="6369504"/>
            <a:ext cx="703263" cy="363538"/>
            <a:chOff x="2400" y="1584"/>
            <a:chExt cx="1392" cy="720"/>
          </a:xfrm>
        </p:grpSpPr>
        <p:sp>
          <p:nvSpPr>
            <p:cNvPr id="18" name="Rectangle 22"/>
            <p:cNvSpPr>
              <a:spLocks noChangeAspect="1" noChangeArrowheads="1"/>
            </p:cNvSpPr>
            <p:nvPr userDrawn="1"/>
          </p:nvSpPr>
          <p:spPr bwMode="auto">
            <a:xfrm>
              <a:off x="2400" y="1584"/>
              <a:ext cx="145" cy="720"/>
            </a:xfrm>
            <a:prstGeom prst="rect">
              <a:avLst/>
            </a:prstGeom>
            <a:solidFill>
              <a:srgbClr val="993333"/>
            </a:solidFill>
            <a:ln w="12700">
              <a:solidFill>
                <a:srgbClr val="993333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0" hangingPunct="0"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" name="Rectangle 23"/>
            <p:cNvSpPr>
              <a:spLocks noChangeAspect="1" noChangeArrowheads="1"/>
            </p:cNvSpPr>
            <p:nvPr userDrawn="1"/>
          </p:nvSpPr>
          <p:spPr bwMode="auto">
            <a:xfrm>
              <a:off x="2639" y="1584"/>
              <a:ext cx="145" cy="481"/>
            </a:xfrm>
            <a:prstGeom prst="rect">
              <a:avLst/>
            </a:prstGeom>
            <a:solidFill>
              <a:srgbClr val="993333"/>
            </a:solidFill>
            <a:ln w="12700">
              <a:solidFill>
                <a:srgbClr val="993333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0" hangingPunct="0"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0" name="Rectangle 24"/>
            <p:cNvSpPr>
              <a:spLocks noChangeAspect="1" noChangeArrowheads="1"/>
            </p:cNvSpPr>
            <p:nvPr userDrawn="1"/>
          </p:nvSpPr>
          <p:spPr bwMode="auto">
            <a:xfrm>
              <a:off x="2881" y="1584"/>
              <a:ext cx="145" cy="720"/>
            </a:xfrm>
            <a:prstGeom prst="rect">
              <a:avLst/>
            </a:prstGeom>
            <a:solidFill>
              <a:srgbClr val="993333"/>
            </a:solidFill>
            <a:ln w="12700">
              <a:solidFill>
                <a:srgbClr val="993333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0" hangingPunct="0"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1" name="Rectangle 25"/>
            <p:cNvSpPr>
              <a:spLocks noChangeAspect="1" noChangeArrowheads="1"/>
            </p:cNvSpPr>
            <p:nvPr userDrawn="1"/>
          </p:nvSpPr>
          <p:spPr bwMode="auto">
            <a:xfrm>
              <a:off x="3120" y="1823"/>
              <a:ext cx="145" cy="481"/>
            </a:xfrm>
            <a:prstGeom prst="rect">
              <a:avLst/>
            </a:prstGeom>
            <a:solidFill>
              <a:srgbClr val="666666"/>
            </a:solidFill>
            <a:ln w="12700">
              <a:solidFill>
                <a:srgbClr val="666666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0" hangingPunct="0"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2" name="Rectangle 26"/>
            <p:cNvSpPr>
              <a:spLocks noChangeAspect="1" noChangeArrowheads="1"/>
            </p:cNvSpPr>
            <p:nvPr userDrawn="1"/>
          </p:nvSpPr>
          <p:spPr bwMode="auto">
            <a:xfrm>
              <a:off x="3120" y="1584"/>
              <a:ext cx="145" cy="145"/>
            </a:xfrm>
            <a:prstGeom prst="rect">
              <a:avLst/>
            </a:prstGeom>
            <a:solidFill>
              <a:srgbClr val="993333"/>
            </a:solidFill>
            <a:ln w="12700">
              <a:solidFill>
                <a:srgbClr val="993333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0" hangingPunct="0"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3" name="Rectangle 27"/>
            <p:cNvSpPr>
              <a:spLocks noChangeAspect="1" noChangeArrowheads="1"/>
            </p:cNvSpPr>
            <p:nvPr userDrawn="1"/>
          </p:nvSpPr>
          <p:spPr bwMode="auto">
            <a:xfrm>
              <a:off x="3362" y="1823"/>
              <a:ext cx="141" cy="481"/>
            </a:xfrm>
            <a:prstGeom prst="rect">
              <a:avLst/>
            </a:prstGeom>
            <a:solidFill>
              <a:srgbClr val="993333"/>
            </a:solidFill>
            <a:ln w="12700">
              <a:solidFill>
                <a:srgbClr val="993333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0" hangingPunct="0"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4" name="Rectangle 28"/>
            <p:cNvSpPr>
              <a:spLocks noChangeAspect="1" noChangeArrowheads="1"/>
            </p:cNvSpPr>
            <p:nvPr userDrawn="1"/>
          </p:nvSpPr>
          <p:spPr bwMode="auto">
            <a:xfrm>
              <a:off x="3362" y="1584"/>
              <a:ext cx="430" cy="145"/>
            </a:xfrm>
            <a:prstGeom prst="rect">
              <a:avLst/>
            </a:prstGeom>
            <a:solidFill>
              <a:srgbClr val="993333"/>
            </a:solidFill>
            <a:ln w="12700">
              <a:solidFill>
                <a:srgbClr val="993333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0" hangingPunct="0"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</p:grpSp>
      <p:sp>
        <p:nvSpPr>
          <p:cNvPr id="25" name="Text Box 29"/>
          <p:cNvSpPr txBox="1">
            <a:spLocks noChangeArrowheads="1"/>
          </p:cNvSpPr>
          <p:nvPr userDrawn="1"/>
        </p:nvSpPr>
        <p:spPr bwMode="auto">
          <a:xfrm>
            <a:off x="1514201" y="6299774"/>
            <a:ext cx="2113079" cy="36933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lnSpc>
                <a:spcPct val="90000"/>
              </a:lnSpc>
              <a:defRPr/>
            </a:pPr>
            <a:r>
              <a:rPr lang="en-US" sz="1000" b="1" dirty="0">
                <a:solidFill>
                  <a:srgbClr val="993333"/>
                </a:solidFill>
                <a:latin typeface="Arial Narrow" pitchFamily="34" charset="0"/>
              </a:rPr>
              <a:t>Massachusetts Institute of Technology</a:t>
            </a:r>
          </a:p>
          <a:p>
            <a:pPr eaLnBrk="0" hangingPunct="0">
              <a:lnSpc>
                <a:spcPct val="90000"/>
              </a:lnSpc>
              <a:defRPr/>
            </a:pPr>
            <a:r>
              <a:rPr lang="en-US" sz="1000" b="1" dirty="0">
                <a:solidFill>
                  <a:srgbClr val="993333"/>
                </a:solidFill>
                <a:latin typeface="Arial Narrow" pitchFamily="34" charset="0"/>
              </a:rPr>
              <a:t>Materials Research Laboratory</a:t>
            </a:r>
          </a:p>
        </p:txBody>
      </p:sp>
      <p:pic>
        <p:nvPicPr>
          <p:cNvPr id="26" name="Picture 20"/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244013" y="6369504"/>
            <a:ext cx="2109787" cy="4079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cxnSp>
        <p:nvCxnSpPr>
          <p:cNvPr id="27" name="Straight Connector 26"/>
          <p:cNvCxnSpPr/>
          <p:nvPr userDrawn="1"/>
        </p:nvCxnSpPr>
        <p:spPr>
          <a:xfrm flipH="1">
            <a:off x="0" y="6226204"/>
            <a:ext cx="12210393" cy="0"/>
          </a:xfrm>
          <a:prstGeom prst="line">
            <a:avLst/>
          </a:prstGeom>
          <a:ln w="76200">
            <a:solidFill>
              <a:srgbClr val="9933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019664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501374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49649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1443650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147089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197878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086068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944145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870153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1297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grpSp>
        <p:nvGrpSpPr>
          <p:cNvPr id="7" name="Group 21"/>
          <p:cNvGrpSpPr>
            <a:grpSpLocks noChangeAspect="1"/>
          </p:cNvGrpSpPr>
          <p:nvPr userDrawn="1"/>
        </p:nvGrpSpPr>
        <p:grpSpPr bwMode="auto">
          <a:xfrm>
            <a:off x="856593" y="6369504"/>
            <a:ext cx="703263" cy="363538"/>
            <a:chOff x="2400" y="1584"/>
            <a:chExt cx="1392" cy="720"/>
          </a:xfrm>
        </p:grpSpPr>
        <p:sp>
          <p:nvSpPr>
            <p:cNvPr id="8" name="Rectangle 22"/>
            <p:cNvSpPr>
              <a:spLocks noChangeAspect="1" noChangeArrowheads="1"/>
            </p:cNvSpPr>
            <p:nvPr userDrawn="1"/>
          </p:nvSpPr>
          <p:spPr bwMode="auto">
            <a:xfrm>
              <a:off x="2400" y="1584"/>
              <a:ext cx="145" cy="720"/>
            </a:xfrm>
            <a:prstGeom prst="rect">
              <a:avLst/>
            </a:prstGeom>
            <a:solidFill>
              <a:srgbClr val="993333"/>
            </a:solidFill>
            <a:ln w="12700">
              <a:solidFill>
                <a:srgbClr val="993333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0" hangingPunct="0"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9" name="Rectangle 23"/>
            <p:cNvSpPr>
              <a:spLocks noChangeAspect="1" noChangeArrowheads="1"/>
            </p:cNvSpPr>
            <p:nvPr userDrawn="1"/>
          </p:nvSpPr>
          <p:spPr bwMode="auto">
            <a:xfrm>
              <a:off x="2639" y="1584"/>
              <a:ext cx="145" cy="481"/>
            </a:xfrm>
            <a:prstGeom prst="rect">
              <a:avLst/>
            </a:prstGeom>
            <a:solidFill>
              <a:srgbClr val="993333"/>
            </a:solidFill>
            <a:ln w="12700">
              <a:solidFill>
                <a:srgbClr val="993333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0" hangingPunct="0"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" name="Rectangle 24"/>
            <p:cNvSpPr>
              <a:spLocks noChangeAspect="1" noChangeArrowheads="1"/>
            </p:cNvSpPr>
            <p:nvPr userDrawn="1"/>
          </p:nvSpPr>
          <p:spPr bwMode="auto">
            <a:xfrm>
              <a:off x="2881" y="1584"/>
              <a:ext cx="145" cy="720"/>
            </a:xfrm>
            <a:prstGeom prst="rect">
              <a:avLst/>
            </a:prstGeom>
            <a:solidFill>
              <a:srgbClr val="993333"/>
            </a:solidFill>
            <a:ln w="12700">
              <a:solidFill>
                <a:srgbClr val="993333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0" hangingPunct="0"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1" name="Rectangle 25"/>
            <p:cNvSpPr>
              <a:spLocks noChangeAspect="1" noChangeArrowheads="1"/>
            </p:cNvSpPr>
            <p:nvPr userDrawn="1"/>
          </p:nvSpPr>
          <p:spPr bwMode="auto">
            <a:xfrm>
              <a:off x="3120" y="1823"/>
              <a:ext cx="145" cy="481"/>
            </a:xfrm>
            <a:prstGeom prst="rect">
              <a:avLst/>
            </a:prstGeom>
            <a:solidFill>
              <a:srgbClr val="666666"/>
            </a:solidFill>
            <a:ln w="12700">
              <a:solidFill>
                <a:srgbClr val="666666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0" hangingPunct="0"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2" name="Rectangle 26"/>
            <p:cNvSpPr>
              <a:spLocks noChangeAspect="1" noChangeArrowheads="1"/>
            </p:cNvSpPr>
            <p:nvPr userDrawn="1"/>
          </p:nvSpPr>
          <p:spPr bwMode="auto">
            <a:xfrm>
              <a:off x="3120" y="1584"/>
              <a:ext cx="145" cy="145"/>
            </a:xfrm>
            <a:prstGeom prst="rect">
              <a:avLst/>
            </a:prstGeom>
            <a:solidFill>
              <a:srgbClr val="993333"/>
            </a:solidFill>
            <a:ln w="12700">
              <a:solidFill>
                <a:srgbClr val="993333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0" hangingPunct="0"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3" name="Rectangle 27"/>
            <p:cNvSpPr>
              <a:spLocks noChangeAspect="1" noChangeArrowheads="1"/>
            </p:cNvSpPr>
            <p:nvPr userDrawn="1"/>
          </p:nvSpPr>
          <p:spPr bwMode="auto">
            <a:xfrm>
              <a:off x="3362" y="1823"/>
              <a:ext cx="141" cy="481"/>
            </a:xfrm>
            <a:prstGeom prst="rect">
              <a:avLst/>
            </a:prstGeom>
            <a:solidFill>
              <a:srgbClr val="993333"/>
            </a:solidFill>
            <a:ln w="12700">
              <a:solidFill>
                <a:srgbClr val="993333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0" hangingPunct="0"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4" name="Rectangle 28"/>
            <p:cNvSpPr>
              <a:spLocks noChangeAspect="1" noChangeArrowheads="1"/>
            </p:cNvSpPr>
            <p:nvPr userDrawn="1"/>
          </p:nvSpPr>
          <p:spPr bwMode="auto">
            <a:xfrm>
              <a:off x="3362" y="1584"/>
              <a:ext cx="430" cy="145"/>
            </a:xfrm>
            <a:prstGeom prst="rect">
              <a:avLst/>
            </a:prstGeom>
            <a:solidFill>
              <a:srgbClr val="993333"/>
            </a:solidFill>
            <a:ln w="12700">
              <a:solidFill>
                <a:srgbClr val="993333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0" hangingPunct="0"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</p:grpSp>
      <p:sp>
        <p:nvSpPr>
          <p:cNvPr id="15" name="Text Box 29"/>
          <p:cNvSpPr txBox="1">
            <a:spLocks noChangeArrowheads="1"/>
          </p:cNvSpPr>
          <p:nvPr userDrawn="1"/>
        </p:nvSpPr>
        <p:spPr bwMode="auto">
          <a:xfrm>
            <a:off x="1514201" y="6299774"/>
            <a:ext cx="2113079" cy="36933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lnSpc>
                <a:spcPct val="90000"/>
              </a:lnSpc>
              <a:defRPr/>
            </a:pPr>
            <a:r>
              <a:rPr lang="en-US" sz="1000" b="1" dirty="0">
                <a:solidFill>
                  <a:srgbClr val="993333"/>
                </a:solidFill>
                <a:latin typeface="Arial Narrow" pitchFamily="34" charset="0"/>
              </a:rPr>
              <a:t>Massachusetts Institute of Technology</a:t>
            </a:r>
          </a:p>
          <a:p>
            <a:pPr eaLnBrk="0" hangingPunct="0">
              <a:lnSpc>
                <a:spcPct val="90000"/>
              </a:lnSpc>
              <a:defRPr/>
            </a:pPr>
            <a:r>
              <a:rPr lang="en-US" sz="1000" b="1" dirty="0">
                <a:solidFill>
                  <a:srgbClr val="993333"/>
                </a:solidFill>
                <a:latin typeface="Arial Narrow" pitchFamily="34" charset="0"/>
              </a:rPr>
              <a:t>Materials Research Laboratory</a:t>
            </a:r>
          </a:p>
        </p:txBody>
      </p:sp>
      <p:pic>
        <p:nvPicPr>
          <p:cNvPr id="16" name="Picture 20"/>
          <p:cNvPicPr>
            <a:picLocks noChangeAspect="1" noChangeArrowheads="1"/>
          </p:cNvPicPr>
          <p:nvPr userDrawn="1"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244013" y="6369504"/>
            <a:ext cx="2109787" cy="4079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cxnSp>
        <p:nvCxnSpPr>
          <p:cNvPr id="18" name="Straight Connector 17"/>
          <p:cNvCxnSpPr/>
          <p:nvPr userDrawn="1"/>
        </p:nvCxnSpPr>
        <p:spPr>
          <a:xfrm flipH="1">
            <a:off x="838200" y="1543548"/>
            <a:ext cx="11353800" cy="0"/>
          </a:xfrm>
          <a:prstGeom prst="line">
            <a:avLst/>
          </a:prstGeom>
          <a:ln w="76200">
            <a:solidFill>
              <a:srgbClr val="9933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 userDrawn="1"/>
        </p:nvCxnSpPr>
        <p:spPr>
          <a:xfrm flipH="1">
            <a:off x="0" y="1543548"/>
            <a:ext cx="654269" cy="0"/>
          </a:xfrm>
          <a:prstGeom prst="line">
            <a:avLst/>
          </a:prstGeom>
          <a:ln w="76200">
            <a:solidFill>
              <a:srgbClr val="9933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 userDrawn="1"/>
        </p:nvCxnSpPr>
        <p:spPr>
          <a:xfrm flipH="1">
            <a:off x="0" y="6226204"/>
            <a:ext cx="12210393" cy="0"/>
          </a:xfrm>
          <a:prstGeom prst="line">
            <a:avLst/>
          </a:prstGeom>
          <a:ln w="76200">
            <a:solidFill>
              <a:srgbClr val="9933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358816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sz="4000" dirty="0"/>
              <a:t>Financial Payment System Modeling for Polymetallic Nodules</a:t>
            </a:r>
            <a:br>
              <a:rPr lang="en-US" sz="4000" dirty="0"/>
            </a:br>
            <a:br>
              <a:rPr lang="en-US" sz="4000" dirty="0"/>
            </a:br>
            <a:endParaRPr lang="en-US" sz="4000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524000" y="3766620"/>
            <a:ext cx="9144000" cy="2387600"/>
          </a:xfrm>
        </p:spPr>
        <p:txBody>
          <a:bodyPr>
            <a:normAutofit/>
          </a:bodyPr>
          <a:lstStyle/>
          <a:p>
            <a:r>
              <a:rPr lang="en-US" sz="1800" dirty="0"/>
              <a:t>Richard Roth, Randolph Kirchain, Tom Peacock, Carlos Munoz </a:t>
            </a:r>
            <a:r>
              <a:rPr lang="en-US" sz="1800" dirty="0" err="1"/>
              <a:t>Royo</a:t>
            </a:r>
            <a:br>
              <a:rPr lang="en-US" sz="1800" dirty="0"/>
            </a:br>
            <a:r>
              <a:rPr lang="en-US" sz="1800" dirty="0"/>
              <a:t>Materials System Laboratory</a:t>
            </a:r>
            <a:br>
              <a:rPr lang="en-US" sz="1800" dirty="0"/>
            </a:br>
            <a:r>
              <a:rPr lang="en-US" sz="1800" dirty="0"/>
              <a:t>Massachusetts Institute of Technology</a:t>
            </a:r>
          </a:p>
          <a:p>
            <a:endParaRPr lang="en-US" sz="1800" dirty="0"/>
          </a:p>
          <a:p>
            <a:r>
              <a:rPr lang="en-US" sz="1800" dirty="0"/>
              <a:t>Presentation to International Seabed Authority</a:t>
            </a:r>
            <a:br>
              <a:rPr lang="en-US" sz="1800" dirty="0"/>
            </a:br>
            <a:r>
              <a:rPr lang="en-US" sz="1800" dirty="0"/>
              <a:t>Open Ended Working Group on Financial Modeling</a:t>
            </a:r>
            <a:br>
              <a:rPr lang="en-US" sz="1800" dirty="0"/>
            </a:br>
            <a:r>
              <a:rPr lang="en-US" sz="1800" dirty="0"/>
              <a:t>Kingston, Jamaica</a:t>
            </a:r>
            <a:br>
              <a:rPr lang="en-US" sz="1800" dirty="0"/>
            </a:br>
            <a:r>
              <a:rPr lang="en-US" sz="1800" dirty="0"/>
              <a:t>November 7, 2022</a:t>
            </a:r>
          </a:p>
        </p:txBody>
      </p:sp>
    </p:spTree>
    <p:extLst>
      <p:ext uri="{BB962C8B-B14F-4D97-AF65-F5344CB8AC3E}">
        <p14:creationId xmlns:p14="http://schemas.microsoft.com/office/powerpoint/2010/main" val="41094673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B6EAE28-2159-4499-A572-A66199DA97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A09B3F1-B075-410B-A716-EA9521F354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Review of Financial Payment System Options</a:t>
            </a:r>
          </a:p>
          <a:p>
            <a:endParaRPr lang="en-US" dirty="0"/>
          </a:p>
          <a:p>
            <a:r>
              <a:rPr lang="en-US" dirty="0"/>
              <a:t>Influence of Sponsor State Tax</a:t>
            </a:r>
          </a:p>
          <a:p>
            <a:endParaRPr lang="en-US" dirty="0"/>
          </a:p>
          <a:p>
            <a:r>
              <a:rPr lang="en-US" dirty="0"/>
              <a:t>Metal Price Basis for Royalty Calculations</a:t>
            </a:r>
            <a:br>
              <a:rPr lang="en-US" dirty="0"/>
            </a:br>
            <a:r>
              <a:rPr lang="en-US" dirty="0"/>
              <a:t>Mix of Mn metals vs Mn rich slag/ore</a:t>
            </a:r>
          </a:p>
        </p:txBody>
      </p:sp>
    </p:spTree>
    <p:extLst>
      <p:ext uri="{BB962C8B-B14F-4D97-AF65-F5344CB8AC3E}">
        <p14:creationId xmlns:p14="http://schemas.microsoft.com/office/powerpoint/2010/main" val="23057884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05719" y="324920"/>
            <a:ext cx="9380561" cy="2387600"/>
          </a:xfrm>
        </p:spPr>
        <p:txBody>
          <a:bodyPr>
            <a:normAutofit fontScale="90000"/>
          </a:bodyPr>
          <a:lstStyle/>
          <a:p>
            <a:r>
              <a:rPr lang="en-US" dirty="0"/>
              <a:t>Decision Analysis Framework</a:t>
            </a:r>
            <a:br>
              <a:rPr lang="en-US" dirty="0"/>
            </a:br>
            <a:r>
              <a:rPr lang="en-US" dirty="0"/>
              <a:t>&amp; Review of Cash Flow Approach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84250" y="4040372"/>
            <a:ext cx="9420447" cy="1249326"/>
          </a:xfr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>
            <a:noAutofit/>
          </a:bodyPr>
          <a:lstStyle/>
          <a:p>
            <a:r>
              <a:rPr lang="en-US" sz="2800" dirty="0"/>
              <a:t>Identify payment systems that </a:t>
            </a:r>
            <a:r>
              <a:rPr lang="en-US" sz="3200" b="1" dirty="0"/>
              <a:t>maximize</a:t>
            </a:r>
            <a:r>
              <a:rPr lang="en-US" sz="3200" dirty="0"/>
              <a:t> </a:t>
            </a:r>
            <a:r>
              <a:rPr lang="en-US" sz="2800" dirty="0"/>
              <a:t>the return to the common heritage of mankind</a:t>
            </a:r>
          </a:p>
        </p:txBody>
      </p:sp>
      <p:sp>
        <p:nvSpPr>
          <p:cNvPr id="4" name="Rectangle 3"/>
          <p:cNvSpPr/>
          <p:nvPr/>
        </p:nvSpPr>
        <p:spPr>
          <a:xfrm>
            <a:off x="3104069" y="3455597"/>
            <a:ext cx="656256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chemeClr val="accent3"/>
                </a:solidFill>
              </a:rPr>
              <a:t>Underlying philosophy of the analysis</a:t>
            </a:r>
          </a:p>
        </p:txBody>
      </p:sp>
    </p:spTree>
    <p:extLst>
      <p:ext uri="{BB962C8B-B14F-4D97-AF65-F5344CB8AC3E}">
        <p14:creationId xmlns:p14="http://schemas.microsoft.com/office/powerpoint/2010/main" val="41400478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C0B10D-B328-4D69-B903-B348DEDE17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Review of Financial Payment System Options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0C6639-5B82-49EC-BB8E-DFA1BDAA26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Goals of Financial Payment System</a:t>
            </a:r>
          </a:p>
          <a:p>
            <a:pPr lvl="1"/>
            <a:r>
              <a:rPr lang="en-US" dirty="0"/>
              <a:t>ISA receive money in return for transfer of ownership of the nodules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System needs to be FAIR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Maximize revenue to the ISA, while still enabling contractors to be economically viable</a:t>
            </a:r>
          </a:p>
        </p:txBody>
      </p:sp>
    </p:spTree>
    <p:extLst>
      <p:ext uri="{BB962C8B-B14F-4D97-AF65-F5344CB8AC3E}">
        <p14:creationId xmlns:p14="http://schemas.microsoft.com/office/powerpoint/2010/main" val="5873773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Key Question for Today: Financial Payment Mechanism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dirty="0"/>
              <a:t>Key Elements of Payment System</a:t>
            </a:r>
          </a:p>
          <a:p>
            <a:r>
              <a:rPr lang="en-US" dirty="0"/>
              <a:t>Which financial payment option should we choose? </a:t>
            </a:r>
          </a:p>
          <a:p>
            <a:pPr marL="457200" lvl="1" indent="0">
              <a:buNone/>
            </a:pPr>
            <a:r>
              <a:rPr lang="en-US" dirty="0"/>
              <a:t>Option #1: One Stage Fixed Ad-valorem</a:t>
            </a:r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r>
              <a:rPr lang="en-US" dirty="0"/>
              <a:t>Option #2: Two Stage Fixed Ad-valorem</a:t>
            </a:r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r>
              <a:rPr lang="en-US" dirty="0"/>
              <a:t>Option #3: Two Stage Blended Ad-Valorem plus Profit Share System</a:t>
            </a:r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r>
              <a:rPr lang="en-US" dirty="0"/>
              <a:t>Option #4: Two Stage Variable Ad-valorem</a:t>
            </a:r>
          </a:p>
          <a:p>
            <a:endParaRPr lang="en-US" dirty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What should be the rate of payment?</a:t>
            </a:r>
          </a:p>
          <a:p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If ad-valorem, what metal prices should be used to determine value?</a:t>
            </a:r>
          </a:p>
          <a:p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Should we assume that other administrative fees and/or an environmental / liability fund will be assessed?</a:t>
            </a:r>
          </a:p>
        </p:txBody>
      </p:sp>
    </p:spTree>
    <p:extLst>
      <p:ext uri="{BB962C8B-B14F-4D97-AF65-F5344CB8AC3E}">
        <p14:creationId xmlns:p14="http://schemas.microsoft.com/office/powerpoint/2010/main" val="39020160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To Design an Effective System, We Model &amp; Simulate Each Component of the System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0718" y="1825625"/>
            <a:ext cx="3357625" cy="4351338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Process-based cost models of</a:t>
            </a:r>
          </a:p>
          <a:p>
            <a:pPr lvl="1"/>
            <a:r>
              <a:rPr lang="en-US" dirty="0"/>
              <a:t>Collector Operations</a:t>
            </a:r>
          </a:p>
          <a:p>
            <a:pPr lvl="1"/>
            <a:r>
              <a:rPr lang="en-US" dirty="0"/>
              <a:t>Environmental monitoring</a:t>
            </a:r>
          </a:p>
          <a:p>
            <a:pPr lvl="1"/>
            <a:r>
              <a:rPr lang="en-US" dirty="0"/>
              <a:t>Transport</a:t>
            </a:r>
          </a:p>
          <a:p>
            <a:pPr lvl="1"/>
            <a:r>
              <a:rPr lang="en-US" dirty="0"/>
              <a:t>Metallurgical processor </a:t>
            </a:r>
          </a:p>
          <a:p>
            <a:r>
              <a:rPr lang="en-US" dirty="0"/>
              <a:t>Cash Flow Models</a:t>
            </a:r>
          </a:p>
          <a:p>
            <a:pPr lvl="1"/>
            <a:r>
              <a:rPr lang="en-US" dirty="0"/>
              <a:t>Costs</a:t>
            </a:r>
          </a:p>
          <a:p>
            <a:pPr lvl="1"/>
            <a:r>
              <a:rPr lang="en-US" dirty="0"/>
              <a:t>Revenues</a:t>
            </a:r>
          </a:p>
          <a:p>
            <a:pPr lvl="1"/>
            <a:r>
              <a:rPr lang="en-US" dirty="0"/>
              <a:t>Royalties</a:t>
            </a:r>
          </a:p>
          <a:p>
            <a:pPr lvl="1"/>
            <a:r>
              <a:rPr lang="en-US" dirty="0"/>
              <a:t>Taxes &amp; fees</a:t>
            </a:r>
          </a:p>
          <a:p>
            <a:r>
              <a:rPr lang="en-US" dirty="0"/>
              <a:t>Compute performance metrics</a:t>
            </a:r>
          </a:p>
          <a:p>
            <a:pPr lvl="1"/>
            <a:r>
              <a:rPr lang="en-US" dirty="0"/>
              <a:t>Cumulative Payments to the ISA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EAD5A9E-C970-4DA4-BFC4-3BF3B972E1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5034" y="1618345"/>
            <a:ext cx="5603613" cy="433006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D4C11C9-EEA3-4CFA-BC6C-BD9F330BF161}"/>
              </a:ext>
            </a:extLst>
          </p:cNvPr>
          <p:cNvSpPr/>
          <p:nvPr/>
        </p:nvSpPr>
        <p:spPr>
          <a:xfrm>
            <a:off x="6504669" y="5835365"/>
            <a:ext cx="560361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400" dirty="0"/>
              <a:t>Image from: </a:t>
            </a:r>
            <a:r>
              <a:rPr lang="en-US" sz="1400" dirty="0" err="1"/>
              <a:t>Marvasti</a:t>
            </a:r>
            <a:r>
              <a:rPr lang="en-US" sz="1400" dirty="0"/>
              <a:t>, A. </a:t>
            </a:r>
            <a:r>
              <a:rPr lang="en-US" sz="1400" dirty="0" err="1"/>
              <a:t>Env</a:t>
            </a:r>
            <a:r>
              <a:rPr lang="en-US" sz="1400" dirty="0"/>
              <a:t>. and Resource Econ (2000) 17: 395. 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7E7A95E9-C05C-47D9-8660-1C7A4F7CF33E}"/>
              </a:ext>
            </a:extLst>
          </p:cNvPr>
          <p:cNvGrpSpPr/>
          <p:nvPr/>
        </p:nvGrpSpPr>
        <p:grpSpPr>
          <a:xfrm>
            <a:off x="4666479" y="4538695"/>
            <a:ext cx="3589082" cy="1238924"/>
            <a:chOff x="3549465" y="4252958"/>
            <a:chExt cx="3589082" cy="1238924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76C1A482-74E2-44E4-A0AC-20D6C426A67B}"/>
                </a:ext>
              </a:extLst>
            </p:cNvPr>
            <p:cNvSpPr txBox="1"/>
            <p:nvPr/>
          </p:nvSpPr>
          <p:spPr>
            <a:xfrm>
              <a:off x="3549465" y="4783996"/>
              <a:ext cx="1247457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2000" b="1" dirty="0"/>
                <a:t>Nodule</a:t>
              </a:r>
              <a:br>
                <a:rPr lang="en-US" sz="2000" b="1" dirty="0"/>
              </a:br>
              <a:r>
                <a:rPr lang="en-US" sz="2000" b="1" dirty="0"/>
                <a:t>Collection</a:t>
              </a:r>
              <a:endParaRPr lang="en-US" b="1" dirty="0"/>
            </a:p>
          </p:txBody>
        </p:sp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FEB08F79-E575-400B-85A4-C44042268440}"/>
                </a:ext>
              </a:extLst>
            </p:cNvPr>
            <p:cNvCxnSpPr>
              <a:cxnSpLocks/>
              <a:stCxn id="7" idx="3"/>
              <a:endCxn id="9" idx="2"/>
            </p:cNvCxnSpPr>
            <p:nvPr/>
          </p:nvCxnSpPr>
          <p:spPr>
            <a:xfrm flipV="1">
              <a:off x="4796922" y="4749495"/>
              <a:ext cx="656724" cy="388444"/>
            </a:xfrm>
            <a:prstGeom prst="straightConnector1">
              <a:avLst/>
            </a:prstGeom>
            <a:ln w="22225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D9B11115-B094-4B42-952F-0680CCE17A74}"/>
                </a:ext>
              </a:extLst>
            </p:cNvPr>
            <p:cNvSpPr/>
            <p:nvPr/>
          </p:nvSpPr>
          <p:spPr>
            <a:xfrm>
              <a:off x="5453646" y="4252958"/>
              <a:ext cx="1684901" cy="993073"/>
            </a:xfrm>
            <a:prstGeom prst="ellipse">
              <a:avLst/>
            </a:prstGeom>
            <a:noFill/>
            <a:ln w="222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E9296876-B4C8-457C-9F35-15A30AF7A6C7}"/>
              </a:ext>
            </a:extLst>
          </p:cNvPr>
          <p:cNvGrpSpPr/>
          <p:nvPr/>
        </p:nvGrpSpPr>
        <p:grpSpPr>
          <a:xfrm>
            <a:off x="3734742" y="2748059"/>
            <a:ext cx="4225525" cy="2098413"/>
            <a:chOff x="2617728" y="2462322"/>
            <a:chExt cx="4225525" cy="2098413"/>
          </a:xfrm>
        </p:grpSpPr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3C535AF0-FFA7-49C3-805C-BC685444D3B0}"/>
                </a:ext>
              </a:extLst>
            </p:cNvPr>
            <p:cNvSpPr/>
            <p:nvPr/>
          </p:nvSpPr>
          <p:spPr>
            <a:xfrm>
              <a:off x="5387655" y="2462322"/>
              <a:ext cx="1455598" cy="2080181"/>
            </a:xfrm>
            <a:prstGeom prst="ellipse">
              <a:avLst/>
            </a:prstGeom>
            <a:noFill/>
            <a:ln w="222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CC663A52-9EF4-49F2-AF4A-18F9D68FCD0A}"/>
                </a:ext>
              </a:extLst>
            </p:cNvPr>
            <p:cNvCxnSpPr>
              <a:cxnSpLocks/>
              <a:stCxn id="13" idx="3"/>
              <a:endCxn id="11" idx="2"/>
            </p:cNvCxnSpPr>
            <p:nvPr/>
          </p:nvCxnSpPr>
          <p:spPr>
            <a:xfrm flipV="1">
              <a:off x="4314012" y="3502413"/>
              <a:ext cx="1073643" cy="550491"/>
            </a:xfrm>
            <a:prstGeom prst="straightConnector1">
              <a:avLst/>
            </a:prstGeom>
            <a:ln w="22225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53A838D-285C-4338-AEE2-0EB1F52760A1}"/>
                </a:ext>
              </a:extLst>
            </p:cNvPr>
            <p:cNvSpPr txBox="1"/>
            <p:nvPr/>
          </p:nvSpPr>
          <p:spPr>
            <a:xfrm>
              <a:off x="2617728" y="3545072"/>
              <a:ext cx="1696284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2000" b="1" dirty="0"/>
                <a:t>Lift &amp; Platform &amp; Process Water</a:t>
              </a:r>
              <a:endParaRPr lang="en-US" b="1" dirty="0"/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97F7555E-EF03-4229-BCF7-D3643F1F2E01}"/>
              </a:ext>
            </a:extLst>
          </p:cNvPr>
          <p:cNvGrpSpPr/>
          <p:nvPr/>
        </p:nvGrpSpPr>
        <p:grpSpPr>
          <a:xfrm>
            <a:off x="4040037" y="1957484"/>
            <a:ext cx="4702380" cy="1150822"/>
            <a:chOff x="2923023" y="1671747"/>
            <a:chExt cx="4702380" cy="1150822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7A29EDDC-65A8-4CAA-90F0-5DE025B8F8E5}"/>
                </a:ext>
              </a:extLst>
            </p:cNvPr>
            <p:cNvSpPr/>
            <p:nvPr/>
          </p:nvSpPr>
          <p:spPr>
            <a:xfrm>
              <a:off x="6392838" y="1671747"/>
              <a:ext cx="1232565" cy="1150822"/>
            </a:xfrm>
            <a:prstGeom prst="ellipse">
              <a:avLst/>
            </a:prstGeom>
            <a:noFill/>
            <a:ln w="222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1BB875BA-2322-408F-956F-BE1D4A4E799C}"/>
                </a:ext>
              </a:extLst>
            </p:cNvPr>
            <p:cNvCxnSpPr>
              <a:cxnSpLocks/>
              <a:stCxn id="17" idx="3"/>
              <a:endCxn id="15" idx="2"/>
            </p:cNvCxnSpPr>
            <p:nvPr/>
          </p:nvCxnSpPr>
          <p:spPr>
            <a:xfrm>
              <a:off x="4242111" y="2066582"/>
              <a:ext cx="2150727" cy="180576"/>
            </a:xfrm>
            <a:prstGeom prst="straightConnector1">
              <a:avLst/>
            </a:prstGeom>
            <a:ln w="22225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FF23A259-C590-4DC4-B539-904AC7651772}"/>
                </a:ext>
              </a:extLst>
            </p:cNvPr>
            <p:cNvSpPr txBox="1"/>
            <p:nvPr/>
          </p:nvSpPr>
          <p:spPr>
            <a:xfrm>
              <a:off x="2923023" y="1866527"/>
              <a:ext cx="131908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/>
                <a:t>Transport</a:t>
              </a:r>
              <a:endParaRPr lang="en-US" b="1" dirty="0"/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42DA7B2A-99B0-42C3-9F5F-33EE7A640473}"/>
              </a:ext>
            </a:extLst>
          </p:cNvPr>
          <p:cNvGrpSpPr/>
          <p:nvPr/>
        </p:nvGrpSpPr>
        <p:grpSpPr>
          <a:xfrm>
            <a:off x="9232323" y="1465608"/>
            <a:ext cx="2958092" cy="2954953"/>
            <a:chOff x="8115309" y="1179871"/>
            <a:chExt cx="2958092" cy="2954953"/>
          </a:xfrm>
        </p:grpSpPr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7AED7E88-7B71-4421-AB55-FA64D46D0886}"/>
                </a:ext>
              </a:extLst>
            </p:cNvPr>
            <p:cNvSpPr/>
            <p:nvPr/>
          </p:nvSpPr>
          <p:spPr>
            <a:xfrm>
              <a:off x="8115309" y="1179871"/>
              <a:ext cx="1502494" cy="1282451"/>
            </a:xfrm>
            <a:prstGeom prst="ellipse">
              <a:avLst/>
            </a:prstGeom>
            <a:noFill/>
            <a:ln w="222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F2F5C476-2466-480E-9F43-4175D2F9DE3D}"/>
                </a:ext>
              </a:extLst>
            </p:cNvPr>
            <p:cNvCxnSpPr>
              <a:cxnSpLocks/>
              <a:stCxn id="22" idx="0"/>
              <a:endCxn id="19" idx="6"/>
            </p:cNvCxnSpPr>
            <p:nvPr/>
          </p:nvCxnSpPr>
          <p:spPr>
            <a:xfrm flipH="1" flipV="1">
              <a:off x="9617803" y="1821097"/>
              <a:ext cx="727799" cy="559401"/>
            </a:xfrm>
            <a:prstGeom prst="straightConnector1">
              <a:avLst/>
            </a:prstGeom>
            <a:ln w="22225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FC362846-6E42-45AC-A77B-0295C6CD366D}"/>
                </a:ext>
              </a:extLst>
            </p:cNvPr>
            <p:cNvSpPr txBox="1"/>
            <p:nvPr/>
          </p:nvSpPr>
          <p:spPr>
            <a:xfrm>
              <a:off x="9617803" y="2380498"/>
              <a:ext cx="1455598" cy="175432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Metallurgical Processor</a:t>
              </a:r>
            </a:p>
            <a:p>
              <a:r>
                <a:rPr lang="en-US" dirty="0"/>
                <a:t>Separate </a:t>
              </a:r>
              <a:br>
                <a:rPr lang="en-US" dirty="0"/>
              </a:br>
              <a:r>
                <a:rPr lang="en-US" dirty="0"/>
                <a:t>the metals:</a:t>
              </a:r>
              <a:br>
                <a:rPr lang="en-US" dirty="0"/>
              </a:br>
              <a:r>
                <a:rPr lang="en-US" dirty="0"/>
                <a:t>Co, Cu, Ni, &amp; Mn</a:t>
              </a:r>
              <a:endParaRPr lang="en-US" sz="1600" dirty="0"/>
            </a:p>
          </p:txBody>
        </p:sp>
      </p:grpSp>
    </p:spTree>
    <p:extLst>
      <p:ext uri="{BB962C8B-B14F-4D97-AF65-F5344CB8AC3E}">
        <p14:creationId xmlns:p14="http://schemas.microsoft.com/office/powerpoint/2010/main" val="25311500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dirty="0"/>
              <a:t>Let’s look at the different types of cash flows throughout the project</a:t>
            </a:r>
          </a:p>
        </p:txBody>
      </p:sp>
      <p:sp>
        <p:nvSpPr>
          <p:cNvPr id="10" name="Rectangle 9"/>
          <p:cNvSpPr/>
          <p:nvPr/>
        </p:nvSpPr>
        <p:spPr>
          <a:xfrm>
            <a:off x="1426623" y="3036361"/>
            <a:ext cx="154900" cy="3303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" name="Straight Connector 4"/>
          <p:cNvCxnSpPr/>
          <p:nvPr/>
        </p:nvCxnSpPr>
        <p:spPr>
          <a:xfrm>
            <a:off x="1359681" y="1920249"/>
            <a:ext cx="0" cy="2768515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1359681" y="3006246"/>
            <a:ext cx="8472211" cy="19669"/>
          </a:xfrm>
          <a:prstGeom prst="line">
            <a:avLst/>
          </a:prstGeom>
          <a:ln w="412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8" name="TextBox 147"/>
          <p:cNvSpPr txBox="1"/>
          <p:nvPr/>
        </p:nvSpPr>
        <p:spPr>
          <a:xfrm rot="16200000">
            <a:off x="526711" y="2237703"/>
            <a:ext cx="1044638" cy="3616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Revenues</a:t>
            </a:r>
          </a:p>
        </p:txBody>
      </p:sp>
      <p:sp>
        <p:nvSpPr>
          <p:cNvPr id="149" name="TextBox 148"/>
          <p:cNvSpPr txBox="1"/>
          <p:nvPr/>
        </p:nvSpPr>
        <p:spPr>
          <a:xfrm rot="16200000">
            <a:off x="374537" y="3537787"/>
            <a:ext cx="1357246" cy="3616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Expenditures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1633534" y="3011911"/>
            <a:ext cx="3256004" cy="1987796"/>
            <a:chOff x="951184" y="3011911"/>
            <a:chExt cx="3256004" cy="1987796"/>
          </a:xfrm>
        </p:grpSpPr>
        <p:sp>
          <p:nvSpPr>
            <p:cNvPr id="13" name="Rectangle 12"/>
            <p:cNvSpPr/>
            <p:nvPr/>
          </p:nvSpPr>
          <p:spPr>
            <a:xfrm>
              <a:off x="1170892" y="3041608"/>
              <a:ext cx="154900" cy="33036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959548" y="3036361"/>
              <a:ext cx="154900" cy="33036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1806225" y="3036892"/>
              <a:ext cx="154900" cy="33036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1392734" y="3036361"/>
              <a:ext cx="154900" cy="33036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1596199" y="3031113"/>
              <a:ext cx="154900" cy="33036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22"/>
            <p:cNvSpPr/>
            <p:nvPr/>
          </p:nvSpPr>
          <p:spPr>
            <a:xfrm>
              <a:off x="2243359" y="3045259"/>
              <a:ext cx="147019" cy="72985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2030696" y="3040012"/>
              <a:ext cx="147019" cy="72985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2459954" y="3040542"/>
              <a:ext cx="147019" cy="72985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ectangle 25"/>
            <p:cNvSpPr/>
            <p:nvPr/>
          </p:nvSpPr>
          <p:spPr>
            <a:xfrm>
              <a:off x="2677860" y="3035825"/>
              <a:ext cx="147019" cy="72985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ectangle 26"/>
            <p:cNvSpPr/>
            <p:nvPr/>
          </p:nvSpPr>
          <p:spPr>
            <a:xfrm>
              <a:off x="2880013" y="3045254"/>
              <a:ext cx="126703" cy="138237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ectangle 27"/>
            <p:cNvSpPr/>
            <p:nvPr/>
          </p:nvSpPr>
          <p:spPr>
            <a:xfrm>
              <a:off x="3083478" y="3040537"/>
              <a:ext cx="127107" cy="138237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ectangle 28"/>
            <p:cNvSpPr/>
            <p:nvPr/>
          </p:nvSpPr>
          <p:spPr>
            <a:xfrm>
              <a:off x="3275122" y="3011911"/>
              <a:ext cx="155065" cy="142042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0" name="TextBox 149"/>
            <p:cNvSpPr txBox="1"/>
            <p:nvPr/>
          </p:nvSpPr>
          <p:spPr>
            <a:xfrm>
              <a:off x="951184" y="3701564"/>
              <a:ext cx="1394332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err="1"/>
                <a:t>Prefeasbility</a:t>
              </a:r>
              <a:r>
                <a:rPr lang="en-US" dirty="0"/>
                <a:t> &amp; Feasibility</a:t>
              </a:r>
            </a:p>
            <a:p>
              <a:pPr algn="ctr"/>
              <a:r>
                <a:rPr lang="en-US" dirty="0"/>
                <a:t>Expenses</a:t>
              </a:r>
            </a:p>
          </p:txBody>
        </p:sp>
        <p:sp>
          <p:nvSpPr>
            <p:cNvPr id="152" name="TextBox 151"/>
            <p:cNvSpPr txBox="1"/>
            <p:nvPr/>
          </p:nvSpPr>
          <p:spPr>
            <a:xfrm>
              <a:off x="2113117" y="4378067"/>
              <a:ext cx="2094071" cy="6216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Upfront Equipment Investments</a:t>
              </a: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4163560" y="3031069"/>
            <a:ext cx="5206057" cy="1089834"/>
            <a:chOff x="3481210" y="3031069"/>
            <a:chExt cx="5206057" cy="1089834"/>
          </a:xfrm>
        </p:grpSpPr>
        <p:sp>
          <p:nvSpPr>
            <p:cNvPr id="32" name="Rectangle 31"/>
            <p:cNvSpPr/>
            <p:nvPr/>
          </p:nvSpPr>
          <p:spPr>
            <a:xfrm>
              <a:off x="3898675" y="3045971"/>
              <a:ext cx="154897" cy="477069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ectangle 29"/>
            <p:cNvSpPr/>
            <p:nvPr/>
          </p:nvSpPr>
          <p:spPr>
            <a:xfrm>
              <a:off x="3481210" y="3031069"/>
              <a:ext cx="154897" cy="47706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Rectangle 30"/>
            <p:cNvSpPr/>
            <p:nvPr/>
          </p:nvSpPr>
          <p:spPr>
            <a:xfrm>
              <a:off x="3683392" y="3038186"/>
              <a:ext cx="154897" cy="47706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Rectangle 32"/>
            <p:cNvSpPr/>
            <p:nvPr/>
          </p:nvSpPr>
          <p:spPr>
            <a:xfrm>
              <a:off x="4129740" y="3038185"/>
              <a:ext cx="154897" cy="477069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Rectangle 41"/>
            <p:cNvSpPr/>
            <p:nvPr/>
          </p:nvSpPr>
          <p:spPr>
            <a:xfrm>
              <a:off x="4366871" y="3043514"/>
              <a:ext cx="154897" cy="477069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Rectangle 71"/>
            <p:cNvSpPr/>
            <p:nvPr/>
          </p:nvSpPr>
          <p:spPr>
            <a:xfrm>
              <a:off x="4366871" y="3043507"/>
              <a:ext cx="154897" cy="477069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Rectangle 77"/>
            <p:cNvSpPr/>
            <p:nvPr/>
          </p:nvSpPr>
          <p:spPr>
            <a:xfrm>
              <a:off x="4580286" y="3043509"/>
              <a:ext cx="154897" cy="477069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" name="Rectangle 80"/>
            <p:cNvSpPr/>
            <p:nvPr/>
          </p:nvSpPr>
          <p:spPr>
            <a:xfrm>
              <a:off x="4781849" y="3032865"/>
              <a:ext cx="154897" cy="477069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" name="Rectangle 83"/>
            <p:cNvSpPr/>
            <p:nvPr/>
          </p:nvSpPr>
          <p:spPr>
            <a:xfrm>
              <a:off x="4983412" y="3038192"/>
              <a:ext cx="154897" cy="477069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" name="Rectangle 86"/>
            <p:cNvSpPr/>
            <p:nvPr/>
          </p:nvSpPr>
          <p:spPr>
            <a:xfrm>
              <a:off x="5202759" y="3043520"/>
              <a:ext cx="154897" cy="477069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0" name="Rectangle 89"/>
            <p:cNvSpPr/>
            <p:nvPr/>
          </p:nvSpPr>
          <p:spPr>
            <a:xfrm>
              <a:off x="5404321" y="3032877"/>
              <a:ext cx="154897" cy="477069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3" name="Rectangle 92"/>
            <p:cNvSpPr/>
            <p:nvPr/>
          </p:nvSpPr>
          <p:spPr>
            <a:xfrm>
              <a:off x="5605884" y="3038205"/>
              <a:ext cx="154897" cy="477069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Rectangle 95"/>
            <p:cNvSpPr/>
            <p:nvPr/>
          </p:nvSpPr>
          <p:spPr>
            <a:xfrm>
              <a:off x="5825232" y="3043533"/>
              <a:ext cx="154897" cy="477069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Rectangle 98"/>
            <p:cNvSpPr/>
            <p:nvPr/>
          </p:nvSpPr>
          <p:spPr>
            <a:xfrm>
              <a:off x="6038646" y="3043532"/>
              <a:ext cx="154897" cy="477069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2" name="Rectangle 101"/>
            <p:cNvSpPr/>
            <p:nvPr/>
          </p:nvSpPr>
          <p:spPr>
            <a:xfrm>
              <a:off x="6252067" y="3043527"/>
              <a:ext cx="154897" cy="477069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5" name="Rectangle 104"/>
            <p:cNvSpPr/>
            <p:nvPr/>
          </p:nvSpPr>
          <p:spPr>
            <a:xfrm>
              <a:off x="6465487" y="3043530"/>
              <a:ext cx="154897" cy="477069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8" name="Rectangle 107"/>
            <p:cNvSpPr/>
            <p:nvPr/>
          </p:nvSpPr>
          <p:spPr>
            <a:xfrm>
              <a:off x="6667049" y="3032888"/>
              <a:ext cx="154897" cy="477069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1" name="Rectangle 110"/>
            <p:cNvSpPr/>
            <p:nvPr/>
          </p:nvSpPr>
          <p:spPr>
            <a:xfrm>
              <a:off x="6862683" y="3032883"/>
              <a:ext cx="154897" cy="477069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4" name="Rectangle 113"/>
            <p:cNvSpPr/>
            <p:nvPr/>
          </p:nvSpPr>
          <p:spPr>
            <a:xfrm>
              <a:off x="7058320" y="3032883"/>
              <a:ext cx="154897" cy="477069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7" name="Rectangle 116"/>
            <p:cNvSpPr/>
            <p:nvPr/>
          </p:nvSpPr>
          <p:spPr>
            <a:xfrm>
              <a:off x="7253956" y="3032888"/>
              <a:ext cx="154897" cy="477069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0" name="Rectangle 119"/>
            <p:cNvSpPr/>
            <p:nvPr/>
          </p:nvSpPr>
          <p:spPr>
            <a:xfrm>
              <a:off x="7449586" y="3032885"/>
              <a:ext cx="154897" cy="477069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3" name="Rectangle 122"/>
            <p:cNvSpPr/>
            <p:nvPr/>
          </p:nvSpPr>
          <p:spPr>
            <a:xfrm>
              <a:off x="7651148" y="3038213"/>
              <a:ext cx="154897" cy="477069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6" name="Rectangle 125"/>
            <p:cNvSpPr/>
            <p:nvPr/>
          </p:nvSpPr>
          <p:spPr>
            <a:xfrm>
              <a:off x="7864562" y="3038213"/>
              <a:ext cx="154897" cy="477069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9" name="Rectangle 128"/>
            <p:cNvSpPr/>
            <p:nvPr/>
          </p:nvSpPr>
          <p:spPr>
            <a:xfrm>
              <a:off x="8083909" y="3043540"/>
              <a:ext cx="154897" cy="477069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6" name="Rectangle 135"/>
            <p:cNvSpPr/>
            <p:nvPr/>
          </p:nvSpPr>
          <p:spPr>
            <a:xfrm>
              <a:off x="8305129" y="3043507"/>
              <a:ext cx="154897" cy="47706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0" name="Rectangle 139"/>
            <p:cNvSpPr/>
            <p:nvPr/>
          </p:nvSpPr>
          <p:spPr>
            <a:xfrm>
              <a:off x="8532370" y="3045253"/>
              <a:ext cx="154897" cy="47706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3" name="TextBox 152"/>
            <p:cNvSpPr txBox="1"/>
            <p:nvPr/>
          </p:nvSpPr>
          <p:spPr>
            <a:xfrm>
              <a:off x="4424823" y="3765680"/>
              <a:ext cx="3419343" cy="3552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Operational Expenditures</a:t>
              </a: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4163560" y="1743119"/>
            <a:ext cx="5206057" cy="1274113"/>
            <a:chOff x="3481210" y="1743119"/>
            <a:chExt cx="5206057" cy="1274113"/>
          </a:xfrm>
        </p:grpSpPr>
        <p:sp>
          <p:nvSpPr>
            <p:cNvPr id="36" name="Rectangle 35"/>
            <p:cNvSpPr/>
            <p:nvPr/>
          </p:nvSpPr>
          <p:spPr>
            <a:xfrm>
              <a:off x="3481210" y="2690217"/>
              <a:ext cx="154897" cy="302189"/>
            </a:xfrm>
            <a:prstGeom prst="rect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Rectangle 36"/>
            <p:cNvSpPr/>
            <p:nvPr/>
          </p:nvSpPr>
          <p:spPr>
            <a:xfrm>
              <a:off x="3683392" y="2418531"/>
              <a:ext cx="160964" cy="593380"/>
            </a:xfrm>
            <a:prstGeom prst="rect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Rectangle 37"/>
            <p:cNvSpPr/>
            <p:nvPr/>
          </p:nvSpPr>
          <p:spPr>
            <a:xfrm>
              <a:off x="3897708" y="2173192"/>
              <a:ext cx="154897" cy="828072"/>
            </a:xfrm>
            <a:prstGeom prst="rect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Rectangle 38"/>
            <p:cNvSpPr/>
            <p:nvPr/>
          </p:nvSpPr>
          <p:spPr>
            <a:xfrm>
              <a:off x="4131527" y="2178517"/>
              <a:ext cx="154897" cy="828072"/>
            </a:xfrm>
            <a:prstGeom prst="rect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Rectangle 42"/>
            <p:cNvSpPr/>
            <p:nvPr/>
          </p:nvSpPr>
          <p:spPr>
            <a:xfrm>
              <a:off x="4368658" y="2183846"/>
              <a:ext cx="154897" cy="828072"/>
            </a:xfrm>
            <a:prstGeom prst="rect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Rectangle 72"/>
            <p:cNvSpPr/>
            <p:nvPr/>
          </p:nvSpPr>
          <p:spPr>
            <a:xfrm>
              <a:off x="4368658" y="2183839"/>
              <a:ext cx="154897" cy="828072"/>
            </a:xfrm>
            <a:prstGeom prst="rect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" name="Rectangle 78"/>
            <p:cNvSpPr/>
            <p:nvPr/>
          </p:nvSpPr>
          <p:spPr>
            <a:xfrm>
              <a:off x="4582073" y="2183841"/>
              <a:ext cx="154897" cy="828072"/>
            </a:xfrm>
            <a:prstGeom prst="rect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" name="Rectangle 81"/>
            <p:cNvSpPr/>
            <p:nvPr/>
          </p:nvSpPr>
          <p:spPr>
            <a:xfrm>
              <a:off x="4783636" y="2173197"/>
              <a:ext cx="154897" cy="828072"/>
            </a:xfrm>
            <a:prstGeom prst="rect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5" name="Rectangle 84"/>
            <p:cNvSpPr/>
            <p:nvPr/>
          </p:nvSpPr>
          <p:spPr>
            <a:xfrm>
              <a:off x="4985199" y="2178524"/>
              <a:ext cx="154897" cy="828072"/>
            </a:xfrm>
            <a:prstGeom prst="rect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8" name="Rectangle 87"/>
            <p:cNvSpPr/>
            <p:nvPr/>
          </p:nvSpPr>
          <p:spPr>
            <a:xfrm>
              <a:off x="5204546" y="2183852"/>
              <a:ext cx="154897" cy="828072"/>
            </a:xfrm>
            <a:prstGeom prst="rect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1" name="Rectangle 90"/>
            <p:cNvSpPr/>
            <p:nvPr/>
          </p:nvSpPr>
          <p:spPr>
            <a:xfrm>
              <a:off x="5406108" y="2173209"/>
              <a:ext cx="154897" cy="828072"/>
            </a:xfrm>
            <a:prstGeom prst="rect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4" name="Rectangle 93"/>
            <p:cNvSpPr/>
            <p:nvPr/>
          </p:nvSpPr>
          <p:spPr>
            <a:xfrm>
              <a:off x="5607671" y="2178537"/>
              <a:ext cx="154897" cy="828072"/>
            </a:xfrm>
            <a:prstGeom prst="rect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Rectangle 96"/>
            <p:cNvSpPr/>
            <p:nvPr/>
          </p:nvSpPr>
          <p:spPr>
            <a:xfrm>
              <a:off x="5827019" y="2183865"/>
              <a:ext cx="154897" cy="828072"/>
            </a:xfrm>
            <a:prstGeom prst="rect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Rectangle 99"/>
            <p:cNvSpPr/>
            <p:nvPr/>
          </p:nvSpPr>
          <p:spPr>
            <a:xfrm>
              <a:off x="6040433" y="2183864"/>
              <a:ext cx="154897" cy="828072"/>
            </a:xfrm>
            <a:prstGeom prst="rect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" name="Rectangle 102"/>
            <p:cNvSpPr/>
            <p:nvPr/>
          </p:nvSpPr>
          <p:spPr>
            <a:xfrm>
              <a:off x="6253854" y="2183859"/>
              <a:ext cx="154897" cy="828072"/>
            </a:xfrm>
            <a:prstGeom prst="rect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6" name="Rectangle 105"/>
            <p:cNvSpPr/>
            <p:nvPr/>
          </p:nvSpPr>
          <p:spPr>
            <a:xfrm>
              <a:off x="6467274" y="2183862"/>
              <a:ext cx="154897" cy="828072"/>
            </a:xfrm>
            <a:prstGeom prst="rect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9" name="Rectangle 108"/>
            <p:cNvSpPr/>
            <p:nvPr/>
          </p:nvSpPr>
          <p:spPr>
            <a:xfrm>
              <a:off x="6668836" y="2173220"/>
              <a:ext cx="154897" cy="828072"/>
            </a:xfrm>
            <a:prstGeom prst="rect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2" name="Rectangle 111"/>
            <p:cNvSpPr/>
            <p:nvPr/>
          </p:nvSpPr>
          <p:spPr>
            <a:xfrm>
              <a:off x="6864470" y="2173215"/>
              <a:ext cx="154897" cy="828072"/>
            </a:xfrm>
            <a:prstGeom prst="rect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5" name="Rectangle 114"/>
            <p:cNvSpPr/>
            <p:nvPr/>
          </p:nvSpPr>
          <p:spPr>
            <a:xfrm>
              <a:off x="7060107" y="2173215"/>
              <a:ext cx="154897" cy="828072"/>
            </a:xfrm>
            <a:prstGeom prst="rect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8" name="Rectangle 117"/>
            <p:cNvSpPr/>
            <p:nvPr/>
          </p:nvSpPr>
          <p:spPr>
            <a:xfrm>
              <a:off x="7255743" y="2173220"/>
              <a:ext cx="154897" cy="828072"/>
            </a:xfrm>
            <a:prstGeom prst="rect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1" name="Rectangle 120"/>
            <p:cNvSpPr/>
            <p:nvPr/>
          </p:nvSpPr>
          <p:spPr>
            <a:xfrm>
              <a:off x="7451373" y="2173217"/>
              <a:ext cx="154897" cy="828072"/>
            </a:xfrm>
            <a:prstGeom prst="rect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4" name="Rectangle 123"/>
            <p:cNvSpPr/>
            <p:nvPr/>
          </p:nvSpPr>
          <p:spPr>
            <a:xfrm>
              <a:off x="7652935" y="2178545"/>
              <a:ext cx="154897" cy="828072"/>
            </a:xfrm>
            <a:prstGeom prst="rect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7" name="Rectangle 126"/>
            <p:cNvSpPr/>
            <p:nvPr/>
          </p:nvSpPr>
          <p:spPr>
            <a:xfrm>
              <a:off x="7866349" y="2178545"/>
              <a:ext cx="154897" cy="828072"/>
            </a:xfrm>
            <a:prstGeom prst="rect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0" name="Rectangle 129"/>
            <p:cNvSpPr/>
            <p:nvPr/>
          </p:nvSpPr>
          <p:spPr>
            <a:xfrm>
              <a:off x="8085696" y="2183872"/>
              <a:ext cx="154897" cy="828072"/>
            </a:xfrm>
            <a:prstGeom prst="rect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7" name="Rectangle 136"/>
            <p:cNvSpPr/>
            <p:nvPr/>
          </p:nvSpPr>
          <p:spPr>
            <a:xfrm>
              <a:off x="8305129" y="2423852"/>
              <a:ext cx="160964" cy="593380"/>
            </a:xfrm>
            <a:prstGeom prst="rect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1" name="Rectangle 140"/>
            <p:cNvSpPr/>
            <p:nvPr/>
          </p:nvSpPr>
          <p:spPr>
            <a:xfrm>
              <a:off x="8532370" y="2704401"/>
              <a:ext cx="154897" cy="302189"/>
            </a:xfrm>
            <a:prstGeom prst="rect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4" name="TextBox 153"/>
            <p:cNvSpPr txBox="1"/>
            <p:nvPr/>
          </p:nvSpPr>
          <p:spPr>
            <a:xfrm>
              <a:off x="4489698" y="1743119"/>
              <a:ext cx="3419343" cy="3552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Revenues from Sale of Metals</a:t>
              </a: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8766259" y="1623359"/>
            <a:ext cx="1251820" cy="3065405"/>
            <a:chOff x="8083909" y="1623359"/>
            <a:chExt cx="1251820" cy="3065405"/>
          </a:xfrm>
        </p:grpSpPr>
        <p:sp>
          <p:nvSpPr>
            <p:cNvPr id="142" name="Rectangle 141"/>
            <p:cNvSpPr/>
            <p:nvPr/>
          </p:nvSpPr>
          <p:spPr>
            <a:xfrm>
              <a:off x="8733933" y="3022216"/>
              <a:ext cx="156218" cy="1073221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3" name="Rectangle 142"/>
            <p:cNvSpPr/>
            <p:nvPr/>
          </p:nvSpPr>
          <p:spPr>
            <a:xfrm>
              <a:off x="8739387" y="2561091"/>
              <a:ext cx="150766" cy="458633"/>
            </a:xfrm>
            <a:prstGeom prst="rect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5" name="TextBox 154"/>
            <p:cNvSpPr txBox="1"/>
            <p:nvPr/>
          </p:nvSpPr>
          <p:spPr>
            <a:xfrm>
              <a:off x="8128510" y="1623359"/>
              <a:ext cx="1203594" cy="8880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Equipment Salvage Value</a:t>
              </a:r>
            </a:p>
          </p:txBody>
        </p:sp>
        <p:sp>
          <p:nvSpPr>
            <p:cNvPr id="156" name="TextBox 155"/>
            <p:cNvSpPr txBox="1"/>
            <p:nvPr/>
          </p:nvSpPr>
          <p:spPr>
            <a:xfrm>
              <a:off x="8083909" y="4067124"/>
              <a:ext cx="1251820" cy="6216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Cost of Site Restoration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86182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dirty="0"/>
              <a:t>Let’s look at the different types of cash flows throughout the project</a:t>
            </a:r>
          </a:p>
        </p:txBody>
      </p:sp>
      <p:sp>
        <p:nvSpPr>
          <p:cNvPr id="10" name="Rectangle 9"/>
          <p:cNvSpPr/>
          <p:nvPr/>
        </p:nvSpPr>
        <p:spPr>
          <a:xfrm>
            <a:off x="1426623" y="3036361"/>
            <a:ext cx="154900" cy="3303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" name="Straight Connector 4"/>
          <p:cNvCxnSpPr/>
          <p:nvPr/>
        </p:nvCxnSpPr>
        <p:spPr>
          <a:xfrm>
            <a:off x="1359681" y="1920249"/>
            <a:ext cx="0" cy="2768515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1359681" y="3006246"/>
            <a:ext cx="8472211" cy="19669"/>
          </a:xfrm>
          <a:prstGeom prst="line">
            <a:avLst/>
          </a:prstGeom>
          <a:ln w="412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8" name="TextBox 147"/>
          <p:cNvSpPr txBox="1"/>
          <p:nvPr/>
        </p:nvSpPr>
        <p:spPr>
          <a:xfrm rot="16200000">
            <a:off x="526711" y="2237703"/>
            <a:ext cx="1044638" cy="3616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Revenues</a:t>
            </a:r>
          </a:p>
        </p:txBody>
      </p:sp>
      <p:sp>
        <p:nvSpPr>
          <p:cNvPr id="149" name="TextBox 148"/>
          <p:cNvSpPr txBox="1"/>
          <p:nvPr/>
        </p:nvSpPr>
        <p:spPr>
          <a:xfrm rot="16200000">
            <a:off x="374537" y="3537787"/>
            <a:ext cx="1357246" cy="3616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Expenditures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1633534" y="3011911"/>
            <a:ext cx="3256004" cy="1987796"/>
            <a:chOff x="951184" y="3011911"/>
            <a:chExt cx="3256004" cy="1987796"/>
          </a:xfrm>
        </p:grpSpPr>
        <p:sp>
          <p:nvSpPr>
            <p:cNvPr id="13" name="Rectangle 12"/>
            <p:cNvSpPr/>
            <p:nvPr/>
          </p:nvSpPr>
          <p:spPr>
            <a:xfrm>
              <a:off x="1170892" y="3041608"/>
              <a:ext cx="154900" cy="33036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959548" y="3036361"/>
              <a:ext cx="154900" cy="33036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1806225" y="3036892"/>
              <a:ext cx="154900" cy="33036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1392734" y="3036361"/>
              <a:ext cx="154900" cy="33036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1596199" y="3031113"/>
              <a:ext cx="154900" cy="33036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22"/>
            <p:cNvSpPr/>
            <p:nvPr/>
          </p:nvSpPr>
          <p:spPr>
            <a:xfrm>
              <a:off x="2243359" y="3045259"/>
              <a:ext cx="147019" cy="72985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2030696" y="3040012"/>
              <a:ext cx="147019" cy="72985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2459954" y="3040542"/>
              <a:ext cx="147019" cy="72985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ectangle 25"/>
            <p:cNvSpPr/>
            <p:nvPr/>
          </p:nvSpPr>
          <p:spPr>
            <a:xfrm>
              <a:off x="2677860" y="3035825"/>
              <a:ext cx="147019" cy="72985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ectangle 26"/>
            <p:cNvSpPr/>
            <p:nvPr/>
          </p:nvSpPr>
          <p:spPr>
            <a:xfrm>
              <a:off x="2880013" y="3045254"/>
              <a:ext cx="126703" cy="138237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ectangle 27"/>
            <p:cNvSpPr/>
            <p:nvPr/>
          </p:nvSpPr>
          <p:spPr>
            <a:xfrm>
              <a:off x="3083478" y="3040537"/>
              <a:ext cx="127107" cy="138237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ectangle 28"/>
            <p:cNvSpPr/>
            <p:nvPr/>
          </p:nvSpPr>
          <p:spPr>
            <a:xfrm>
              <a:off x="3275122" y="3011911"/>
              <a:ext cx="155065" cy="142042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0" name="TextBox 149"/>
            <p:cNvSpPr txBox="1"/>
            <p:nvPr/>
          </p:nvSpPr>
          <p:spPr>
            <a:xfrm>
              <a:off x="951184" y="3701564"/>
              <a:ext cx="1394332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err="1"/>
                <a:t>Prefeasbility</a:t>
              </a:r>
              <a:r>
                <a:rPr lang="en-US" dirty="0"/>
                <a:t> &amp; Feasibility</a:t>
              </a:r>
            </a:p>
            <a:p>
              <a:pPr algn="ctr"/>
              <a:r>
                <a:rPr lang="en-US" dirty="0"/>
                <a:t>Expenses</a:t>
              </a:r>
            </a:p>
          </p:txBody>
        </p:sp>
        <p:sp>
          <p:nvSpPr>
            <p:cNvPr id="152" name="TextBox 151"/>
            <p:cNvSpPr txBox="1"/>
            <p:nvPr/>
          </p:nvSpPr>
          <p:spPr>
            <a:xfrm>
              <a:off x="2113117" y="4378067"/>
              <a:ext cx="2094071" cy="6216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Upfront Equipment Investments</a:t>
              </a:r>
            </a:p>
          </p:txBody>
        </p:sp>
      </p:grpSp>
      <p:sp>
        <p:nvSpPr>
          <p:cNvPr id="36" name="Rectangle 35"/>
          <p:cNvSpPr/>
          <p:nvPr/>
        </p:nvSpPr>
        <p:spPr>
          <a:xfrm>
            <a:off x="4164108" y="2782843"/>
            <a:ext cx="154897" cy="196298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/>
          <p:cNvSpPr/>
          <p:nvPr/>
        </p:nvSpPr>
        <p:spPr>
          <a:xfrm>
            <a:off x="4366290" y="2606360"/>
            <a:ext cx="160964" cy="385452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/>
          <p:cNvSpPr/>
          <p:nvPr/>
        </p:nvSpPr>
        <p:spPr>
          <a:xfrm>
            <a:off x="4580606" y="2446991"/>
            <a:ext cx="154897" cy="537905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/>
          <p:cNvSpPr/>
          <p:nvPr/>
        </p:nvSpPr>
        <p:spPr>
          <a:xfrm>
            <a:off x="4814425" y="2450450"/>
            <a:ext cx="154897" cy="537905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/>
          <p:cNvSpPr/>
          <p:nvPr/>
        </p:nvSpPr>
        <p:spPr>
          <a:xfrm>
            <a:off x="5051556" y="2453911"/>
            <a:ext cx="154897" cy="537905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/>
          <p:cNvSpPr/>
          <p:nvPr/>
        </p:nvSpPr>
        <p:spPr>
          <a:xfrm>
            <a:off x="5051556" y="2453907"/>
            <a:ext cx="154897" cy="537905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Rectangle 78"/>
          <p:cNvSpPr/>
          <p:nvPr/>
        </p:nvSpPr>
        <p:spPr>
          <a:xfrm>
            <a:off x="5264971" y="2453908"/>
            <a:ext cx="154897" cy="537905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Rectangle 81"/>
          <p:cNvSpPr/>
          <p:nvPr/>
        </p:nvSpPr>
        <p:spPr>
          <a:xfrm>
            <a:off x="5466534" y="2446994"/>
            <a:ext cx="154897" cy="537905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Rectangle 84"/>
          <p:cNvSpPr/>
          <p:nvPr/>
        </p:nvSpPr>
        <p:spPr>
          <a:xfrm>
            <a:off x="5668097" y="2450454"/>
            <a:ext cx="154897" cy="537905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Rectangle 87"/>
          <p:cNvSpPr/>
          <p:nvPr/>
        </p:nvSpPr>
        <p:spPr>
          <a:xfrm>
            <a:off x="5887444" y="2453915"/>
            <a:ext cx="154897" cy="537905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Rectangle 90"/>
          <p:cNvSpPr/>
          <p:nvPr/>
        </p:nvSpPr>
        <p:spPr>
          <a:xfrm>
            <a:off x="6089006" y="2447002"/>
            <a:ext cx="154897" cy="537905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Rectangle 93"/>
          <p:cNvSpPr/>
          <p:nvPr/>
        </p:nvSpPr>
        <p:spPr>
          <a:xfrm>
            <a:off x="6290569" y="2450463"/>
            <a:ext cx="154897" cy="537905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Rectangle 96"/>
          <p:cNvSpPr/>
          <p:nvPr/>
        </p:nvSpPr>
        <p:spPr>
          <a:xfrm>
            <a:off x="6509917" y="2453924"/>
            <a:ext cx="154897" cy="537905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" name="Rectangle 99"/>
          <p:cNvSpPr/>
          <p:nvPr/>
        </p:nvSpPr>
        <p:spPr>
          <a:xfrm>
            <a:off x="6723331" y="2453923"/>
            <a:ext cx="154897" cy="537905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Rectangle 102"/>
          <p:cNvSpPr/>
          <p:nvPr/>
        </p:nvSpPr>
        <p:spPr>
          <a:xfrm>
            <a:off x="6936752" y="2453920"/>
            <a:ext cx="154897" cy="537905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Rectangle 105"/>
          <p:cNvSpPr/>
          <p:nvPr/>
        </p:nvSpPr>
        <p:spPr>
          <a:xfrm>
            <a:off x="7150172" y="2453922"/>
            <a:ext cx="154897" cy="537905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Rectangle 108"/>
          <p:cNvSpPr/>
          <p:nvPr/>
        </p:nvSpPr>
        <p:spPr>
          <a:xfrm>
            <a:off x="7351734" y="2447009"/>
            <a:ext cx="154897" cy="537905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" name="Rectangle 111"/>
          <p:cNvSpPr/>
          <p:nvPr/>
        </p:nvSpPr>
        <p:spPr>
          <a:xfrm>
            <a:off x="7547368" y="2447006"/>
            <a:ext cx="154897" cy="537905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" name="Rectangle 114"/>
          <p:cNvSpPr/>
          <p:nvPr/>
        </p:nvSpPr>
        <p:spPr>
          <a:xfrm>
            <a:off x="7743005" y="2447006"/>
            <a:ext cx="154897" cy="537905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8" name="Rectangle 117"/>
          <p:cNvSpPr/>
          <p:nvPr/>
        </p:nvSpPr>
        <p:spPr>
          <a:xfrm>
            <a:off x="7938641" y="2447009"/>
            <a:ext cx="154897" cy="537905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1" name="Rectangle 120"/>
          <p:cNvSpPr/>
          <p:nvPr/>
        </p:nvSpPr>
        <p:spPr>
          <a:xfrm>
            <a:off x="8134271" y="2447007"/>
            <a:ext cx="154897" cy="537905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" name="Rectangle 123"/>
          <p:cNvSpPr/>
          <p:nvPr/>
        </p:nvSpPr>
        <p:spPr>
          <a:xfrm>
            <a:off x="8335833" y="2450468"/>
            <a:ext cx="154897" cy="537905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7" name="Rectangle 126"/>
          <p:cNvSpPr/>
          <p:nvPr/>
        </p:nvSpPr>
        <p:spPr>
          <a:xfrm>
            <a:off x="8549247" y="2450468"/>
            <a:ext cx="154897" cy="537905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0" name="Rectangle 129"/>
          <p:cNvSpPr/>
          <p:nvPr/>
        </p:nvSpPr>
        <p:spPr>
          <a:xfrm>
            <a:off x="8768594" y="2453928"/>
            <a:ext cx="154897" cy="537905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7" name="Rectangle 136"/>
          <p:cNvSpPr/>
          <p:nvPr/>
        </p:nvSpPr>
        <p:spPr>
          <a:xfrm>
            <a:off x="8988027" y="2609816"/>
            <a:ext cx="160964" cy="385452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1" name="Rectangle 140"/>
          <p:cNvSpPr/>
          <p:nvPr/>
        </p:nvSpPr>
        <p:spPr>
          <a:xfrm>
            <a:off x="9215268" y="2792057"/>
            <a:ext cx="154897" cy="196298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4" name="TextBox 153"/>
          <p:cNvSpPr txBox="1"/>
          <p:nvPr/>
        </p:nvSpPr>
        <p:spPr>
          <a:xfrm>
            <a:off x="5152790" y="2051406"/>
            <a:ext cx="3419343" cy="2399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Net Revenues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8766259" y="1623359"/>
            <a:ext cx="1251820" cy="3065405"/>
            <a:chOff x="8083909" y="1623359"/>
            <a:chExt cx="1251820" cy="3065405"/>
          </a:xfrm>
        </p:grpSpPr>
        <p:sp>
          <p:nvSpPr>
            <p:cNvPr id="142" name="Rectangle 141"/>
            <p:cNvSpPr/>
            <p:nvPr/>
          </p:nvSpPr>
          <p:spPr>
            <a:xfrm>
              <a:off x="8733933" y="3022216"/>
              <a:ext cx="156218" cy="1073221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3" name="Rectangle 142"/>
            <p:cNvSpPr/>
            <p:nvPr/>
          </p:nvSpPr>
          <p:spPr>
            <a:xfrm>
              <a:off x="8739387" y="2561091"/>
              <a:ext cx="150766" cy="458633"/>
            </a:xfrm>
            <a:prstGeom prst="rect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5" name="TextBox 154"/>
            <p:cNvSpPr txBox="1"/>
            <p:nvPr/>
          </p:nvSpPr>
          <p:spPr>
            <a:xfrm>
              <a:off x="8128510" y="1623359"/>
              <a:ext cx="1203594" cy="8880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Equipment Salvage Value</a:t>
              </a:r>
            </a:p>
          </p:txBody>
        </p:sp>
        <p:sp>
          <p:nvSpPr>
            <p:cNvPr id="156" name="TextBox 155"/>
            <p:cNvSpPr txBox="1"/>
            <p:nvPr/>
          </p:nvSpPr>
          <p:spPr>
            <a:xfrm>
              <a:off x="8083909" y="4067124"/>
              <a:ext cx="1251820" cy="6216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Cost of Site Restoration</a:t>
              </a:r>
            </a:p>
          </p:txBody>
        </p:sp>
      </p:grp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D52AC04C-4FE1-4325-AAB2-6FEB20C72DF2}"/>
              </a:ext>
            </a:extLst>
          </p:cNvPr>
          <p:cNvSpPr/>
          <p:nvPr/>
        </p:nvSpPr>
        <p:spPr>
          <a:xfrm flipV="1">
            <a:off x="4131662" y="2391300"/>
            <a:ext cx="5246139" cy="715838"/>
          </a:xfrm>
          <a:prstGeom prst="roundRect">
            <a:avLst/>
          </a:prstGeom>
          <a:noFill/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92154DE-2838-4D63-86F9-F733A7C6D3C2}"/>
              </a:ext>
            </a:extLst>
          </p:cNvPr>
          <p:cNvSpPr txBox="1"/>
          <p:nvPr/>
        </p:nvSpPr>
        <p:spPr>
          <a:xfrm>
            <a:off x="5188540" y="3750863"/>
            <a:ext cx="3364721" cy="2031325"/>
          </a:xfrm>
          <a:prstGeom prst="rect">
            <a:avLst/>
          </a:prstGeom>
          <a:solidFill>
            <a:srgbClr val="F7F7A3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These are the funds to be shared with ISA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Note that revenues will be received by contractors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Royalty payments are the mechanism for sharing those revenues with the ISA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933E4445-C6D8-470B-883A-3A84A9486A5B}"/>
              </a:ext>
            </a:extLst>
          </p:cNvPr>
          <p:cNvCxnSpPr>
            <a:cxnSpLocks/>
            <a:stCxn id="12" idx="0"/>
          </p:cNvCxnSpPr>
          <p:nvPr/>
        </p:nvCxnSpPr>
        <p:spPr>
          <a:xfrm flipH="1" flipV="1">
            <a:off x="6862461" y="3169761"/>
            <a:ext cx="8440" cy="581102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812483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dirty="0"/>
              <a:t>Let’s look at the different types of cash flows throughout the project</a:t>
            </a:r>
          </a:p>
        </p:txBody>
      </p:sp>
      <p:sp>
        <p:nvSpPr>
          <p:cNvPr id="10" name="Rectangle 9"/>
          <p:cNvSpPr/>
          <p:nvPr/>
        </p:nvSpPr>
        <p:spPr>
          <a:xfrm>
            <a:off x="1426623" y="3036361"/>
            <a:ext cx="154900" cy="3303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" name="Straight Connector 4"/>
          <p:cNvCxnSpPr/>
          <p:nvPr/>
        </p:nvCxnSpPr>
        <p:spPr>
          <a:xfrm>
            <a:off x="1359681" y="1920249"/>
            <a:ext cx="0" cy="2768515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1359681" y="3006246"/>
            <a:ext cx="8472211" cy="19669"/>
          </a:xfrm>
          <a:prstGeom prst="line">
            <a:avLst/>
          </a:prstGeom>
          <a:ln w="412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8" name="TextBox 147"/>
          <p:cNvSpPr txBox="1"/>
          <p:nvPr/>
        </p:nvSpPr>
        <p:spPr>
          <a:xfrm rot="16200000">
            <a:off x="526711" y="2237703"/>
            <a:ext cx="1044638" cy="3616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Revenues</a:t>
            </a:r>
          </a:p>
        </p:txBody>
      </p:sp>
      <p:sp>
        <p:nvSpPr>
          <p:cNvPr id="149" name="TextBox 148"/>
          <p:cNvSpPr txBox="1"/>
          <p:nvPr/>
        </p:nvSpPr>
        <p:spPr>
          <a:xfrm rot="16200000">
            <a:off x="374537" y="3537787"/>
            <a:ext cx="1357246" cy="3616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Expenditures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1633534" y="3011911"/>
            <a:ext cx="3256004" cy="1987796"/>
            <a:chOff x="951184" y="3011911"/>
            <a:chExt cx="3256004" cy="1987796"/>
          </a:xfrm>
        </p:grpSpPr>
        <p:sp>
          <p:nvSpPr>
            <p:cNvPr id="13" name="Rectangle 12"/>
            <p:cNvSpPr/>
            <p:nvPr/>
          </p:nvSpPr>
          <p:spPr>
            <a:xfrm>
              <a:off x="1170892" y="3041608"/>
              <a:ext cx="154900" cy="33036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959548" y="3036361"/>
              <a:ext cx="154900" cy="33036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1806225" y="3036892"/>
              <a:ext cx="154900" cy="33036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1392734" y="3036361"/>
              <a:ext cx="154900" cy="33036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1596199" y="3031113"/>
              <a:ext cx="154900" cy="33036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22"/>
            <p:cNvSpPr/>
            <p:nvPr/>
          </p:nvSpPr>
          <p:spPr>
            <a:xfrm>
              <a:off x="2243359" y="3045259"/>
              <a:ext cx="147019" cy="72985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2030696" y="3040012"/>
              <a:ext cx="147019" cy="72985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2459954" y="3040542"/>
              <a:ext cx="147019" cy="72985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ectangle 25"/>
            <p:cNvSpPr/>
            <p:nvPr/>
          </p:nvSpPr>
          <p:spPr>
            <a:xfrm>
              <a:off x="2677860" y="3035825"/>
              <a:ext cx="147019" cy="72985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ectangle 26"/>
            <p:cNvSpPr/>
            <p:nvPr/>
          </p:nvSpPr>
          <p:spPr>
            <a:xfrm>
              <a:off x="2880013" y="3045254"/>
              <a:ext cx="126703" cy="138237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ectangle 27"/>
            <p:cNvSpPr/>
            <p:nvPr/>
          </p:nvSpPr>
          <p:spPr>
            <a:xfrm>
              <a:off x="3083478" y="3040537"/>
              <a:ext cx="127107" cy="138237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ectangle 28"/>
            <p:cNvSpPr/>
            <p:nvPr/>
          </p:nvSpPr>
          <p:spPr>
            <a:xfrm>
              <a:off x="3275122" y="3011911"/>
              <a:ext cx="155065" cy="142042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0" name="TextBox 149"/>
            <p:cNvSpPr txBox="1"/>
            <p:nvPr/>
          </p:nvSpPr>
          <p:spPr>
            <a:xfrm>
              <a:off x="951184" y="3701564"/>
              <a:ext cx="1394332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err="1"/>
                <a:t>Prefeasbility</a:t>
              </a:r>
              <a:r>
                <a:rPr lang="en-US" dirty="0"/>
                <a:t> &amp; Feasibility</a:t>
              </a:r>
            </a:p>
            <a:p>
              <a:pPr algn="ctr"/>
              <a:r>
                <a:rPr lang="en-US" dirty="0"/>
                <a:t>Expenses</a:t>
              </a:r>
            </a:p>
          </p:txBody>
        </p:sp>
        <p:sp>
          <p:nvSpPr>
            <p:cNvPr id="152" name="TextBox 151"/>
            <p:cNvSpPr txBox="1"/>
            <p:nvPr/>
          </p:nvSpPr>
          <p:spPr>
            <a:xfrm>
              <a:off x="2113117" y="4378067"/>
              <a:ext cx="2094071" cy="6216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Upfront Equipment Investments</a:t>
              </a:r>
            </a:p>
          </p:txBody>
        </p:sp>
      </p:grpSp>
      <p:sp>
        <p:nvSpPr>
          <p:cNvPr id="36" name="Rectangle 35"/>
          <p:cNvSpPr/>
          <p:nvPr/>
        </p:nvSpPr>
        <p:spPr>
          <a:xfrm>
            <a:off x="4164108" y="2782843"/>
            <a:ext cx="154897" cy="196298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/>
          <p:cNvSpPr/>
          <p:nvPr/>
        </p:nvSpPr>
        <p:spPr>
          <a:xfrm>
            <a:off x="4366290" y="2606360"/>
            <a:ext cx="160964" cy="385452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/>
          <p:cNvSpPr/>
          <p:nvPr/>
        </p:nvSpPr>
        <p:spPr>
          <a:xfrm>
            <a:off x="4580606" y="2446991"/>
            <a:ext cx="154897" cy="537905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/>
          <p:cNvSpPr/>
          <p:nvPr/>
        </p:nvSpPr>
        <p:spPr>
          <a:xfrm>
            <a:off x="4814425" y="2450450"/>
            <a:ext cx="154897" cy="537905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/>
          <p:cNvSpPr/>
          <p:nvPr/>
        </p:nvSpPr>
        <p:spPr>
          <a:xfrm>
            <a:off x="5051556" y="2453911"/>
            <a:ext cx="154897" cy="537905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/>
          <p:cNvSpPr/>
          <p:nvPr/>
        </p:nvSpPr>
        <p:spPr>
          <a:xfrm>
            <a:off x="5051556" y="2453907"/>
            <a:ext cx="154897" cy="537905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Rectangle 78"/>
          <p:cNvSpPr/>
          <p:nvPr/>
        </p:nvSpPr>
        <p:spPr>
          <a:xfrm>
            <a:off x="5264971" y="2453908"/>
            <a:ext cx="154897" cy="537905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Rectangle 81"/>
          <p:cNvSpPr/>
          <p:nvPr/>
        </p:nvSpPr>
        <p:spPr>
          <a:xfrm>
            <a:off x="5466534" y="2446994"/>
            <a:ext cx="154897" cy="537905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Rectangle 84"/>
          <p:cNvSpPr/>
          <p:nvPr/>
        </p:nvSpPr>
        <p:spPr>
          <a:xfrm>
            <a:off x="5668097" y="2450454"/>
            <a:ext cx="154897" cy="537905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Rectangle 87"/>
          <p:cNvSpPr/>
          <p:nvPr/>
        </p:nvSpPr>
        <p:spPr>
          <a:xfrm>
            <a:off x="5887444" y="2453915"/>
            <a:ext cx="154897" cy="537905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Rectangle 90"/>
          <p:cNvSpPr/>
          <p:nvPr/>
        </p:nvSpPr>
        <p:spPr>
          <a:xfrm>
            <a:off x="6089006" y="2447002"/>
            <a:ext cx="154897" cy="537905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Rectangle 93"/>
          <p:cNvSpPr/>
          <p:nvPr/>
        </p:nvSpPr>
        <p:spPr>
          <a:xfrm>
            <a:off x="6290569" y="2450463"/>
            <a:ext cx="154897" cy="537905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Rectangle 96"/>
          <p:cNvSpPr/>
          <p:nvPr/>
        </p:nvSpPr>
        <p:spPr>
          <a:xfrm>
            <a:off x="6509917" y="2453924"/>
            <a:ext cx="154897" cy="537905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" name="Rectangle 99"/>
          <p:cNvSpPr/>
          <p:nvPr/>
        </p:nvSpPr>
        <p:spPr>
          <a:xfrm>
            <a:off x="6723331" y="2453923"/>
            <a:ext cx="154897" cy="537905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Rectangle 102"/>
          <p:cNvSpPr/>
          <p:nvPr/>
        </p:nvSpPr>
        <p:spPr>
          <a:xfrm>
            <a:off x="6936752" y="2453920"/>
            <a:ext cx="154897" cy="537905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Rectangle 105"/>
          <p:cNvSpPr/>
          <p:nvPr/>
        </p:nvSpPr>
        <p:spPr>
          <a:xfrm>
            <a:off x="7150172" y="2453922"/>
            <a:ext cx="154897" cy="537905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Rectangle 108"/>
          <p:cNvSpPr/>
          <p:nvPr/>
        </p:nvSpPr>
        <p:spPr>
          <a:xfrm>
            <a:off x="7351734" y="2447009"/>
            <a:ext cx="154897" cy="537905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" name="Rectangle 111"/>
          <p:cNvSpPr/>
          <p:nvPr/>
        </p:nvSpPr>
        <p:spPr>
          <a:xfrm>
            <a:off x="7547368" y="2447006"/>
            <a:ext cx="154897" cy="537905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" name="Rectangle 114"/>
          <p:cNvSpPr/>
          <p:nvPr/>
        </p:nvSpPr>
        <p:spPr>
          <a:xfrm>
            <a:off x="7743005" y="2447006"/>
            <a:ext cx="154897" cy="537905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8" name="Rectangle 117"/>
          <p:cNvSpPr/>
          <p:nvPr/>
        </p:nvSpPr>
        <p:spPr>
          <a:xfrm>
            <a:off x="7938641" y="2447009"/>
            <a:ext cx="154897" cy="537905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1" name="Rectangle 120"/>
          <p:cNvSpPr/>
          <p:nvPr/>
        </p:nvSpPr>
        <p:spPr>
          <a:xfrm>
            <a:off x="8134271" y="2447007"/>
            <a:ext cx="154897" cy="537905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" name="Rectangle 123"/>
          <p:cNvSpPr/>
          <p:nvPr/>
        </p:nvSpPr>
        <p:spPr>
          <a:xfrm>
            <a:off x="8335833" y="2450468"/>
            <a:ext cx="154897" cy="537905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7" name="Rectangle 126"/>
          <p:cNvSpPr/>
          <p:nvPr/>
        </p:nvSpPr>
        <p:spPr>
          <a:xfrm>
            <a:off x="8549247" y="2450468"/>
            <a:ext cx="154897" cy="537905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0" name="Rectangle 129"/>
          <p:cNvSpPr/>
          <p:nvPr/>
        </p:nvSpPr>
        <p:spPr>
          <a:xfrm>
            <a:off x="8768594" y="2453928"/>
            <a:ext cx="154897" cy="537905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7" name="Rectangle 136"/>
          <p:cNvSpPr/>
          <p:nvPr/>
        </p:nvSpPr>
        <p:spPr>
          <a:xfrm>
            <a:off x="8988027" y="2609816"/>
            <a:ext cx="160964" cy="385452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1" name="Rectangle 140"/>
          <p:cNvSpPr/>
          <p:nvPr/>
        </p:nvSpPr>
        <p:spPr>
          <a:xfrm>
            <a:off x="9215268" y="2792057"/>
            <a:ext cx="154897" cy="196298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4" name="TextBox 153"/>
          <p:cNvSpPr txBox="1"/>
          <p:nvPr/>
        </p:nvSpPr>
        <p:spPr>
          <a:xfrm>
            <a:off x="5152790" y="2051406"/>
            <a:ext cx="3419343" cy="2399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Net Revenues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8766259" y="1623359"/>
            <a:ext cx="1251820" cy="3065405"/>
            <a:chOff x="8083909" y="1623359"/>
            <a:chExt cx="1251820" cy="3065405"/>
          </a:xfrm>
        </p:grpSpPr>
        <p:sp>
          <p:nvSpPr>
            <p:cNvPr id="142" name="Rectangle 141"/>
            <p:cNvSpPr/>
            <p:nvPr/>
          </p:nvSpPr>
          <p:spPr>
            <a:xfrm>
              <a:off x="8733933" y="3022216"/>
              <a:ext cx="156218" cy="1073221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3" name="Rectangle 142"/>
            <p:cNvSpPr/>
            <p:nvPr/>
          </p:nvSpPr>
          <p:spPr>
            <a:xfrm>
              <a:off x="8739387" y="2561091"/>
              <a:ext cx="150766" cy="458633"/>
            </a:xfrm>
            <a:prstGeom prst="rect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5" name="TextBox 154"/>
            <p:cNvSpPr txBox="1"/>
            <p:nvPr/>
          </p:nvSpPr>
          <p:spPr>
            <a:xfrm>
              <a:off x="8128510" y="1623359"/>
              <a:ext cx="1203594" cy="8880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Equipment Salvage Value</a:t>
              </a:r>
            </a:p>
          </p:txBody>
        </p:sp>
        <p:sp>
          <p:nvSpPr>
            <p:cNvPr id="156" name="TextBox 155"/>
            <p:cNvSpPr txBox="1"/>
            <p:nvPr/>
          </p:nvSpPr>
          <p:spPr>
            <a:xfrm>
              <a:off x="8083909" y="4067124"/>
              <a:ext cx="1251820" cy="6216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Cost of Site Restoration</a:t>
              </a:r>
            </a:p>
          </p:txBody>
        </p:sp>
      </p:grpSp>
      <p:sp>
        <p:nvSpPr>
          <p:cNvPr id="86" name="TextBox 85"/>
          <p:cNvSpPr txBox="1"/>
          <p:nvPr/>
        </p:nvSpPr>
        <p:spPr>
          <a:xfrm>
            <a:off x="986585" y="5086680"/>
            <a:ext cx="7591950" cy="707886"/>
          </a:xfrm>
          <a:prstGeom prst="rect">
            <a:avLst/>
          </a:prstGeom>
          <a:solidFill>
            <a:srgbClr val="FFC000">
              <a:alpha val="50000"/>
            </a:srgbClr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/>
              <a:t>What would make a system for revenue sharing </a:t>
            </a:r>
            <a:r>
              <a:rPr lang="en-US" sz="2000" b="1" dirty="0"/>
              <a:t>FAIR</a:t>
            </a:r>
            <a:r>
              <a:rPr lang="en-US" sz="2000" dirty="0"/>
              <a:t>?</a:t>
            </a:r>
          </a:p>
          <a:p>
            <a:r>
              <a:rPr lang="en-US" sz="2000" dirty="0"/>
              <a:t>What should be the mechanism for calculating the payment to the ISA?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48432D9-0EB2-4014-8AD5-EDF3C69FD337}"/>
              </a:ext>
            </a:extLst>
          </p:cNvPr>
          <p:cNvSpPr/>
          <p:nvPr/>
        </p:nvSpPr>
        <p:spPr>
          <a:xfrm>
            <a:off x="4122126" y="2827653"/>
            <a:ext cx="5248031" cy="163966"/>
          </a:xfrm>
          <a:prstGeom prst="rect">
            <a:avLst/>
          </a:prstGeom>
          <a:solidFill>
            <a:srgbClr val="FFFF00">
              <a:alpha val="5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755F0F4-6149-44F2-905F-2BE1CD4477CF}"/>
              </a:ext>
            </a:extLst>
          </p:cNvPr>
          <p:cNvSpPr txBox="1"/>
          <p:nvPr/>
        </p:nvSpPr>
        <p:spPr>
          <a:xfrm>
            <a:off x="3433719" y="2021684"/>
            <a:ext cx="4912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ISA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AEDE1E02-FCD7-408A-9C2C-F4804A852362}"/>
              </a:ext>
            </a:extLst>
          </p:cNvPr>
          <p:cNvSpPr txBox="1"/>
          <p:nvPr/>
        </p:nvSpPr>
        <p:spPr>
          <a:xfrm>
            <a:off x="2456365" y="2503260"/>
            <a:ext cx="12897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Contractors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DAA1A6E1-6FB7-4D6F-9A89-CF3A867293C8}"/>
              </a:ext>
            </a:extLst>
          </p:cNvPr>
          <p:cNvCxnSpPr>
            <a:stCxn id="7" idx="3"/>
          </p:cNvCxnSpPr>
          <p:nvPr/>
        </p:nvCxnSpPr>
        <p:spPr>
          <a:xfrm>
            <a:off x="3924944" y="2206350"/>
            <a:ext cx="602310" cy="296910"/>
          </a:xfrm>
          <a:prstGeom prst="straightConnector1">
            <a:avLst/>
          </a:prstGeom>
          <a:ln w="317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F19FAD83-428E-45C1-AB7F-54D2C684731D}"/>
              </a:ext>
            </a:extLst>
          </p:cNvPr>
          <p:cNvCxnSpPr>
            <a:cxnSpLocks/>
            <a:stCxn id="58" idx="3"/>
            <a:endCxn id="4" idx="1"/>
          </p:cNvCxnSpPr>
          <p:nvPr/>
        </p:nvCxnSpPr>
        <p:spPr>
          <a:xfrm>
            <a:off x="3746077" y="2687926"/>
            <a:ext cx="376049" cy="221710"/>
          </a:xfrm>
          <a:prstGeom prst="straightConnector1">
            <a:avLst/>
          </a:prstGeom>
          <a:ln w="317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415809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DE8BBC-3CBB-4D4B-B668-EBE9EED2FA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How can we think about making the payment system FAIR?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840DC3-BC63-4D09-B5D6-1DAA41B130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001444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Meet revenue targets for ISA/Common Heritage</a:t>
            </a:r>
          </a:p>
          <a:p>
            <a:endParaRPr lang="en-US" dirty="0"/>
          </a:p>
          <a:p>
            <a:r>
              <a:rPr lang="en-US" dirty="0"/>
              <a:t>Within norms of land-based mining payment systems</a:t>
            </a:r>
          </a:p>
          <a:p>
            <a:pPr lvl="1"/>
            <a:r>
              <a:rPr lang="en-US" dirty="0"/>
              <a:t>The joint report from CRU/RMB laid out some of these norms</a:t>
            </a:r>
          </a:p>
          <a:p>
            <a:pPr lvl="1"/>
            <a:r>
              <a:rPr lang="en-US" dirty="0"/>
              <a:t>Full MIT report considered these norms when providing values for rates</a:t>
            </a:r>
          </a:p>
          <a:p>
            <a:pPr lvl="1"/>
            <a:endParaRPr lang="en-US" dirty="0"/>
          </a:p>
          <a:p>
            <a:r>
              <a:rPr lang="en-US" dirty="0"/>
              <a:t>Neither advantage nor disadvantage seabed mining compared with land-based mining</a:t>
            </a:r>
          </a:p>
          <a:p>
            <a:endParaRPr lang="en-US" dirty="0"/>
          </a:p>
          <a:p>
            <a:r>
              <a:rPr lang="en-US" dirty="0"/>
              <a:t>Sufficient returns to justify upfront investments by contractors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E509683-BDAB-4100-B3F0-C46D4B2E753D}"/>
              </a:ext>
            </a:extLst>
          </p:cNvPr>
          <p:cNvSpPr txBox="1"/>
          <p:nvPr/>
        </p:nvSpPr>
        <p:spPr>
          <a:xfrm>
            <a:off x="909247" y="5052710"/>
            <a:ext cx="9965998" cy="707886"/>
          </a:xfrm>
          <a:prstGeom prst="rect">
            <a:avLst/>
          </a:prstGeom>
          <a:solidFill>
            <a:srgbClr val="FFC000">
              <a:alpha val="50000"/>
            </a:srgbClr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All Proposed System Options </a:t>
            </a:r>
            <a:r>
              <a:rPr lang="en-US" sz="2000" dirty="0"/>
              <a:t>can be designed to achieve desired levels of the objectives</a:t>
            </a:r>
          </a:p>
          <a:p>
            <a:r>
              <a:rPr lang="en-US" sz="2000" dirty="0"/>
              <a:t>The specific quantities of these objectives should be used to set the values of the royalty rates</a:t>
            </a:r>
          </a:p>
        </p:txBody>
      </p:sp>
    </p:spTree>
    <p:extLst>
      <p:ext uri="{BB962C8B-B14F-4D97-AF65-F5344CB8AC3E}">
        <p14:creationId xmlns:p14="http://schemas.microsoft.com/office/powerpoint/2010/main" val="14523634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8822E6-47EE-48B2-9403-984D66DF4A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Financial Payment Systems Under Consideration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4BAA6E-CD86-46D7-A05F-8040968D10D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570044" y="1766104"/>
            <a:ext cx="5289820" cy="3628316"/>
          </a:xfrm>
          <a:ln>
            <a:solidFill>
              <a:schemeClr val="accent1"/>
            </a:solidFill>
          </a:ln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sz="3400" dirty="0"/>
              <a:t>One Stage vs Two Stages: </a:t>
            </a:r>
          </a:p>
          <a:p>
            <a:r>
              <a:rPr lang="en-US" dirty="0"/>
              <a:t>One stage: same rate in all years</a:t>
            </a:r>
          </a:p>
          <a:p>
            <a:r>
              <a:rPr lang="en-US" dirty="0"/>
              <a:t>Two stage: rate changes in 2</a:t>
            </a:r>
            <a:r>
              <a:rPr lang="en-US" baseline="30000" dirty="0"/>
              <a:t>nd</a:t>
            </a:r>
            <a:r>
              <a:rPr lang="en-US" dirty="0"/>
              <a:t> stage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sz="3400" dirty="0"/>
              <a:t>Financial Systems:</a:t>
            </a:r>
          </a:p>
          <a:p>
            <a:r>
              <a:rPr lang="en-US" dirty="0"/>
              <a:t>Fixed ad valorem rate</a:t>
            </a:r>
            <a:br>
              <a:rPr lang="en-US" dirty="0"/>
            </a:br>
            <a:r>
              <a:rPr lang="en-US" dirty="0"/>
              <a:t>(in each stage)</a:t>
            </a:r>
          </a:p>
          <a:p>
            <a:r>
              <a:rPr lang="en-US" dirty="0"/>
              <a:t>Variable ad valorem rate </a:t>
            </a:r>
            <a:br>
              <a:rPr lang="en-US" dirty="0"/>
            </a:br>
            <a:r>
              <a:rPr lang="en-US" dirty="0"/>
              <a:t>(rate changes with metals prices)</a:t>
            </a:r>
          </a:p>
          <a:p>
            <a:r>
              <a:rPr lang="en-US" dirty="0"/>
              <a:t>Blended ad valorem and profit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4A21773-1DFD-41A4-A3A8-F7BD7BBF31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200" y="1741911"/>
            <a:ext cx="5379534" cy="3628315"/>
          </a:xfrm>
          <a:ln>
            <a:solidFill>
              <a:schemeClr val="accent1"/>
            </a:solidFill>
          </a:ln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sz="3400" u="sng" dirty="0"/>
              <a:t>Four Options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400" dirty="0"/>
              <a:t>Fixed ad valorem - one stage</a:t>
            </a:r>
          </a:p>
          <a:p>
            <a:pPr marL="514350" indent="-514350">
              <a:buFont typeface="+mj-lt"/>
              <a:buAutoNum type="arabicPeriod"/>
            </a:pPr>
            <a:endParaRPr lang="en-US" sz="3400" dirty="0"/>
          </a:p>
          <a:p>
            <a:pPr marL="514350" indent="-514350">
              <a:buFont typeface="+mj-lt"/>
              <a:buAutoNum type="arabicPeriod"/>
            </a:pPr>
            <a:r>
              <a:rPr lang="en-US" sz="3400" dirty="0"/>
              <a:t>Fixed ad valorem - two stage</a:t>
            </a:r>
            <a:br>
              <a:rPr lang="en-US" sz="3400" dirty="0"/>
            </a:br>
            <a:endParaRPr lang="en-US" sz="3400" dirty="0"/>
          </a:p>
          <a:p>
            <a:pPr marL="514350" indent="-514350">
              <a:buFont typeface="+mj-lt"/>
              <a:buAutoNum type="arabicPeriod"/>
            </a:pPr>
            <a:r>
              <a:rPr lang="en-US" sz="3400" dirty="0"/>
              <a:t>Blended Profit – two stage</a:t>
            </a:r>
            <a:br>
              <a:rPr lang="en-US" dirty="0"/>
            </a:br>
            <a:r>
              <a:rPr lang="en-US" dirty="0"/>
              <a:t>(fixed ad valorem 1</a:t>
            </a:r>
            <a:r>
              <a:rPr lang="en-US" baseline="30000" dirty="0"/>
              <a:t>st</a:t>
            </a:r>
            <a:r>
              <a:rPr lang="en-US" dirty="0"/>
              <a:t> stage, blended profit &amp; fixed ad valorem 2</a:t>
            </a:r>
            <a:r>
              <a:rPr lang="en-US" baseline="30000" dirty="0"/>
              <a:t>nd</a:t>
            </a:r>
            <a:r>
              <a:rPr lang="en-US" dirty="0"/>
              <a:t> stage)</a:t>
            </a:r>
            <a:br>
              <a:rPr lang="en-US" dirty="0"/>
            </a:b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sz="3400" dirty="0"/>
              <a:t>Variable ad valorem - two stage</a:t>
            </a:r>
            <a:br>
              <a:rPr lang="en-US" dirty="0"/>
            </a:br>
            <a:r>
              <a:rPr lang="en-US" dirty="0"/>
              <a:t>(fixed 1</a:t>
            </a:r>
            <a:r>
              <a:rPr lang="en-US" baseline="30000" dirty="0"/>
              <a:t>st</a:t>
            </a:r>
            <a:r>
              <a:rPr lang="en-US" dirty="0"/>
              <a:t> stage, variable 2</a:t>
            </a:r>
            <a:r>
              <a:rPr lang="en-US" baseline="30000" dirty="0"/>
              <a:t>nd</a:t>
            </a:r>
            <a:r>
              <a:rPr lang="en-US" dirty="0"/>
              <a:t> stage)</a:t>
            </a:r>
          </a:p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890F7F8-1614-465F-9696-48B568D61A8A}"/>
              </a:ext>
            </a:extLst>
          </p:cNvPr>
          <p:cNvSpPr txBox="1"/>
          <p:nvPr/>
        </p:nvSpPr>
        <p:spPr>
          <a:xfrm>
            <a:off x="270990" y="5502632"/>
            <a:ext cx="11714059" cy="586109"/>
          </a:xfrm>
          <a:prstGeom prst="rect">
            <a:avLst/>
          </a:prstGeom>
          <a:solidFill>
            <a:srgbClr val="FFC000">
              <a:alpha val="50000"/>
            </a:srgbClr>
          </a:solidFill>
          <a:ln>
            <a:solidFill>
              <a:schemeClr val="tx1"/>
            </a:solidFill>
          </a:ln>
        </p:spPr>
        <p:txBody>
          <a:bodyPr wrap="square" rtlCol="0" anchor="ctr" anchorCtr="0">
            <a:noAutofit/>
          </a:bodyPr>
          <a:lstStyle/>
          <a:p>
            <a:r>
              <a:rPr lang="en-US" sz="2400" dirty="0"/>
              <a:t>All systems can be designed to yield the same revenue to the ISA under baseline conditions</a:t>
            </a:r>
          </a:p>
        </p:txBody>
      </p:sp>
    </p:spTree>
    <p:extLst>
      <p:ext uri="{BB962C8B-B14F-4D97-AF65-F5344CB8AC3E}">
        <p14:creationId xmlns:p14="http://schemas.microsoft.com/office/powerpoint/2010/main" val="2253054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DC7CB0FD-FCEE-46C5-B02E-4E5E4A2B0F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Let’s review how royalties are calculated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8E97C0E-BEF8-4D83-AC42-BD81F46DBC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Ad Valorem Royalties</a:t>
            </a:r>
          </a:p>
          <a:p>
            <a:pPr lvl="1"/>
            <a:r>
              <a:rPr lang="en-US" dirty="0"/>
              <a:t>Payment = Rate * Value</a:t>
            </a:r>
          </a:p>
          <a:p>
            <a:pPr lvl="2"/>
            <a:r>
              <a:rPr lang="en-US" dirty="0"/>
              <a:t>Rate is usually specified as a percent of the value</a:t>
            </a:r>
          </a:p>
          <a:p>
            <a:pPr lvl="2"/>
            <a:r>
              <a:rPr lang="en-US" dirty="0"/>
              <a:t>Value is calculated by the total revenue generated (price * quantity)</a:t>
            </a:r>
          </a:p>
          <a:p>
            <a:pPr lvl="2"/>
            <a:r>
              <a:rPr lang="en-US" dirty="0"/>
              <a:t>Rate, price and quantity must all have a consistent basis</a:t>
            </a:r>
          </a:p>
          <a:p>
            <a:pPr lvl="3"/>
            <a:r>
              <a:rPr lang="en-US" dirty="0"/>
              <a:t>Price of what?  Metal? Nodule? Intermediate Product?</a:t>
            </a:r>
          </a:p>
          <a:p>
            <a:pPr lvl="3"/>
            <a:endParaRPr lang="en-US" dirty="0"/>
          </a:p>
          <a:p>
            <a:r>
              <a:rPr lang="en-US" dirty="0"/>
              <a:t>Fixed vs Variable Rate Ad Valorem Systems</a:t>
            </a:r>
          </a:p>
          <a:p>
            <a:pPr lvl="1"/>
            <a:r>
              <a:rPr lang="en-US" dirty="0"/>
              <a:t>Fixed:  the rate is constant</a:t>
            </a:r>
          </a:p>
          <a:p>
            <a:pPr lvl="1"/>
            <a:r>
              <a:rPr lang="en-US" dirty="0"/>
              <a:t>Variable:  the rate itself is a function of the price of the resource</a:t>
            </a:r>
          </a:p>
          <a:p>
            <a:pPr lvl="1"/>
            <a:endParaRPr lang="en-US" dirty="0"/>
          </a:p>
          <a:p>
            <a:r>
              <a:rPr lang="en-US" dirty="0"/>
              <a:t>Profit Based Royalties</a:t>
            </a:r>
          </a:p>
          <a:p>
            <a:pPr lvl="1"/>
            <a:r>
              <a:rPr lang="en-US" dirty="0"/>
              <a:t>Payment = Rate * Profit</a:t>
            </a:r>
          </a:p>
          <a:p>
            <a:pPr lvl="2"/>
            <a:r>
              <a:rPr lang="en-US" dirty="0"/>
              <a:t>Profit must be calculated based on detailed accounting principles</a:t>
            </a:r>
          </a:p>
        </p:txBody>
      </p:sp>
    </p:spTree>
    <p:extLst>
      <p:ext uri="{BB962C8B-B14F-4D97-AF65-F5344CB8AC3E}">
        <p14:creationId xmlns:p14="http://schemas.microsoft.com/office/powerpoint/2010/main" val="2424975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A63E7E-9875-4557-B052-8DE530A54F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How Does Variable Rate Ad-valorem Work?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0C737D1-FFB8-4A9B-8E16-F66FAE1ACEC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48640" y="1825625"/>
            <a:ext cx="5623560" cy="4351338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In all cases, we assume fixed 2% rate for first five years</a:t>
            </a:r>
          </a:p>
          <a:p>
            <a:r>
              <a:rPr lang="en-US" dirty="0"/>
              <a:t>For second five years, …</a:t>
            </a:r>
          </a:p>
          <a:p>
            <a:pPr marL="457200" lvl="1" indent="0">
              <a:buNone/>
            </a:pPr>
            <a:r>
              <a:rPr lang="en-US" dirty="0"/>
              <a:t>Variable ad-valorem requires more definition</a:t>
            </a:r>
          </a:p>
          <a:p>
            <a:pPr lvl="1"/>
            <a:r>
              <a:rPr lang="en-US" dirty="0"/>
              <a:t>Low rate</a:t>
            </a:r>
          </a:p>
          <a:p>
            <a:pPr lvl="2"/>
            <a:r>
              <a:rPr lang="en-US" dirty="0"/>
              <a:t>Price at prices below Trigger 1</a:t>
            </a:r>
          </a:p>
          <a:p>
            <a:pPr lvl="1"/>
            <a:r>
              <a:rPr lang="en-US" dirty="0"/>
              <a:t>Metal Price Trigger 1</a:t>
            </a:r>
          </a:p>
          <a:p>
            <a:pPr lvl="2"/>
            <a:r>
              <a:rPr lang="en-US" dirty="0"/>
              <a:t>Price above which rates go up</a:t>
            </a:r>
          </a:p>
          <a:p>
            <a:pPr lvl="1"/>
            <a:r>
              <a:rPr lang="en-US" dirty="0"/>
              <a:t>Metal Price Trigger 2</a:t>
            </a:r>
          </a:p>
          <a:p>
            <a:pPr lvl="2"/>
            <a:r>
              <a:rPr lang="en-US" dirty="0"/>
              <a:t>Price at or above which rates are at maximum</a:t>
            </a:r>
          </a:p>
          <a:p>
            <a:pPr lvl="1"/>
            <a:r>
              <a:rPr lang="en-US" dirty="0"/>
              <a:t>Max rate</a:t>
            </a:r>
          </a:p>
        </p:txBody>
      </p:sp>
      <p:graphicFrame>
        <p:nvGraphicFramePr>
          <p:cNvPr id="9" name="Content Placeholder 6">
            <a:extLst>
              <a:ext uri="{FF2B5EF4-FFF2-40B4-BE49-F238E27FC236}">
                <a16:creationId xmlns:a16="http://schemas.microsoft.com/office/drawing/2014/main" id="{4D7054B2-305B-43E4-B524-F620F77A5CD8}"/>
              </a:ext>
            </a:extLst>
          </p:cNvPr>
          <p:cNvGraphicFramePr>
            <a:graphicFrameLocks noGrp="1"/>
          </p:cNvGraphicFramePr>
          <p:nvPr>
            <p:ph sz="half" idx="2"/>
            <p:extLst/>
          </p:nvPr>
        </p:nvGraphicFramePr>
        <p:xfrm>
          <a:off x="6172200" y="1825625"/>
          <a:ext cx="5181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D747252D-4756-48CD-99BA-6D97B58C7457}"/>
              </a:ext>
            </a:extLst>
          </p:cNvPr>
          <p:cNvSpPr txBox="1"/>
          <p:nvPr/>
        </p:nvSpPr>
        <p:spPr>
          <a:xfrm>
            <a:off x="7149415" y="4593287"/>
            <a:ext cx="116288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Low Rate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9AD57A9B-6821-44AD-96B5-99285D10EECB}"/>
              </a:ext>
            </a:extLst>
          </p:cNvPr>
          <p:cNvCxnSpPr/>
          <p:nvPr/>
        </p:nvCxnSpPr>
        <p:spPr>
          <a:xfrm flipV="1">
            <a:off x="8412480" y="4258491"/>
            <a:ext cx="0" cy="1058092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499FB3F7-52C9-4CA1-AA85-1DD0639AB533}"/>
              </a:ext>
            </a:extLst>
          </p:cNvPr>
          <p:cNvSpPr txBox="1"/>
          <p:nvPr/>
        </p:nvSpPr>
        <p:spPr>
          <a:xfrm>
            <a:off x="8589630" y="4716818"/>
            <a:ext cx="139711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Metal Price</a:t>
            </a:r>
          </a:p>
          <a:p>
            <a:r>
              <a:rPr lang="en-US" sz="2000" b="1" dirty="0"/>
              <a:t>Trigger 1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4E582262-DBFA-4E79-A3B3-BE6E11B02F95}"/>
              </a:ext>
            </a:extLst>
          </p:cNvPr>
          <p:cNvCxnSpPr>
            <a:cxnSpLocks/>
          </p:cNvCxnSpPr>
          <p:nvPr/>
        </p:nvCxnSpPr>
        <p:spPr>
          <a:xfrm flipV="1">
            <a:off x="10008325" y="2457994"/>
            <a:ext cx="0" cy="2858589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DD9C1DEE-7079-47F2-A769-E7AE5E1388D6}"/>
              </a:ext>
            </a:extLst>
          </p:cNvPr>
          <p:cNvSpPr txBox="1"/>
          <p:nvPr/>
        </p:nvSpPr>
        <p:spPr>
          <a:xfrm>
            <a:off x="10250784" y="4257794"/>
            <a:ext cx="139711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Metal Price</a:t>
            </a:r>
          </a:p>
          <a:p>
            <a:r>
              <a:rPr lang="en-US" sz="2000" b="1" dirty="0"/>
              <a:t>Trigger 2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52906E3D-74B3-4CE7-AE6A-E067B2EC3111}"/>
              </a:ext>
            </a:extLst>
          </p:cNvPr>
          <p:cNvCxnSpPr>
            <a:stCxn id="10" idx="1"/>
          </p:cNvCxnSpPr>
          <p:nvPr/>
        </p:nvCxnSpPr>
        <p:spPr>
          <a:xfrm flipH="1">
            <a:off x="8412480" y="5070761"/>
            <a:ext cx="177150" cy="46167"/>
          </a:xfrm>
          <a:prstGeom prst="straightConnector1">
            <a:avLst/>
          </a:prstGeom>
          <a:ln w="12700">
            <a:solidFill>
              <a:schemeClr val="accent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EA5D6AF9-BA27-476F-A311-372EF8831C62}"/>
              </a:ext>
            </a:extLst>
          </p:cNvPr>
          <p:cNvCxnSpPr>
            <a:cxnSpLocks/>
            <a:stCxn id="12" idx="1"/>
          </p:cNvCxnSpPr>
          <p:nvPr/>
        </p:nvCxnSpPr>
        <p:spPr>
          <a:xfrm flipH="1">
            <a:off x="10008326" y="4611737"/>
            <a:ext cx="242458" cy="146194"/>
          </a:xfrm>
          <a:prstGeom prst="straightConnector1">
            <a:avLst/>
          </a:prstGeom>
          <a:ln w="12700">
            <a:solidFill>
              <a:schemeClr val="accent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01A3FD27-0564-4722-AC0E-F2FBCD7B0137}"/>
              </a:ext>
            </a:extLst>
          </p:cNvPr>
          <p:cNvSpPr txBox="1"/>
          <p:nvPr/>
        </p:nvSpPr>
        <p:spPr>
          <a:xfrm>
            <a:off x="10161389" y="2361715"/>
            <a:ext cx="120988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High Rate</a:t>
            </a:r>
          </a:p>
        </p:txBody>
      </p:sp>
    </p:spTree>
    <p:extLst>
      <p:ext uri="{BB962C8B-B14F-4D97-AF65-F5344CB8AC3E}">
        <p14:creationId xmlns:p14="http://schemas.microsoft.com/office/powerpoint/2010/main" val="38417227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7023D80-9694-4A4C-B800-ED76B75658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Do the Systems Differ?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ABDBEE1-9E64-47DC-AB29-0E5D7B1C30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Timing of payments to ISA</a:t>
            </a:r>
          </a:p>
          <a:p>
            <a:endParaRPr lang="en-US" dirty="0"/>
          </a:p>
          <a:p>
            <a:r>
              <a:rPr lang="en-US" dirty="0"/>
              <a:t>Provide different amounts to the ISA if future does not equal baseline conditions that were forecast</a:t>
            </a:r>
          </a:p>
          <a:p>
            <a:pPr lvl="1"/>
            <a:r>
              <a:rPr lang="en-US" dirty="0"/>
              <a:t>Future metals prices turn out to be different than forecast</a:t>
            </a:r>
          </a:p>
          <a:p>
            <a:pPr lvl="1"/>
            <a:r>
              <a:rPr lang="en-US" dirty="0"/>
              <a:t>Different levels of metals recovery rates are achieved</a:t>
            </a:r>
          </a:p>
          <a:p>
            <a:pPr lvl="1"/>
            <a:r>
              <a:rPr lang="en-US" dirty="0"/>
              <a:t>Contractor cost overruns or savings</a:t>
            </a:r>
          </a:p>
          <a:p>
            <a:pPr lvl="1"/>
            <a:endParaRPr lang="en-US" dirty="0"/>
          </a:p>
          <a:p>
            <a:r>
              <a:rPr lang="en-US" dirty="0"/>
              <a:t>Different complexities for administering the systems</a:t>
            </a:r>
          </a:p>
        </p:txBody>
      </p:sp>
    </p:spTree>
    <p:extLst>
      <p:ext uri="{BB962C8B-B14F-4D97-AF65-F5344CB8AC3E}">
        <p14:creationId xmlns:p14="http://schemas.microsoft.com/office/powerpoint/2010/main" val="15217621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BED0D2-C0B2-47F1-8219-150B756CBE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Timing Opportunities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20EAE8-6888-4F2B-B01F-20A8FFA78A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7441" y="1620021"/>
            <a:ext cx="11373189" cy="1507336"/>
          </a:xfrm>
        </p:spPr>
        <p:txBody>
          <a:bodyPr/>
          <a:lstStyle/>
          <a:p>
            <a:r>
              <a:rPr lang="en-US" dirty="0"/>
              <a:t>Would the ISA be willing to accept lower payments in the first few years in return for higher total revenues across the lifetime of the project?</a:t>
            </a:r>
          </a:p>
          <a:p>
            <a:r>
              <a:rPr lang="en-US" dirty="0"/>
              <a:t>If so, how much lower in early years and for how much higher in the future?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F46C5B0-0FC8-419B-881A-5EB77CD059F6}"/>
              </a:ext>
            </a:extLst>
          </p:cNvPr>
          <p:cNvSpPr txBox="1"/>
          <p:nvPr/>
        </p:nvSpPr>
        <p:spPr>
          <a:xfrm>
            <a:off x="2099328" y="3043612"/>
            <a:ext cx="4104996" cy="1200329"/>
          </a:xfrm>
          <a:prstGeom prst="rect">
            <a:avLst/>
          </a:prstGeom>
          <a:solidFill>
            <a:srgbClr val="FFC000">
              <a:alpha val="25000"/>
            </a:srgb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/>
              <a:t>One Stage System:</a:t>
            </a:r>
          </a:p>
          <a:p>
            <a:r>
              <a:rPr lang="en-US" sz="2400" dirty="0"/>
              <a:t>$100 million/year for 25 years</a:t>
            </a:r>
          </a:p>
          <a:p>
            <a:endParaRPr lang="en-US" sz="24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3EC64E6-9906-4ED6-8BA7-9A8B96DC274F}"/>
              </a:ext>
            </a:extLst>
          </p:cNvPr>
          <p:cNvSpPr txBox="1"/>
          <p:nvPr/>
        </p:nvSpPr>
        <p:spPr>
          <a:xfrm>
            <a:off x="7126725" y="3043611"/>
            <a:ext cx="4540987" cy="1200329"/>
          </a:xfrm>
          <a:prstGeom prst="rect">
            <a:avLst/>
          </a:prstGeom>
          <a:solidFill>
            <a:srgbClr val="FFC000">
              <a:alpha val="25000"/>
            </a:srgbClr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dirty="0"/>
              <a:t>Two Stage System:</a:t>
            </a:r>
          </a:p>
          <a:p>
            <a:r>
              <a:rPr lang="en-US" sz="2400" dirty="0"/>
              <a:t>$50 million/year for 1</a:t>
            </a:r>
            <a:r>
              <a:rPr lang="en-US" sz="2400" baseline="30000" dirty="0"/>
              <a:t>st</a:t>
            </a:r>
            <a:r>
              <a:rPr lang="en-US" sz="2400" dirty="0"/>
              <a:t> 5 years</a:t>
            </a:r>
          </a:p>
          <a:p>
            <a:r>
              <a:rPr lang="en-US" sz="2400" dirty="0"/>
              <a:t>$150 million/year for next 20 years</a:t>
            </a:r>
          </a:p>
        </p:txBody>
      </p:sp>
      <p:sp>
        <p:nvSpPr>
          <p:cNvPr id="6" name="Arrow: Down 5">
            <a:extLst>
              <a:ext uri="{FF2B5EF4-FFF2-40B4-BE49-F238E27FC236}">
                <a16:creationId xmlns:a16="http://schemas.microsoft.com/office/drawing/2014/main" id="{EB1F7C9D-565A-441A-881D-47305BD5D0D5}"/>
              </a:ext>
            </a:extLst>
          </p:cNvPr>
          <p:cNvSpPr/>
          <p:nvPr/>
        </p:nvSpPr>
        <p:spPr>
          <a:xfrm>
            <a:off x="3625135" y="4285219"/>
            <a:ext cx="681742" cy="476137"/>
          </a:xfrm>
          <a:prstGeom prst="downArrow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Arrow: Down 6">
            <a:extLst>
              <a:ext uri="{FF2B5EF4-FFF2-40B4-BE49-F238E27FC236}">
                <a16:creationId xmlns:a16="http://schemas.microsoft.com/office/drawing/2014/main" id="{46B46003-10B5-4342-8A6D-59D258703D66}"/>
              </a:ext>
            </a:extLst>
          </p:cNvPr>
          <p:cNvSpPr/>
          <p:nvPr/>
        </p:nvSpPr>
        <p:spPr>
          <a:xfrm>
            <a:off x="8950120" y="4285218"/>
            <a:ext cx="681742" cy="476137"/>
          </a:xfrm>
          <a:prstGeom prst="downArrow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6F0EF64-EF2D-4793-B168-4D2ACD20E4EF}"/>
              </a:ext>
            </a:extLst>
          </p:cNvPr>
          <p:cNvSpPr txBox="1"/>
          <p:nvPr/>
        </p:nvSpPr>
        <p:spPr>
          <a:xfrm>
            <a:off x="2143515" y="4802635"/>
            <a:ext cx="4104996" cy="461665"/>
          </a:xfrm>
          <a:prstGeom prst="rect">
            <a:avLst/>
          </a:prstGeom>
          <a:solidFill>
            <a:srgbClr val="FFC000">
              <a:alpha val="25000"/>
            </a:srgb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/>
              <a:t>Lifetime Revenue = $2.5 billion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4F2A504-3A02-49DB-A6AD-52727AD274F6}"/>
              </a:ext>
            </a:extLst>
          </p:cNvPr>
          <p:cNvSpPr txBox="1"/>
          <p:nvPr/>
        </p:nvSpPr>
        <p:spPr>
          <a:xfrm>
            <a:off x="7126724" y="4802634"/>
            <a:ext cx="4540987" cy="461665"/>
          </a:xfrm>
          <a:prstGeom prst="rect">
            <a:avLst/>
          </a:prstGeom>
          <a:solidFill>
            <a:srgbClr val="FFC000">
              <a:alpha val="25000"/>
            </a:srgb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/>
              <a:t>Lifetime Revenue = $3.0 billion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1AA1FE1-39B0-49CA-B4F8-5CF0E4743F9C}"/>
              </a:ext>
            </a:extLst>
          </p:cNvPr>
          <p:cNvSpPr txBox="1"/>
          <p:nvPr/>
        </p:nvSpPr>
        <p:spPr>
          <a:xfrm>
            <a:off x="6369321" y="3232151"/>
            <a:ext cx="59240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vs.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3BC26D6-A1F3-4788-B47B-68984BF0F141}"/>
              </a:ext>
            </a:extLst>
          </p:cNvPr>
          <p:cNvSpPr txBox="1"/>
          <p:nvPr/>
        </p:nvSpPr>
        <p:spPr>
          <a:xfrm>
            <a:off x="254300" y="3232151"/>
            <a:ext cx="151188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Example: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B5A6ABD-A261-472F-8071-8142B88FBB3B}"/>
              </a:ext>
            </a:extLst>
          </p:cNvPr>
          <p:cNvSpPr txBox="1"/>
          <p:nvPr/>
        </p:nvSpPr>
        <p:spPr>
          <a:xfrm>
            <a:off x="681740" y="5328649"/>
            <a:ext cx="10985971" cy="830997"/>
          </a:xfrm>
          <a:prstGeom prst="rect">
            <a:avLst/>
          </a:prstGeom>
          <a:solidFill>
            <a:srgbClr val="92D050">
              <a:alpha val="25000"/>
            </a:srgb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Can be designed to provide contractors with same return for either system</a:t>
            </a:r>
          </a:p>
          <a:p>
            <a:pPr algn="ctr"/>
            <a:r>
              <a:rPr lang="en-US" sz="2400" dirty="0"/>
              <a:t>Takes advantage of contractor need to pay off debt earlier, if ISA is willing to wait</a:t>
            </a:r>
          </a:p>
        </p:txBody>
      </p:sp>
    </p:spTree>
    <p:extLst>
      <p:ext uri="{BB962C8B-B14F-4D97-AF65-F5344CB8AC3E}">
        <p14:creationId xmlns:p14="http://schemas.microsoft.com/office/powerpoint/2010/main" val="796854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/>
      <p:bldP spid="11" grpId="0"/>
      <p:bldP spid="1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7472B-A247-4E82-9509-9290D202FC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862930" cy="1133856"/>
          </a:xfrm>
        </p:spPr>
        <p:txBody>
          <a:bodyPr>
            <a:normAutofit fontScale="90000"/>
          </a:bodyPr>
          <a:lstStyle/>
          <a:p>
            <a:r>
              <a:rPr lang="en-US" dirty="0"/>
              <a:t>How Do Systems Respond to Different Future Conditions?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4E6F73-6C1D-488C-86F6-A963A86D85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Goal: </a:t>
            </a:r>
          </a:p>
          <a:p>
            <a:pPr lvl="1"/>
            <a:r>
              <a:rPr lang="en-US" dirty="0"/>
              <a:t>Capture “upside potential” if future exceed expectations</a:t>
            </a:r>
          </a:p>
          <a:p>
            <a:pPr lvl="1"/>
            <a:r>
              <a:rPr lang="en-US" dirty="0"/>
              <a:t>Limiting the “downside risk” if future conditions fail to meet expectations.</a:t>
            </a:r>
          </a:p>
          <a:p>
            <a:r>
              <a:rPr lang="en-US" dirty="0"/>
              <a:t>Sources of “upside potential”</a:t>
            </a:r>
          </a:p>
          <a:p>
            <a:pPr lvl="1"/>
            <a:r>
              <a:rPr lang="en-US" dirty="0"/>
              <a:t>Higher than expected future metals prices</a:t>
            </a:r>
          </a:p>
          <a:p>
            <a:pPr lvl="1"/>
            <a:r>
              <a:rPr lang="en-US" dirty="0"/>
              <a:t>Higher than expected metals recovery rates</a:t>
            </a:r>
          </a:p>
          <a:p>
            <a:pPr lvl="1"/>
            <a:r>
              <a:rPr lang="en-US" dirty="0"/>
              <a:t>Lower than expected contractor costs</a:t>
            </a:r>
          </a:p>
          <a:p>
            <a:r>
              <a:rPr lang="en-US" dirty="0"/>
              <a:t>If these occur, the total net revenues are higher</a:t>
            </a:r>
          </a:p>
          <a:p>
            <a:r>
              <a:rPr lang="en-US" dirty="0"/>
              <a:t>A system can be designed to let ISA capture different shares of these additional revenues.</a:t>
            </a:r>
          </a:p>
        </p:txBody>
      </p:sp>
    </p:spTree>
    <p:extLst>
      <p:ext uri="{BB962C8B-B14F-4D97-AF65-F5344CB8AC3E}">
        <p14:creationId xmlns:p14="http://schemas.microsoft.com/office/powerpoint/2010/main" val="3432924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EC268D-C74A-4499-BAA5-B5578C9373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However, it’s impossible to design a system that only gives upside benefits without downside risks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FFB1E3-D660-4449-9ED7-DD8741133F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Any system that limits the upside rewards to contractors, must also limit their downside risk </a:t>
            </a:r>
          </a:p>
          <a:p>
            <a:pPr lvl="1"/>
            <a:r>
              <a:rPr lang="en-US" dirty="0"/>
              <a:t>Required to keep the “expected” or average value constant.</a:t>
            </a:r>
          </a:p>
          <a:p>
            <a:endParaRPr lang="en-US" dirty="0"/>
          </a:p>
          <a:p>
            <a:r>
              <a:rPr lang="en-US" dirty="0"/>
              <a:t>This is essential because the systems and rates will be chosen to give contractors only what they need and no more on average.</a:t>
            </a:r>
          </a:p>
          <a:p>
            <a:endParaRPr lang="en-US" dirty="0"/>
          </a:p>
          <a:p>
            <a:r>
              <a:rPr lang="en-US" dirty="0"/>
              <a:t>Lower net revenues to be divided between ISA and contractors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20290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7B38F8-DCDE-4188-9AF1-726DC7C374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How much downside risk would you be willing to accept to achieve higher upside potential?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FE3FDA-5CD3-4E46-8134-0410932ED9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Simplified example:  </a:t>
            </a:r>
          </a:p>
          <a:p>
            <a:r>
              <a:rPr lang="en-US" dirty="0"/>
              <a:t>equal probability of different future net revenues:</a:t>
            </a:r>
          </a:p>
          <a:p>
            <a:pPr lvl="1"/>
            <a:r>
              <a:rPr lang="en-US" dirty="0"/>
              <a:t>20% below forecast baseline values</a:t>
            </a:r>
          </a:p>
          <a:p>
            <a:pPr lvl="1"/>
            <a:r>
              <a:rPr lang="en-US" dirty="0"/>
              <a:t>Equal to forecast baseline values</a:t>
            </a:r>
          </a:p>
          <a:p>
            <a:pPr lvl="1"/>
            <a:r>
              <a:rPr lang="en-US" dirty="0"/>
              <a:t>20% higher than forecast baseline values</a:t>
            </a:r>
          </a:p>
          <a:p>
            <a:pPr lvl="1"/>
            <a:endParaRPr lang="en-US" dirty="0"/>
          </a:p>
          <a:p>
            <a:r>
              <a:rPr lang="en-US" dirty="0"/>
              <a:t>For simplicity sake, let’s assume lifetime net revenues at the baseline forecast values are:</a:t>
            </a:r>
          </a:p>
          <a:p>
            <a:pPr lvl="1"/>
            <a:r>
              <a:rPr lang="en-US" dirty="0"/>
              <a:t>ISA = $3.0 billion</a:t>
            </a:r>
          </a:p>
          <a:p>
            <a:pPr lvl="1"/>
            <a:r>
              <a:rPr lang="en-US" dirty="0"/>
              <a:t>Contractors = $3.0 billion</a:t>
            </a:r>
          </a:p>
        </p:txBody>
      </p:sp>
      <p:sp>
        <p:nvSpPr>
          <p:cNvPr id="4" name="Arrow: Right 3">
            <a:extLst>
              <a:ext uri="{FF2B5EF4-FFF2-40B4-BE49-F238E27FC236}">
                <a16:creationId xmlns:a16="http://schemas.microsoft.com/office/drawing/2014/main" id="{4521F3F1-AE85-4B84-B95A-4EB4C0F56BF7}"/>
              </a:ext>
            </a:extLst>
          </p:cNvPr>
          <p:cNvSpPr/>
          <p:nvPr/>
        </p:nvSpPr>
        <p:spPr>
          <a:xfrm>
            <a:off x="5004852" y="5340312"/>
            <a:ext cx="871115" cy="4653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8C584C6-0322-4E85-9435-18167D98DEA1}"/>
              </a:ext>
            </a:extLst>
          </p:cNvPr>
          <p:cNvSpPr txBox="1"/>
          <p:nvPr/>
        </p:nvSpPr>
        <p:spPr>
          <a:xfrm>
            <a:off x="6165337" y="5204979"/>
            <a:ext cx="301769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Total System Net Revenue = $6.0 billion</a:t>
            </a:r>
          </a:p>
        </p:txBody>
      </p:sp>
    </p:spTree>
    <p:extLst>
      <p:ext uri="{BB962C8B-B14F-4D97-AF65-F5344CB8AC3E}">
        <p14:creationId xmlns:p14="http://schemas.microsoft.com/office/powerpoint/2010/main" val="3084638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9CC8AE7F-CDC6-43D3-9E42-065CFCFBC30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1071160"/>
              </p:ext>
            </p:extLst>
          </p:nvPr>
        </p:nvGraphicFramePr>
        <p:xfrm>
          <a:off x="335161" y="1720635"/>
          <a:ext cx="11542415" cy="296485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94984">
                  <a:extLst>
                    <a:ext uri="{9D8B030D-6E8A-4147-A177-3AD203B41FA5}">
                      <a16:colId xmlns:a16="http://schemas.microsoft.com/office/drawing/2014/main" val="1795978039"/>
                    </a:ext>
                  </a:extLst>
                </a:gridCol>
                <a:gridCol w="1683647">
                  <a:extLst>
                    <a:ext uri="{9D8B030D-6E8A-4147-A177-3AD203B41FA5}">
                      <a16:colId xmlns:a16="http://schemas.microsoft.com/office/drawing/2014/main" val="2708504690"/>
                    </a:ext>
                  </a:extLst>
                </a:gridCol>
                <a:gridCol w="1890946">
                  <a:extLst>
                    <a:ext uri="{9D8B030D-6E8A-4147-A177-3AD203B41FA5}">
                      <a16:colId xmlns:a16="http://schemas.microsoft.com/office/drawing/2014/main" val="1956736137"/>
                    </a:ext>
                  </a:extLst>
                </a:gridCol>
                <a:gridCol w="1890946">
                  <a:extLst>
                    <a:ext uri="{9D8B030D-6E8A-4147-A177-3AD203B41FA5}">
                      <a16:colId xmlns:a16="http://schemas.microsoft.com/office/drawing/2014/main" val="1921628024"/>
                    </a:ext>
                  </a:extLst>
                </a:gridCol>
                <a:gridCol w="1890946">
                  <a:extLst>
                    <a:ext uri="{9D8B030D-6E8A-4147-A177-3AD203B41FA5}">
                      <a16:colId xmlns:a16="http://schemas.microsoft.com/office/drawing/2014/main" val="2047153755"/>
                    </a:ext>
                  </a:extLst>
                </a:gridCol>
                <a:gridCol w="1890946">
                  <a:extLst>
                    <a:ext uri="{9D8B030D-6E8A-4147-A177-3AD203B41FA5}">
                      <a16:colId xmlns:a16="http://schemas.microsoft.com/office/drawing/2014/main" val="547206133"/>
                    </a:ext>
                  </a:extLst>
                </a:gridCol>
              </a:tblGrid>
              <a:tr h="36719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/>
                        <a:t>Shared Risk/Reward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/>
                        <a:t>All Risk/Reward to ISA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4006554"/>
                  </a:ext>
                </a:extLst>
              </a:tr>
              <a:tr h="649415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System Net Revenue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ISA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Contractor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ISA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Contractor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3308107"/>
                  </a:ext>
                </a:extLst>
              </a:tr>
              <a:tr h="649415">
                <a:tc>
                  <a:txBody>
                    <a:bodyPr/>
                    <a:lstStyle/>
                    <a:p>
                      <a:r>
                        <a:rPr lang="en-US" dirty="0"/>
                        <a:t>Low Net Revenue Future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$4.8 billion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$2.4 billion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$2.4 billion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$1.8 billion</a:t>
                      </a:r>
                    </a:p>
                  </a:txBody>
                  <a:tcPr>
                    <a:solidFill>
                      <a:srgbClr val="C00000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$3.0 billion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0254212"/>
                  </a:ext>
                </a:extLst>
              </a:tr>
              <a:tr h="649415">
                <a:tc>
                  <a:txBody>
                    <a:bodyPr/>
                    <a:lstStyle/>
                    <a:p>
                      <a:r>
                        <a:rPr lang="en-US" dirty="0"/>
                        <a:t>Expected Net Revenue Future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$6.0 billion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$3.0 billion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$3.0 billion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$3.0 billion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$3.0 billion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3545489"/>
                  </a:ext>
                </a:extLst>
              </a:tr>
              <a:tr h="649415">
                <a:tc>
                  <a:txBody>
                    <a:bodyPr/>
                    <a:lstStyle/>
                    <a:p>
                      <a:r>
                        <a:rPr lang="en-US" dirty="0"/>
                        <a:t>High Net Revenue Future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$7.2 billion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$3.6 billion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$3.6 billion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$4.2 billion</a:t>
                      </a: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$3.0 billion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8551302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65F148EC-6ACA-4F9A-8B4C-D1D6011512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Several approaches to risk &amp; reward sharing:</a:t>
            </a:r>
            <a:br>
              <a:rPr lang="en-US" dirty="0"/>
            </a:br>
            <a:r>
              <a:rPr lang="en-US" dirty="0"/>
              <a:t>Simplified Example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D0EEC0E-D95A-4022-A911-F1C2242A5370}"/>
              </a:ext>
            </a:extLst>
          </p:cNvPr>
          <p:cNvSpPr txBox="1"/>
          <p:nvPr/>
        </p:nvSpPr>
        <p:spPr>
          <a:xfrm>
            <a:off x="838200" y="4990617"/>
            <a:ext cx="1068050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Options #1 &amp; #2: 	ISA &amp; Contractors share benefits if metals prices rise</a:t>
            </a:r>
          </a:p>
          <a:p>
            <a:r>
              <a:rPr lang="en-US" sz="2400" dirty="0"/>
              <a:t>Options #3 &amp; #4: 	ISA gains greater share of upside potential if metals prices rise</a:t>
            </a:r>
            <a:br>
              <a:rPr lang="en-US" sz="2400" dirty="0"/>
            </a:br>
            <a:r>
              <a:rPr lang="en-US" sz="2400" dirty="0"/>
              <a:t>			(and bear more risk if metals prices fall)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3F566A2-8A14-46E8-BE58-776046DDD5A9}"/>
              </a:ext>
            </a:extLst>
          </p:cNvPr>
          <p:cNvSpPr/>
          <p:nvPr/>
        </p:nvSpPr>
        <p:spPr>
          <a:xfrm>
            <a:off x="2623578" y="2738651"/>
            <a:ext cx="9233261" cy="65054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C30D67C-2381-45EC-B86A-4C3267B6C3E5}"/>
              </a:ext>
            </a:extLst>
          </p:cNvPr>
          <p:cNvSpPr/>
          <p:nvPr/>
        </p:nvSpPr>
        <p:spPr>
          <a:xfrm>
            <a:off x="2631195" y="4042813"/>
            <a:ext cx="9233261" cy="65054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5859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 animBg="1"/>
      <p:bldP spid="10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DCA008F-038C-493E-93F9-79D91463F7C2}"/>
              </a:ext>
            </a:extLst>
          </p:cNvPr>
          <p:cNvSpPr/>
          <p:nvPr/>
        </p:nvSpPr>
        <p:spPr>
          <a:xfrm>
            <a:off x="6233068" y="2099333"/>
            <a:ext cx="5556739" cy="290010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D17BA85-C506-46A6-8258-150782C5ADAD}"/>
              </a:ext>
            </a:extLst>
          </p:cNvPr>
          <p:cNvSpPr/>
          <p:nvPr/>
        </p:nvSpPr>
        <p:spPr>
          <a:xfrm>
            <a:off x="887347" y="2099333"/>
            <a:ext cx="5053548" cy="111459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D144F57-7A58-4B73-8FFD-A193C24663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Adminstrative</a:t>
            </a:r>
            <a:r>
              <a:rPr lang="en-US" dirty="0"/>
              <a:t> Complexity:</a:t>
            </a:r>
            <a:br>
              <a:rPr lang="en-US" dirty="0"/>
            </a:br>
            <a:r>
              <a:rPr lang="en-US" dirty="0"/>
              <a:t>Steps for Calculating the Payment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C92A6B-BFDA-4AEC-89E4-51DC273D48A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725998"/>
            <a:ext cx="5181600" cy="4450965"/>
          </a:xfrm>
          <a:ln>
            <a:solidFill>
              <a:schemeClr val="tx1"/>
            </a:solidFill>
          </a:ln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 sz="3300" u="sng" dirty="0"/>
              <a:t>Ad Valorem(fixed or variable)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Monitor mass of nodules retrieved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Measure the quantities of each metal in nodules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Look up prices of 4 metals on global markets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Calculate the value of the metal retrieved from the seabed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Calculate royalty rate associated with the metals prices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Apply royalty rate to the metal value retrieved to obtain payment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5AF6C6-6EBC-4189-9887-076FDC491D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725998"/>
            <a:ext cx="5698768" cy="4450965"/>
          </a:xfrm>
          <a:ln>
            <a:solidFill>
              <a:schemeClr val="tx1"/>
            </a:solidFill>
          </a:ln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 sz="3300" u="sng" dirty="0"/>
              <a:t>Profit Based System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Track all capital expenditures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Monitor all ongoing expenses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Monitor all revenues (this is based on the sale price of the nodules and not the directly on the metals prices)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Monitor all other accounting charges including capital depreciation, local taxes, R&amp;D expenditures, etc.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Calculate “profit”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Apply rate to profit to get the payment</a:t>
            </a:r>
          </a:p>
        </p:txBody>
      </p:sp>
    </p:spTree>
    <p:extLst>
      <p:ext uri="{BB962C8B-B14F-4D97-AF65-F5344CB8AC3E}">
        <p14:creationId xmlns:p14="http://schemas.microsoft.com/office/powerpoint/2010/main" val="330213087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0EC785-DD5A-4750-B20F-D819FD8FCB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Establishing Rules for Different Systems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5A73CB-0E4D-4CBF-9667-56B6D442157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0031" y="1825625"/>
            <a:ext cx="5516609" cy="3982006"/>
          </a:xfrm>
          <a:ln>
            <a:solidFill>
              <a:schemeClr val="tx1"/>
            </a:solidFill>
          </a:ln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3200" u="sng" dirty="0"/>
              <a:t>Ad Valorem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Establish all royalty rates and trigger prices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Specify global price indexes for each metal </a:t>
            </a:r>
            <a:br>
              <a:rPr lang="en-US" dirty="0"/>
            </a:br>
            <a:r>
              <a:rPr lang="en-US" sz="2400" i="1" dirty="0"/>
              <a:t>(for example: LME 30 day Copper)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Establish a system for monitoring:</a:t>
            </a:r>
          </a:p>
          <a:p>
            <a:pPr lvl="1"/>
            <a:r>
              <a:rPr lang="en-US" dirty="0"/>
              <a:t>amount of nodules retrieved</a:t>
            </a:r>
          </a:p>
          <a:p>
            <a:pPr lvl="1"/>
            <a:r>
              <a:rPr lang="en-US" dirty="0"/>
              <a:t>measuring metal content from a sample of those nodules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12AEEB4-2AA1-4053-8385-8B0A1A2205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19801" y="1825625"/>
            <a:ext cx="5905274" cy="3982006"/>
          </a:xfrm>
          <a:ln>
            <a:solidFill>
              <a:schemeClr val="tx1"/>
            </a:solidFill>
          </a:ln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3000" u="sng" dirty="0"/>
              <a:t>Profit Based System</a:t>
            </a:r>
            <a:endParaRPr lang="en-US" u="sng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Establish the rate of payment on profits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Develop full accounting code for treatment of all expenses &amp; revenues</a:t>
            </a:r>
            <a:br>
              <a:rPr lang="en-US" dirty="0"/>
            </a:br>
            <a:r>
              <a:rPr lang="en-US" sz="2400" i="1" dirty="0"/>
              <a:t>(possibly adopt existing system?)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dirty="0">
                <a:solidFill>
                  <a:prstClr val="black"/>
                </a:solidFill>
              </a:rPr>
              <a:t>Establish a system tracking all cash flows</a:t>
            </a:r>
          </a:p>
          <a:p>
            <a:pPr lvl="1"/>
            <a:r>
              <a:rPr lang="en-US" dirty="0">
                <a:solidFill>
                  <a:prstClr val="black"/>
                </a:solidFill>
              </a:rPr>
              <a:t>Amount of nodules sold</a:t>
            </a:r>
          </a:p>
          <a:p>
            <a:pPr lvl="1"/>
            <a:r>
              <a:rPr lang="en-US" dirty="0">
                <a:solidFill>
                  <a:prstClr val="black"/>
                </a:solidFill>
              </a:rPr>
              <a:t>Nodule transfer price</a:t>
            </a:r>
          </a:p>
          <a:p>
            <a:pPr lvl="1"/>
            <a:r>
              <a:rPr lang="en-US" dirty="0">
                <a:solidFill>
                  <a:prstClr val="black"/>
                </a:solidFill>
              </a:rPr>
              <a:t>All expenditures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F306979-ABC9-4DB2-BB2E-032D248D5352}"/>
              </a:ext>
            </a:extLst>
          </p:cNvPr>
          <p:cNvSpPr txBox="1"/>
          <p:nvPr/>
        </p:nvSpPr>
        <p:spPr>
          <a:xfrm>
            <a:off x="715433" y="5860113"/>
            <a:ext cx="868596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*Note: A blended system with profit and ad valorem rates require all of the above</a:t>
            </a:r>
          </a:p>
        </p:txBody>
      </p:sp>
    </p:spTree>
    <p:extLst>
      <p:ext uri="{BB962C8B-B14F-4D97-AF65-F5344CB8AC3E}">
        <p14:creationId xmlns:p14="http://schemas.microsoft.com/office/powerpoint/2010/main" val="47553429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CF5BF732-389C-4304-9E65-60A04443DB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Multiple Jurisdictions May Allow Strategies for Reducing Payments from a Profit Based System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C961906-6C87-47A7-9E74-8BD5D08BFA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1276" y="1836446"/>
            <a:ext cx="10949354" cy="4351338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dirty="0"/>
              <a:t>Mining firms often strategize on how to minimize royalty payments</a:t>
            </a:r>
          </a:p>
          <a:p>
            <a:pPr lvl="1"/>
            <a:r>
              <a:rPr lang="en-US" dirty="0"/>
              <a:t>Move revenues between jurisdictions</a:t>
            </a:r>
          </a:p>
          <a:p>
            <a:pPr lvl="1"/>
            <a:r>
              <a:rPr lang="en-US" dirty="0"/>
              <a:t>Move expenses</a:t>
            </a:r>
          </a:p>
          <a:p>
            <a:pPr lvl="1"/>
            <a:r>
              <a:rPr lang="en-US" dirty="0"/>
              <a:t>Strategic use of R&amp;D to offset profits</a:t>
            </a:r>
          </a:p>
          <a:p>
            <a:pPr lvl="1"/>
            <a:endParaRPr lang="en-US" dirty="0"/>
          </a:p>
          <a:p>
            <a:pPr marL="0" indent="0">
              <a:buNone/>
            </a:pPr>
            <a:r>
              <a:rPr lang="en-US" sz="3000" dirty="0"/>
              <a:t>Some examples of risks specific to Deep Sea Mining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Nodules sold at low transfer price to an affiliated on-shore company</a:t>
            </a:r>
            <a:br>
              <a:rPr lang="en-US" dirty="0"/>
            </a:br>
            <a:r>
              <a:rPr lang="en-US" dirty="0"/>
              <a:t>Result: Collector profits are lower </a:t>
            </a:r>
            <a:r>
              <a:rPr lang="en-US" dirty="0">
                <a:sym typeface="Wingdings" panose="05000000000000000000" pitchFamily="2" charset="2"/>
              </a:rPr>
              <a:t> ISA revenue is lower</a:t>
            </a:r>
          </a:p>
          <a:p>
            <a:pPr marL="514350" indent="-514350">
              <a:buFont typeface="+mj-lt"/>
              <a:buAutoNum type="arabicPeriod"/>
            </a:pPr>
            <a:endParaRPr lang="en-US" dirty="0">
              <a:sym typeface="Wingdings" panose="05000000000000000000" pitchFamily="2" charset="2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Company-wide R&amp;D done by (and charged to) seabed mining division</a:t>
            </a:r>
            <a:br>
              <a:rPr lang="en-US" dirty="0"/>
            </a:br>
            <a:r>
              <a:rPr lang="en-US" dirty="0"/>
              <a:t>Result: greater offsets against profits </a:t>
            </a:r>
            <a:r>
              <a:rPr lang="en-US" dirty="0">
                <a:sym typeface="Wingdings" panose="05000000000000000000" pitchFamily="2" charset="2"/>
              </a:rPr>
              <a:t> ISA revenue is lower</a:t>
            </a:r>
          </a:p>
          <a:p>
            <a:pPr marL="0" indent="0">
              <a:buNone/>
            </a:pPr>
            <a:endParaRPr lang="en-US" dirty="0"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en-US" dirty="0">
                <a:sym typeface="Wingdings" panose="05000000000000000000" pitchFamily="2" charset="2"/>
              </a:rPr>
              <a:t>Detailed accounting rules can help address these, but can be complex and challenging</a:t>
            </a:r>
          </a:p>
        </p:txBody>
      </p:sp>
    </p:spTree>
    <p:extLst>
      <p:ext uri="{BB962C8B-B14F-4D97-AF65-F5344CB8AC3E}">
        <p14:creationId xmlns:p14="http://schemas.microsoft.com/office/powerpoint/2010/main" val="3574343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06EDD37-C6EA-4BE3-84D6-D796BA3E6C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Select a Financial Payment System?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3E83040-AACF-434B-B974-BC3ED6984EA7}"/>
              </a:ext>
            </a:extLst>
          </p:cNvPr>
          <p:cNvSpPr txBox="1"/>
          <p:nvPr/>
        </p:nvSpPr>
        <p:spPr>
          <a:xfrm>
            <a:off x="400389" y="1736812"/>
            <a:ext cx="90586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1. Are you willing to sacrifice some early revenue to get a greater total?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46D369A-FC0D-4913-BA51-E50731F8BD1B}"/>
              </a:ext>
            </a:extLst>
          </p:cNvPr>
          <p:cNvCxnSpPr/>
          <p:nvPr/>
        </p:nvCxnSpPr>
        <p:spPr>
          <a:xfrm flipV="1">
            <a:off x="1458714" y="2372226"/>
            <a:ext cx="1303967" cy="470727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6A72FCEE-CA6A-442E-981C-8C113F67155B}"/>
              </a:ext>
            </a:extLst>
          </p:cNvPr>
          <p:cNvCxnSpPr/>
          <p:nvPr/>
        </p:nvCxnSpPr>
        <p:spPr>
          <a:xfrm flipV="1">
            <a:off x="1366732" y="5008524"/>
            <a:ext cx="1303967" cy="470727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68B8612-D6BA-4BF9-814C-FC23C385F28C}"/>
              </a:ext>
            </a:extLst>
          </p:cNvPr>
          <p:cNvCxnSpPr>
            <a:cxnSpLocks/>
          </p:cNvCxnSpPr>
          <p:nvPr/>
        </p:nvCxnSpPr>
        <p:spPr>
          <a:xfrm>
            <a:off x="1458713" y="2842953"/>
            <a:ext cx="1303967" cy="373655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ABEEAA9-430E-4058-B320-DF84C84652C7}"/>
              </a:ext>
            </a:extLst>
          </p:cNvPr>
          <p:cNvCxnSpPr>
            <a:cxnSpLocks/>
          </p:cNvCxnSpPr>
          <p:nvPr/>
        </p:nvCxnSpPr>
        <p:spPr>
          <a:xfrm>
            <a:off x="1366732" y="5479251"/>
            <a:ext cx="1303967" cy="373655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76ED6853-590A-4175-94D3-725C52885F0B}"/>
              </a:ext>
            </a:extLst>
          </p:cNvPr>
          <p:cNvSpPr txBox="1"/>
          <p:nvPr/>
        </p:nvSpPr>
        <p:spPr>
          <a:xfrm>
            <a:off x="5293241" y="3558342"/>
            <a:ext cx="606055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3. Willing to implement full accounting system? Willing to accept risks of “gaming” the system?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2204529-B076-4896-B483-CEE23DB78955}"/>
              </a:ext>
            </a:extLst>
          </p:cNvPr>
          <p:cNvSpPr txBox="1"/>
          <p:nvPr/>
        </p:nvSpPr>
        <p:spPr>
          <a:xfrm>
            <a:off x="2995332" y="2089867"/>
            <a:ext cx="65434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NO</a:t>
            </a:r>
            <a:endParaRPr lang="en-US" sz="20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A69FE6B-2361-4278-8CC2-919E2932A87A}"/>
              </a:ext>
            </a:extLst>
          </p:cNvPr>
          <p:cNvSpPr txBox="1"/>
          <p:nvPr/>
        </p:nvSpPr>
        <p:spPr>
          <a:xfrm>
            <a:off x="2995332" y="4736805"/>
            <a:ext cx="69570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YES</a:t>
            </a:r>
            <a:endParaRPr lang="en-US" sz="20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E742525-ED78-462C-BD0D-83F6B402ED0F}"/>
              </a:ext>
            </a:extLst>
          </p:cNvPr>
          <p:cNvSpPr txBox="1"/>
          <p:nvPr/>
        </p:nvSpPr>
        <p:spPr>
          <a:xfrm>
            <a:off x="2995331" y="2896089"/>
            <a:ext cx="69570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YES</a:t>
            </a:r>
            <a:endParaRPr lang="en-US" sz="20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56D310F-C484-43BA-934E-F2B8233A8822}"/>
              </a:ext>
            </a:extLst>
          </p:cNvPr>
          <p:cNvSpPr txBox="1"/>
          <p:nvPr/>
        </p:nvSpPr>
        <p:spPr>
          <a:xfrm>
            <a:off x="2995331" y="5579099"/>
            <a:ext cx="65434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NO</a:t>
            </a:r>
            <a:endParaRPr lang="en-US" sz="20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BCB1B50-D94E-4307-9CF7-9A9A29F0E541}"/>
              </a:ext>
            </a:extLst>
          </p:cNvPr>
          <p:cNvSpPr txBox="1"/>
          <p:nvPr/>
        </p:nvSpPr>
        <p:spPr>
          <a:xfrm>
            <a:off x="552789" y="3562846"/>
            <a:ext cx="46412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2. Willing to take on extra downside risk to get more upside rewards?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0208A416-9EEE-4272-9077-910D1FE2C5B5}"/>
              </a:ext>
            </a:extLst>
          </p:cNvPr>
          <p:cNvCxnSpPr>
            <a:cxnSpLocks/>
          </p:cNvCxnSpPr>
          <p:nvPr/>
        </p:nvCxnSpPr>
        <p:spPr>
          <a:xfrm flipV="1">
            <a:off x="4257351" y="4667546"/>
            <a:ext cx="1404483" cy="287046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40AE206F-56E0-475A-97B2-99B3D41A2902}"/>
              </a:ext>
            </a:extLst>
          </p:cNvPr>
          <p:cNvCxnSpPr>
            <a:cxnSpLocks/>
          </p:cNvCxnSpPr>
          <p:nvPr/>
        </p:nvCxnSpPr>
        <p:spPr>
          <a:xfrm>
            <a:off x="4257351" y="4954591"/>
            <a:ext cx="1404483" cy="281938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C37B9D67-EEB9-4888-9E0A-62324DD95A05}"/>
              </a:ext>
            </a:extLst>
          </p:cNvPr>
          <p:cNvCxnSpPr>
            <a:cxnSpLocks/>
            <a:endCxn id="38" idx="1"/>
          </p:cNvCxnSpPr>
          <p:nvPr/>
        </p:nvCxnSpPr>
        <p:spPr>
          <a:xfrm>
            <a:off x="3832050" y="5840709"/>
            <a:ext cx="3771867" cy="0"/>
          </a:xfrm>
          <a:prstGeom prst="line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0F8C4925-6D19-4A2F-83AC-BB35F4C20BE6}"/>
              </a:ext>
            </a:extLst>
          </p:cNvPr>
          <p:cNvCxnSpPr>
            <a:cxnSpLocks/>
          </p:cNvCxnSpPr>
          <p:nvPr/>
        </p:nvCxnSpPr>
        <p:spPr>
          <a:xfrm>
            <a:off x="3784203" y="3198779"/>
            <a:ext cx="4551723" cy="0"/>
          </a:xfrm>
          <a:prstGeom prst="line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58255F71-CCB1-433D-94B7-5B4D7BD6DBBA}"/>
              </a:ext>
            </a:extLst>
          </p:cNvPr>
          <p:cNvCxnSpPr>
            <a:cxnSpLocks/>
          </p:cNvCxnSpPr>
          <p:nvPr/>
        </p:nvCxnSpPr>
        <p:spPr>
          <a:xfrm>
            <a:off x="3784203" y="2372226"/>
            <a:ext cx="4551723" cy="0"/>
          </a:xfrm>
          <a:prstGeom prst="line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14E49041-1F4B-40CC-B2CA-C39BF4615668}"/>
              </a:ext>
            </a:extLst>
          </p:cNvPr>
          <p:cNvCxnSpPr>
            <a:cxnSpLocks/>
          </p:cNvCxnSpPr>
          <p:nvPr/>
        </p:nvCxnSpPr>
        <p:spPr>
          <a:xfrm>
            <a:off x="6395485" y="4667546"/>
            <a:ext cx="1208432" cy="0"/>
          </a:xfrm>
          <a:prstGeom prst="line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3474137F-F081-4298-8881-16E876A02358}"/>
              </a:ext>
            </a:extLst>
          </p:cNvPr>
          <p:cNvSpPr txBox="1"/>
          <p:nvPr/>
        </p:nvSpPr>
        <p:spPr>
          <a:xfrm>
            <a:off x="5661834" y="4391894"/>
            <a:ext cx="69570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YES</a:t>
            </a:r>
            <a:endParaRPr lang="en-US" sz="2000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CC497779-5730-4787-9FB6-C8D6779204AB}"/>
              </a:ext>
            </a:extLst>
          </p:cNvPr>
          <p:cNvSpPr txBox="1"/>
          <p:nvPr/>
        </p:nvSpPr>
        <p:spPr>
          <a:xfrm>
            <a:off x="5732891" y="5015399"/>
            <a:ext cx="65434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NO</a:t>
            </a:r>
            <a:endParaRPr lang="en-US" sz="2000" dirty="0"/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AC197B93-1244-40CF-B837-279C30DAE0ED}"/>
              </a:ext>
            </a:extLst>
          </p:cNvPr>
          <p:cNvCxnSpPr>
            <a:cxnSpLocks/>
          </p:cNvCxnSpPr>
          <p:nvPr/>
        </p:nvCxnSpPr>
        <p:spPr>
          <a:xfrm flipV="1">
            <a:off x="6395485" y="5260025"/>
            <a:ext cx="1208432" cy="3397"/>
          </a:xfrm>
          <a:prstGeom prst="line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FFCA259C-B05F-4F66-911F-BC310B2B2ACF}"/>
              </a:ext>
            </a:extLst>
          </p:cNvPr>
          <p:cNvSpPr txBox="1"/>
          <p:nvPr/>
        </p:nvSpPr>
        <p:spPr>
          <a:xfrm>
            <a:off x="8631505" y="2153144"/>
            <a:ext cx="29091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0070C0"/>
                </a:solidFill>
              </a:rPr>
              <a:t>Option #1</a:t>
            </a:r>
            <a:endParaRPr lang="en-US" b="1" dirty="0">
              <a:solidFill>
                <a:srgbClr val="0070C0"/>
              </a:solidFill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1852C745-BC29-441E-BB20-2E679AB875EC}"/>
              </a:ext>
            </a:extLst>
          </p:cNvPr>
          <p:cNvSpPr txBox="1"/>
          <p:nvPr/>
        </p:nvSpPr>
        <p:spPr>
          <a:xfrm>
            <a:off x="8631506" y="2971902"/>
            <a:ext cx="27222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0070C0"/>
                </a:solidFill>
              </a:rPr>
              <a:t>Options #2, 3 or 4</a:t>
            </a:r>
            <a:endParaRPr lang="en-US" b="1" dirty="0">
              <a:solidFill>
                <a:srgbClr val="0070C0"/>
              </a:solidFill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D41EF64A-A51C-48C9-A842-9C30138BB5F0}"/>
              </a:ext>
            </a:extLst>
          </p:cNvPr>
          <p:cNvSpPr txBox="1"/>
          <p:nvPr/>
        </p:nvSpPr>
        <p:spPr>
          <a:xfrm>
            <a:off x="7603917" y="4528970"/>
            <a:ext cx="4455830" cy="3659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000"/>
              </a:lnSpc>
            </a:pPr>
            <a:r>
              <a:rPr lang="en-US" sz="2400" b="1" dirty="0">
                <a:solidFill>
                  <a:srgbClr val="0070C0"/>
                </a:solidFill>
              </a:rPr>
              <a:t>Option #3 (profit based)</a:t>
            </a:r>
            <a:endParaRPr lang="en-US" sz="2000" b="1" dirty="0">
              <a:solidFill>
                <a:srgbClr val="0070C0"/>
              </a:solidFill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11AEF57C-B3BF-4935-8108-7D080D293157}"/>
              </a:ext>
            </a:extLst>
          </p:cNvPr>
          <p:cNvSpPr txBox="1"/>
          <p:nvPr/>
        </p:nvSpPr>
        <p:spPr>
          <a:xfrm>
            <a:off x="7603917" y="5026191"/>
            <a:ext cx="44558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0070C0"/>
                </a:solidFill>
              </a:rPr>
              <a:t>Option #4 (variable ad valorem) </a:t>
            </a:r>
            <a:endParaRPr lang="en-US" sz="2000" b="1" dirty="0">
              <a:solidFill>
                <a:srgbClr val="0070C0"/>
              </a:solidFill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1CAC76C5-03B5-4DE1-A39D-5B7C8581470E}"/>
              </a:ext>
            </a:extLst>
          </p:cNvPr>
          <p:cNvSpPr txBox="1"/>
          <p:nvPr/>
        </p:nvSpPr>
        <p:spPr>
          <a:xfrm>
            <a:off x="7603917" y="5609876"/>
            <a:ext cx="45517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0070C0"/>
                </a:solidFill>
              </a:rPr>
              <a:t>Options #1 or 2 (fixed ad valorem)</a:t>
            </a:r>
            <a:endParaRPr lang="en-US" sz="2000" b="1" dirty="0">
              <a:solidFill>
                <a:srgbClr val="0070C0"/>
              </a:solidFill>
            </a:endParaRPr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3C247137-A6AB-4FA5-B7BE-BB50C6EEFB65}"/>
              </a:ext>
            </a:extLst>
          </p:cNvPr>
          <p:cNvCxnSpPr/>
          <p:nvPr/>
        </p:nvCxnSpPr>
        <p:spPr>
          <a:xfrm>
            <a:off x="69112" y="3476847"/>
            <a:ext cx="11998841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148259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3" grpId="0"/>
      <p:bldP spid="14" grpId="0"/>
      <p:bldP spid="15" grpId="0"/>
      <p:bldP spid="16" grpId="0"/>
      <p:bldP spid="17" grpId="0"/>
      <p:bldP spid="18" grpId="0"/>
      <p:bldP spid="31" grpId="0"/>
      <p:bldP spid="32" grpId="0"/>
      <p:bldP spid="34" grpId="0"/>
      <p:bldP spid="35" grpId="0"/>
      <p:bldP spid="36" grpId="0"/>
      <p:bldP spid="37" grpId="0"/>
      <p:bldP spid="3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38200" y="374752"/>
            <a:ext cx="10515600" cy="1133856"/>
          </a:xfrm>
        </p:spPr>
        <p:txBody>
          <a:bodyPr>
            <a:normAutofit fontScale="90000"/>
          </a:bodyPr>
          <a:lstStyle/>
          <a:p>
            <a:r>
              <a:rPr lang="en-US" dirty="0"/>
              <a:t>Summary &amp; MIT Recommendations for Financial Payment System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One Stage with a Fixed Ad Valorem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Two Stage with a Fixed Ad Valorem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Blended Profit plus Fixed Ad Valorem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>
                <a:solidFill>
                  <a:srgbClr val="00B050"/>
                </a:solidFill>
              </a:rPr>
              <a:t>Two Stage with a Variable Ad Valorem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Two stage system with a variable ad valorem allows:</a:t>
            </a:r>
          </a:p>
          <a:p>
            <a:r>
              <a:rPr lang="en-US" dirty="0"/>
              <a:t>ISA to capture a good amount of upside benefits with only limited downside risk.</a:t>
            </a:r>
          </a:p>
          <a:p>
            <a:r>
              <a:rPr lang="en-US" dirty="0"/>
              <a:t>Can be designed to give higher overall revenues to ISA accepting slightly lower revenues in the 1</a:t>
            </a:r>
            <a:r>
              <a:rPr lang="en-US" baseline="30000" dirty="0"/>
              <a:t>st</a:t>
            </a:r>
            <a:r>
              <a:rPr lang="en-US" dirty="0"/>
              <a:t> stage</a:t>
            </a:r>
          </a:p>
        </p:txBody>
      </p:sp>
    </p:spTree>
    <p:extLst>
      <p:ext uri="{BB962C8B-B14F-4D97-AF65-F5344CB8AC3E}">
        <p14:creationId xmlns:p14="http://schemas.microsoft.com/office/powerpoint/2010/main" val="364118056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2FEB22-97FB-45B9-A6EC-24E9B50BC1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handle Sponsor State Tax?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707A40-75A5-4B24-8043-CEB18FF25E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25% sponsor state tax current assumed in financial model</a:t>
            </a:r>
          </a:p>
          <a:p>
            <a:pPr lvl="1"/>
            <a:r>
              <a:rPr lang="en-US" dirty="0"/>
              <a:t>Net revenues to be shared by contractors &amp; ISA are reduced by this amount</a:t>
            </a:r>
          </a:p>
          <a:p>
            <a:pPr lvl="1"/>
            <a:r>
              <a:rPr lang="en-US" dirty="0"/>
              <a:t>Effective Tax Rate includes payment of this tax</a:t>
            </a:r>
          </a:p>
          <a:p>
            <a:pPr lvl="1"/>
            <a:endParaRPr lang="en-US" dirty="0"/>
          </a:p>
          <a:p>
            <a:r>
              <a:rPr lang="en-US" dirty="0"/>
              <a:t>Concerns that some contractors </a:t>
            </a:r>
            <a:r>
              <a:rPr lang="en-US" b="1" dirty="0">
                <a:solidFill>
                  <a:srgbClr val="FF0000"/>
                </a:solidFill>
              </a:rPr>
              <a:t>may not</a:t>
            </a:r>
            <a:r>
              <a:rPr lang="en-US" dirty="0"/>
              <a:t> pay any or all of this tax.</a:t>
            </a:r>
          </a:p>
          <a:p>
            <a:pPr lvl="1"/>
            <a:r>
              <a:rPr lang="en-US" dirty="0"/>
              <a:t>Effective Tax Rate would be much lower than industry standards (40%-50%)</a:t>
            </a:r>
          </a:p>
          <a:p>
            <a:pPr lvl="2"/>
            <a:r>
              <a:rPr lang="en-US" dirty="0"/>
              <a:t>Is this system still </a:t>
            </a:r>
            <a:r>
              <a:rPr lang="en-US" b="1" dirty="0">
                <a:solidFill>
                  <a:srgbClr val="FF0000"/>
                </a:solidFill>
              </a:rPr>
              <a:t>FAIR</a:t>
            </a:r>
            <a:r>
              <a:rPr lang="en-US" dirty="0"/>
              <a:t>?</a:t>
            </a:r>
          </a:p>
          <a:p>
            <a:pPr lvl="1"/>
            <a:r>
              <a:rPr lang="en-US" dirty="0"/>
              <a:t>Contractors have more net revenue that could be shared with ISA</a:t>
            </a:r>
          </a:p>
          <a:p>
            <a:pPr lvl="2"/>
            <a:r>
              <a:rPr lang="en-US" dirty="0"/>
              <a:t>Are we </a:t>
            </a:r>
            <a:r>
              <a:rPr lang="en-US" b="1" dirty="0">
                <a:solidFill>
                  <a:srgbClr val="FF0000"/>
                </a:solidFill>
              </a:rPr>
              <a:t>Maximizing ISA Revenue </a:t>
            </a:r>
            <a:r>
              <a:rPr lang="en-US" dirty="0"/>
              <a:t>while allowing contractors to be economically viable? 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203686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34BF60-247A-4432-8E13-AE52AEE20B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Ideas for Addressing Sponsor State Tax Issue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D406BD-5D49-4C87-B70C-A425E19F4A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Assume no sponsor state tax when modeling the royalty rate, but allow contractors to deduct this tax from their royalty payments</a:t>
            </a:r>
          </a:p>
          <a:p>
            <a:pPr lvl="1"/>
            <a:r>
              <a:rPr lang="en-US" dirty="0"/>
              <a:t>Higher royalty rate (estimated assuming no sponsor state tax)</a:t>
            </a:r>
          </a:p>
          <a:p>
            <a:pPr lvl="1"/>
            <a:r>
              <a:rPr lang="en-US" dirty="0"/>
              <a:t>Discount would reduce royalty payment to current estimate for those contractors paying full sponsor state tax</a:t>
            </a:r>
          </a:p>
          <a:p>
            <a:endParaRPr lang="en-US" dirty="0"/>
          </a:p>
          <a:p>
            <a:r>
              <a:rPr lang="en-US" dirty="0"/>
              <a:t>Set up system with two royalty rates</a:t>
            </a:r>
          </a:p>
          <a:p>
            <a:pPr lvl="1"/>
            <a:r>
              <a:rPr lang="en-US" dirty="0"/>
              <a:t>Base rate that applies to all contractors, with an additional rate for any contractors that pay less than 25% to their sponsor state</a:t>
            </a:r>
          </a:p>
          <a:p>
            <a:pPr lvl="1"/>
            <a:r>
              <a:rPr lang="en-US" dirty="0"/>
              <a:t>Choose the additional rate to provide same payment as 25% sponsor state tax</a:t>
            </a:r>
          </a:p>
        </p:txBody>
      </p:sp>
    </p:spTree>
    <p:extLst>
      <p:ext uri="{BB962C8B-B14F-4D97-AF65-F5344CB8AC3E}">
        <p14:creationId xmlns:p14="http://schemas.microsoft.com/office/powerpoint/2010/main" val="362232345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34BF60-247A-4432-8E13-AE52AEE20B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Which approach is preferred?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D406BD-5D49-4C87-B70C-A425E19F4A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They can be constructed to be financially equivalent</a:t>
            </a:r>
          </a:p>
          <a:p>
            <a:endParaRPr lang="en-US" dirty="0"/>
          </a:p>
          <a:p>
            <a:r>
              <a:rPr lang="en-US" dirty="0"/>
              <a:t>Assume no sponsor state tax when modeling the royalty rate, but allow contractors to deduct this tax from their royalty payments</a:t>
            </a:r>
          </a:p>
          <a:p>
            <a:pPr lvl="1"/>
            <a:r>
              <a:rPr lang="en-US" dirty="0"/>
              <a:t>SIMPLE to implement</a:t>
            </a:r>
          </a:p>
          <a:p>
            <a:pPr lvl="1"/>
            <a:r>
              <a:rPr lang="en-US" dirty="0"/>
              <a:t>Contractors must report actual sponsor state tax payment each year</a:t>
            </a:r>
          </a:p>
          <a:p>
            <a:pPr lvl="1"/>
            <a:r>
              <a:rPr lang="en-US" dirty="0"/>
              <a:t>Timing issue:  deduct from next royalty payment</a:t>
            </a:r>
          </a:p>
          <a:p>
            <a:endParaRPr lang="en-US" dirty="0"/>
          </a:p>
          <a:p>
            <a:r>
              <a:rPr lang="en-US" dirty="0"/>
              <a:t>Set up system with two royalty rates</a:t>
            </a:r>
          </a:p>
          <a:p>
            <a:pPr lvl="1"/>
            <a:r>
              <a:rPr lang="en-US" dirty="0"/>
              <a:t>SIMPLE to implement, but more challenging to determine</a:t>
            </a:r>
          </a:p>
          <a:p>
            <a:pPr lvl="1"/>
            <a:r>
              <a:rPr lang="en-US" dirty="0"/>
              <a:t>Apply additional rate to same royalty basis as base rate</a:t>
            </a:r>
          </a:p>
          <a:p>
            <a:pPr lvl="1"/>
            <a:r>
              <a:rPr lang="en-US" dirty="0"/>
              <a:t>No timing issue</a:t>
            </a:r>
          </a:p>
        </p:txBody>
      </p:sp>
    </p:spTree>
    <p:extLst>
      <p:ext uri="{BB962C8B-B14F-4D97-AF65-F5344CB8AC3E}">
        <p14:creationId xmlns:p14="http://schemas.microsoft.com/office/powerpoint/2010/main" val="71402205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8EB841-E794-4C09-A8D2-0FE3B61FBA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Details need to be worked out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9656F0-F6AF-4D8C-91FB-66EC2A22FD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Do contractors get to deduct the full amount of sponsor state tax, or just a portion?</a:t>
            </a:r>
          </a:p>
          <a:p>
            <a:pPr lvl="1"/>
            <a:r>
              <a:rPr lang="en-US" dirty="0"/>
              <a:t>Want to incentivize contractors to negotiate lower rates with sponsor states (if possible), in order to have more funds to pay to ISA</a:t>
            </a:r>
          </a:p>
          <a:p>
            <a:pPr lvl="1"/>
            <a:endParaRPr lang="en-US" dirty="0"/>
          </a:p>
          <a:p>
            <a:r>
              <a:rPr lang="en-US" dirty="0"/>
              <a:t>If structured as an additional royalty rate, how do you determine that rate without knowing details of contractor profits?</a:t>
            </a:r>
          </a:p>
          <a:p>
            <a:pPr lvl="1"/>
            <a:r>
              <a:rPr lang="en-US" dirty="0"/>
              <a:t>Use cash flow (MIT) model to pre-set rates, much as we did for base rate</a:t>
            </a:r>
          </a:p>
          <a:p>
            <a:pPr lvl="1"/>
            <a:r>
              <a:rPr lang="en-US" dirty="0"/>
              <a:t>Should additional rates be fixed for variable?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221982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C75C9A-83E6-4B4A-836C-6DD0BBA3177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Nodule Value Determination</a:t>
            </a:r>
            <a:br>
              <a:rPr lang="en-US" dirty="0"/>
            </a:br>
            <a:r>
              <a:rPr lang="en-US" dirty="0"/>
              <a:t>Issue of Manganese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70D7900-460E-4E63-82C8-5AAB2319018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437214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8A73F8-EADF-4706-8A52-DE8D47DA7D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Royalty payment based on metal value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6B9DB2-EE29-4899-A824-4531D389FC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81246"/>
            <a:ext cx="10515600" cy="3805154"/>
          </a:xfrm>
        </p:spPr>
        <p:txBody>
          <a:bodyPr>
            <a:normAutofit lnSpcReduction="10000"/>
          </a:bodyPr>
          <a:lstStyle/>
          <a:p>
            <a:r>
              <a:rPr lang="en-US" dirty="0"/>
              <a:t>Current model used metal value of nodule when estimating royalty rates</a:t>
            </a:r>
          </a:p>
          <a:p>
            <a:r>
              <a:rPr lang="en-US" dirty="0"/>
              <a:t>Metal Value = Sum (Quantity * Price) across 4 elements</a:t>
            </a:r>
          </a:p>
          <a:p>
            <a:pPr lvl="1"/>
            <a:r>
              <a:rPr lang="en-US" dirty="0"/>
              <a:t>Straightforward for Copper, Nickel &amp; Cobalt (all have robust markets for the metal product)</a:t>
            </a:r>
          </a:p>
          <a:p>
            <a:pPr lvl="1"/>
            <a:r>
              <a:rPr lang="en-US" dirty="0"/>
              <a:t>Complex for manganese given the possibility of multiple end products</a:t>
            </a:r>
          </a:p>
          <a:p>
            <a:pPr lvl="2"/>
            <a:r>
              <a:rPr lang="en-US" dirty="0"/>
              <a:t>Mn in alloy form for use in steelmaking</a:t>
            </a:r>
          </a:p>
          <a:p>
            <a:pPr lvl="2"/>
            <a:r>
              <a:rPr lang="en-US" dirty="0"/>
              <a:t>Mn in metal form (EMM) for use in Li-ion batteries and other future applications</a:t>
            </a:r>
          </a:p>
          <a:p>
            <a:pPr lvl="2"/>
            <a:r>
              <a:rPr lang="en-US" dirty="0"/>
              <a:t>Problem is that the market for Mn metal is very small, contractors will not be able to sell most of their Mn into these applications</a:t>
            </a:r>
          </a:p>
          <a:p>
            <a:pPr lvl="2"/>
            <a:r>
              <a:rPr lang="en-US" dirty="0"/>
              <a:t>Price for Mn metal (EMM) is far higher than for other forms</a:t>
            </a:r>
          </a:p>
        </p:txBody>
      </p:sp>
    </p:spTree>
    <p:extLst>
      <p:ext uri="{BB962C8B-B14F-4D97-AF65-F5344CB8AC3E}">
        <p14:creationId xmlns:p14="http://schemas.microsoft.com/office/powerpoint/2010/main" val="425171689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FB7E12-5747-41BB-AE21-C13FF60D52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Approach to Mn used in current model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E19DCC-2D72-471D-829C-8BCEC145E2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2515370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Model assumes a mix of final manganese products, proportional to estimated market sizes</a:t>
            </a:r>
          </a:p>
          <a:p>
            <a:pPr lvl="1"/>
            <a:r>
              <a:rPr lang="en-US" dirty="0"/>
              <a:t>10% to Mn metal (EMM) market</a:t>
            </a:r>
          </a:p>
          <a:p>
            <a:pPr lvl="1"/>
            <a:r>
              <a:rPr lang="en-US" dirty="0"/>
              <a:t>40% to low carbon ferromanganese (LC </a:t>
            </a:r>
            <a:r>
              <a:rPr lang="en-US" dirty="0" err="1"/>
              <a:t>FeMn</a:t>
            </a:r>
            <a:r>
              <a:rPr lang="en-US" dirty="0"/>
              <a:t>) market</a:t>
            </a:r>
          </a:p>
          <a:p>
            <a:pPr lvl="1"/>
            <a:r>
              <a:rPr lang="en-US" dirty="0"/>
              <a:t>40% to medium carbon ferromanganese (MC </a:t>
            </a:r>
            <a:r>
              <a:rPr lang="en-US" dirty="0" err="1"/>
              <a:t>FeMn</a:t>
            </a:r>
            <a:r>
              <a:rPr lang="en-US" dirty="0"/>
              <a:t>) market</a:t>
            </a:r>
          </a:p>
          <a:p>
            <a:pPr lvl="1"/>
            <a:r>
              <a:rPr lang="en-US" dirty="0"/>
              <a:t>10% to high carbon ferromanganese (HC </a:t>
            </a:r>
            <a:r>
              <a:rPr lang="en-US" dirty="0" err="1"/>
              <a:t>FeMn</a:t>
            </a:r>
            <a:r>
              <a:rPr lang="en-US" dirty="0"/>
              <a:t>) market</a:t>
            </a:r>
          </a:p>
          <a:p>
            <a:pPr lvl="1"/>
            <a:endParaRPr lang="en-US" dirty="0"/>
          </a:p>
          <a:p>
            <a:r>
              <a:rPr lang="en-US" dirty="0"/>
              <a:t>Mn price used in model and proposed for payment system computes the weighted average Mn prices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8D3F7940-F06B-4D29-8368-50642DFAA98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7441606"/>
              </p:ext>
            </p:extLst>
          </p:nvPr>
        </p:nvGraphicFramePr>
        <p:xfrm>
          <a:off x="3485415" y="4277461"/>
          <a:ext cx="5221170" cy="22250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40390">
                  <a:extLst>
                    <a:ext uri="{9D8B030D-6E8A-4147-A177-3AD203B41FA5}">
                      <a16:colId xmlns:a16="http://schemas.microsoft.com/office/drawing/2014/main" val="3252322138"/>
                    </a:ext>
                  </a:extLst>
                </a:gridCol>
                <a:gridCol w="1740390">
                  <a:extLst>
                    <a:ext uri="{9D8B030D-6E8A-4147-A177-3AD203B41FA5}">
                      <a16:colId xmlns:a16="http://schemas.microsoft.com/office/drawing/2014/main" val="3715405540"/>
                    </a:ext>
                  </a:extLst>
                </a:gridCol>
                <a:gridCol w="1740390">
                  <a:extLst>
                    <a:ext uri="{9D8B030D-6E8A-4147-A177-3AD203B41FA5}">
                      <a16:colId xmlns:a16="http://schemas.microsoft.com/office/drawing/2014/main" val="34116486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/>
                        <a:t>Average List Price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09543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EMM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$2100/t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/>
                      <a:endParaRPr lang="en-US" dirty="0"/>
                    </a:p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/>
                        <a:t>$1560/t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56354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LC </a:t>
                      </a:r>
                      <a:r>
                        <a:rPr lang="en-US" dirty="0" err="1"/>
                        <a:t>FeMn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$1700/t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83198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MC </a:t>
                      </a:r>
                      <a:r>
                        <a:rPr lang="en-US" dirty="0" err="1"/>
                        <a:t>FeMn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$1400/t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5757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HC </a:t>
                      </a:r>
                      <a:r>
                        <a:rPr lang="en-US" dirty="0" err="1"/>
                        <a:t>FeMn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$1100/t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25300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2399427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74252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FC2467-D4B6-4AF3-9852-BDE7EE58BD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Can we simplify the approach to Manganese?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1463A0-8E04-4D55-8E7D-66D3A50093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One approach would be to consider an unprocessed manganese product.</a:t>
            </a:r>
          </a:p>
          <a:p>
            <a:endParaRPr lang="en-US" dirty="0"/>
          </a:p>
          <a:p>
            <a:r>
              <a:rPr lang="en-US" dirty="0"/>
              <a:t>Metallurgical process could be done to only remove the three other metals.  The remaining slag, could be sold as a manganese rich product without considering additional processing</a:t>
            </a:r>
          </a:p>
          <a:p>
            <a:endParaRPr lang="en-US" dirty="0"/>
          </a:p>
          <a:p>
            <a:r>
              <a:rPr lang="en-US" dirty="0"/>
              <a:t>Fortunately, this slag is quite similar in composition to currently mined (on land) manganese, and a price index for this product exists</a:t>
            </a:r>
          </a:p>
          <a:p>
            <a:endParaRPr lang="en-US" dirty="0"/>
          </a:p>
          <a:p>
            <a:r>
              <a:rPr lang="en-US" dirty="0"/>
              <a:t>Mn ore prices are typically much lower than those of our refined manganese products </a:t>
            </a:r>
          </a:p>
          <a:p>
            <a:pPr lvl="1"/>
            <a:r>
              <a:rPr lang="en-US" dirty="0"/>
              <a:t>About $450/t of contained Mn, compared to $1560/t used in model </a:t>
            </a:r>
          </a:p>
          <a:p>
            <a:pPr lvl="1"/>
            <a:endParaRPr lang="en-US" dirty="0"/>
          </a:p>
          <a:p>
            <a:r>
              <a:rPr lang="en-US" dirty="0"/>
              <a:t>New royalty rates need to be calculated if they are to be applied to aggregate metal value based on this lower price</a:t>
            </a:r>
          </a:p>
        </p:txBody>
      </p:sp>
    </p:spTree>
    <p:extLst>
      <p:ext uri="{BB962C8B-B14F-4D97-AF65-F5344CB8AC3E}">
        <p14:creationId xmlns:p14="http://schemas.microsoft.com/office/powerpoint/2010/main" val="42916084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F0F8E0-ADCD-4899-A6CC-2A80BD0618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Mn ore based system could work very well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1B64F2-EB48-413B-B627-69C12F675A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Need to re-evaluate all stakeholder cashflows to determine proper rates and price triggers</a:t>
            </a:r>
          </a:p>
          <a:p>
            <a:endParaRPr lang="en-US" dirty="0"/>
          </a:p>
          <a:p>
            <a:r>
              <a:rPr lang="en-US" dirty="0"/>
              <a:t>This also requires re-evaluating the costs in the cash flow model</a:t>
            </a:r>
          </a:p>
          <a:p>
            <a:pPr lvl="1"/>
            <a:r>
              <a:rPr lang="en-US" dirty="0"/>
              <a:t>Metals processing should involve considerably lower CAPEX and OPEX</a:t>
            </a:r>
          </a:p>
          <a:p>
            <a:pPr lvl="1"/>
            <a:r>
              <a:rPr lang="en-US" dirty="0"/>
              <a:t>Much less “work” needed to be done.</a:t>
            </a:r>
          </a:p>
        </p:txBody>
      </p:sp>
    </p:spTree>
    <p:extLst>
      <p:ext uri="{BB962C8B-B14F-4D97-AF65-F5344CB8AC3E}">
        <p14:creationId xmlns:p14="http://schemas.microsoft.com/office/powerpoint/2010/main" val="115345336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D9155C-E397-4F21-B900-51AB8A462C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Mn Issue?</a:t>
            </a:r>
            <a:br>
              <a:rPr lang="en-US" dirty="0"/>
            </a:br>
            <a:r>
              <a:rPr lang="en-US" dirty="0"/>
              <a:t>What’s the issue?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9E9D50-C176-4E7A-88A7-7BA7036647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should the price basis for royalty payment calculation?</a:t>
            </a:r>
          </a:p>
          <a:p>
            <a:endParaRPr lang="en-US" dirty="0"/>
          </a:p>
          <a:p>
            <a:r>
              <a:rPr lang="en-US" dirty="0"/>
              <a:t>Royalty Payment = Royalty Rate * Value</a:t>
            </a:r>
          </a:p>
          <a:p>
            <a:endParaRPr lang="en-US" dirty="0"/>
          </a:p>
          <a:p>
            <a:r>
              <a:rPr lang="en-US" dirty="0"/>
              <a:t>Key Question:  Value of what???</a:t>
            </a:r>
          </a:p>
          <a:p>
            <a:pPr lvl="1"/>
            <a:r>
              <a:rPr lang="en-US" dirty="0"/>
              <a:t>Metal contained in the nodule </a:t>
            </a:r>
            <a:r>
              <a:rPr lang="en-US" dirty="0">
                <a:solidFill>
                  <a:srgbClr val="FF0000"/>
                </a:solidFill>
              </a:rPr>
              <a:t>AFTER</a:t>
            </a:r>
            <a:r>
              <a:rPr lang="en-US" dirty="0"/>
              <a:t> all metallurgical processing?</a:t>
            </a:r>
          </a:p>
          <a:p>
            <a:pPr lvl="1"/>
            <a:r>
              <a:rPr lang="en-US" dirty="0"/>
              <a:t>Value of nodule </a:t>
            </a:r>
            <a:r>
              <a:rPr lang="en-US" dirty="0">
                <a:solidFill>
                  <a:srgbClr val="FF0000"/>
                </a:solidFill>
              </a:rPr>
              <a:t>BEFORE</a:t>
            </a:r>
            <a:r>
              <a:rPr lang="en-US" dirty="0"/>
              <a:t> processing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INTERMEDIATE</a:t>
            </a:r>
            <a:r>
              <a:rPr lang="en-US" dirty="0"/>
              <a:t> processing point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727178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63EDDD-9221-4DB6-A62B-9376E75036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Important Criteria for Selecting Valuation Point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3C5B4B-B793-439B-B211-50D25BFCFE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Transparency:</a:t>
            </a:r>
          </a:p>
          <a:p>
            <a:pPr lvl="1"/>
            <a:r>
              <a:rPr lang="en-US" dirty="0"/>
              <a:t>Prices must be full transparent and easy to obtain</a:t>
            </a:r>
          </a:p>
          <a:p>
            <a:pPr lvl="1"/>
            <a:endParaRPr lang="en-US" dirty="0"/>
          </a:p>
          <a:p>
            <a:r>
              <a:rPr lang="en-US" dirty="0"/>
              <a:t>Arms Length Transaction</a:t>
            </a:r>
          </a:p>
          <a:p>
            <a:pPr lvl="1"/>
            <a:r>
              <a:rPr lang="en-US" dirty="0"/>
              <a:t>Prices must represent fair value, not a private one-off deal </a:t>
            </a:r>
          </a:p>
          <a:p>
            <a:pPr lvl="1"/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218620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7185FA-84A5-4B2E-BE00-C096FE8364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Possible Valuation Points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0BBACB-FD95-4112-8C30-3EF87A38C9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Fully processed metals</a:t>
            </a:r>
          </a:p>
          <a:p>
            <a:pPr lvl="1"/>
            <a:r>
              <a:rPr lang="en-US" dirty="0"/>
              <a:t>Easy to do for Cobalt, Nickel and Copper</a:t>
            </a:r>
          </a:p>
          <a:p>
            <a:pPr lvl="1"/>
            <a:r>
              <a:rPr lang="en-US" dirty="0"/>
              <a:t>Challenging for Manganese because there may be multiple final forms of manganese sold</a:t>
            </a:r>
          </a:p>
          <a:p>
            <a:pPr lvl="2"/>
            <a:r>
              <a:rPr lang="en-US" dirty="0"/>
              <a:t>Electrolytic Manganese Metal (high price, small market)</a:t>
            </a:r>
          </a:p>
          <a:p>
            <a:pPr lvl="2"/>
            <a:r>
              <a:rPr lang="en-US" dirty="0"/>
              <a:t>Various grades of Ferromanganese (low, medium and high carbon) each with different prices</a:t>
            </a:r>
          </a:p>
          <a:p>
            <a:pPr lvl="2"/>
            <a:r>
              <a:rPr lang="en-US" dirty="0"/>
              <a:t>Other forms such as silico-manganese</a:t>
            </a:r>
          </a:p>
          <a:p>
            <a:r>
              <a:rPr lang="en-US" dirty="0"/>
              <a:t>Completely unprocessed nodules</a:t>
            </a:r>
          </a:p>
          <a:p>
            <a:pPr lvl="1"/>
            <a:r>
              <a:rPr lang="en-US" dirty="0"/>
              <a:t>Currently no transparent, arms length market price exists</a:t>
            </a:r>
          </a:p>
          <a:p>
            <a:pPr lvl="1"/>
            <a:r>
              <a:rPr lang="en-US" dirty="0"/>
              <a:t>Could derive a nodule transfer price based on metals prices and processing costs</a:t>
            </a:r>
          </a:p>
          <a:p>
            <a:pPr lvl="2"/>
            <a:r>
              <a:rPr lang="en-US" dirty="0"/>
              <a:t>Some details would need to be worked out</a:t>
            </a:r>
          </a:p>
          <a:p>
            <a:pPr lvl="2"/>
            <a:endParaRPr lang="en-US" dirty="0"/>
          </a:p>
          <a:p>
            <a:r>
              <a:rPr lang="en-US" dirty="0"/>
              <a:t>Partially processed nodules</a:t>
            </a:r>
          </a:p>
          <a:p>
            <a:pPr lvl="1"/>
            <a:r>
              <a:rPr lang="en-US" dirty="0"/>
              <a:t>Value for cobalt, nickel and copper based on metal</a:t>
            </a:r>
          </a:p>
          <a:p>
            <a:pPr lvl="1"/>
            <a:r>
              <a:rPr lang="en-US" dirty="0"/>
              <a:t>Value for “unprocessed” manganese</a:t>
            </a:r>
          </a:p>
          <a:p>
            <a:pPr lvl="2"/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814354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BEEFD15-9219-4C8A-8904-2505188961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Simplified Overview of Metals Processing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540F5DA-4F90-476B-8D42-71B4E4AA32E0}"/>
              </a:ext>
            </a:extLst>
          </p:cNvPr>
          <p:cNvSpPr txBox="1"/>
          <p:nvPr/>
        </p:nvSpPr>
        <p:spPr>
          <a:xfrm>
            <a:off x="2397824" y="3041392"/>
            <a:ext cx="1588168" cy="120032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Initial Metals Processing Steps</a:t>
            </a:r>
          </a:p>
          <a:p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E043680-EF14-4173-AFF1-069A4BFC7F6B}"/>
              </a:ext>
            </a:extLst>
          </p:cNvPr>
          <p:cNvSpPr txBox="1"/>
          <p:nvPr/>
        </p:nvSpPr>
        <p:spPr>
          <a:xfrm>
            <a:off x="575912" y="3318392"/>
            <a:ext cx="1132572" cy="6463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Nodules</a:t>
            </a:r>
          </a:p>
          <a:p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94B745B-077B-471F-8035-F906B6773A4B}"/>
              </a:ext>
            </a:extLst>
          </p:cNvPr>
          <p:cNvSpPr txBox="1"/>
          <p:nvPr/>
        </p:nvSpPr>
        <p:spPr>
          <a:xfrm>
            <a:off x="4735627" y="2875899"/>
            <a:ext cx="1047549" cy="6463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Nickel</a:t>
            </a:r>
          </a:p>
          <a:p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BA8F36B-017C-4166-B1EE-C46D7D8CA48D}"/>
              </a:ext>
            </a:extLst>
          </p:cNvPr>
          <p:cNvSpPr txBox="1"/>
          <p:nvPr/>
        </p:nvSpPr>
        <p:spPr>
          <a:xfrm>
            <a:off x="4746857" y="1891537"/>
            <a:ext cx="1047549" cy="6463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Cobalt</a:t>
            </a:r>
          </a:p>
          <a:p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727851D-9CCD-446D-930A-81214BC4D945}"/>
              </a:ext>
            </a:extLst>
          </p:cNvPr>
          <p:cNvSpPr txBox="1"/>
          <p:nvPr/>
        </p:nvSpPr>
        <p:spPr>
          <a:xfrm>
            <a:off x="4735628" y="3895190"/>
            <a:ext cx="1047549" cy="6463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Copper</a:t>
            </a:r>
          </a:p>
          <a:p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838E7FC-7CE5-495B-AD7C-A26A9CBE918D}"/>
              </a:ext>
            </a:extLst>
          </p:cNvPr>
          <p:cNvSpPr txBox="1"/>
          <p:nvPr/>
        </p:nvSpPr>
        <p:spPr>
          <a:xfrm>
            <a:off x="4735625" y="4917670"/>
            <a:ext cx="1349142" cy="6463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Manganese rich slag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5F09DC3-6ED0-4ECC-919C-F33C9B58CCED}"/>
              </a:ext>
            </a:extLst>
          </p:cNvPr>
          <p:cNvSpPr txBox="1"/>
          <p:nvPr/>
        </p:nvSpPr>
        <p:spPr>
          <a:xfrm>
            <a:off x="6967082" y="2626762"/>
            <a:ext cx="1349142" cy="646331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Electrolytic Processing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F3C3C79-3CDF-4CF7-BE89-717986B90471}"/>
              </a:ext>
            </a:extLst>
          </p:cNvPr>
          <p:cNvSpPr txBox="1"/>
          <p:nvPr/>
        </p:nvSpPr>
        <p:spPr>
          <a:xfrm>
            <a:off x="6967082" y="4917670"/>
            <a:ext cx="1349142" cy="646331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Other Processes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8C47C75-C6F1-4BD2-89D5-EEEDE2ABCCE4}"/>
              </a:ext>
            </a:extLst>
          </p:cNvPr>
          <p:cNvSpPr txBox="1"/>
          <p:nvPr/>
        </p:nvSpPr>
        <p:spPr>
          <a:xfrm>
            <a:off x="6967082" y="3758684"/>
            <a:ext cx="1349142" cy="646331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Ferro Mn Processing</a:t>
            </a:r>
          </a:p>
        </p:txBody>
      </p:sp>
      <p:sp>
        <p:nvSpPr>
          <p:cNvPr id="19" name="Arrow: Right 18">
            <a:extLst>
              <a:ext uri="{FF2B5EF4-FFF2-40B4-BE49-F238E27FC236}">
                <a16:creationId xmlns:a16="http://schemas.microsoft.com/office/drawing/2014/main" id="{66934F11-C502-4124-9B21-B1E73FA0BDF9}"/>
              </a:ext>
            </a:extLst>
          </p:cNvPr>
          <p:cNvSpPr/>
          <p:nvPr/>
        </p:nvSpPr>
        <p:spPr>
          <a:xfrm>
            <a:off x="1840030" y="3400395"/>
            <a:ext cx="579118" cy="39463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0646517C-5DFE-4EC0-9BD3-A2C79FCFF4FF}"/>
              </a:ext>
            </a:extLst>
          </p:cNvPr>
          <p:cNvCxnSpPr>
            <a:cxnSpLocks/>
          </p:cNvCxnSpPr>
          <p:nvPr/>
        </p:nvCxnSpPr>
        <p:spPr>
          <a:xfrm flipV="1">
            <a:off x="3974760" y="2208004"/>
            <a:ext cx="760865" cy="967619"/>
          </a:xfrm>
          <a:prstGeom prst="straightConnector1">
            <a:avLst/>
          </a:prstGeom>
          <a:ln w="317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99A5A98E-DA50-416A-9369-8513EF7617AC}"/>
              </a:ext>
            </a:extLst>
          </p:cNvPr>
          <p:cNvCxnSpPr>
            <a:cxnSpLocks/>
            <a:endCxn id="7" idx="1"/>
          </p:cNvCxnSpPr>
          <p:nvPr/>
        </p:nvCxnSpPr>
        <p:spPr>
          <a:xfrm flipV="1">
            <a:off x="3997224" y="3199065"/>
            <a:ext cx="738403" cy="246678"/>
          </a:xfrm>
          <a:prstGeom prst="straightConnector1">
            <a:avLst/>
          </a:prstGeom>
          <a:ln w="317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7CC15241-94CB-4207-A27E-EBDE4E8EADB4}"/>
              </a:ext>
            </a:extLst>
          </p:cNvPr>
          <p:cNvCxnSpPr>
            <a:cxnSpLocks/>
          </p:cNvCxnSpPr>
          <p:nvPr/>
        </p:nvCxnSpPr>
        <p:spPr>
          <a:xfrm>
            <a:off x="3974760" y="3988088"/>
            <a:ext cx="760868" cy="253633"/>
          </a:xfrm>
          <a:prstGeom prst="straightConnector1">
            <a:avLst/>
          </a:prstGeom>
          <a:ln w="317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9537CC52-A4C5-43CE-B9A5-FB5A1569A100}"/>
              </a:ext>
            </a:extLst>
          </p:cNvPr>
          <p:cNvCxnSpPr>
            <a:cxnSpLocks/>
            <a:endCxn id="13" idx="1"/>
          </p:cNvCxnSpPr>
          <p:nvPr/>
        </p:nvCxnSpPr>
        <p:spPr>
          <a:xfrm>
            <a:off x="3989672" y="4138863"/>
            <a:ext cx="745953" cy="1101973"/>
          </a:xfrm>
          <a:prstGeom prst="straightConnector1">
            <a:avLst/>
          </a:prstGeom>
          <a:ln w="317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CDC7E142-128E-42F1-A869-5D105E04AEFE}"/>
              </a:ext>
            </a:extLst>
          </p:cNvPr>
          <p:cNvCxnSpPr>
            <a:cxnSpLocks/>
            <a:endCxn id="14" idx="1"/>
          </p:cNvCxnSpPr>
          <p:nvPr/>
        </p:nvCxnSpPr>
        <p:spPr>
          <a:xfrm flipV="1">
            <a:off x="6107235" y="2949928"/>
            <a:ext cx="859847" cy="2057452"/>
          </a:xfrm>
          <a:prstGeom prst="straightConnector1">
            <a:avLst/>
          </a:prstGeom>
          <a:ln w="317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EA99D334-CD07-4949-AE73-45430BEB6F16}"/>
              </a:ext>
            </a:extLst>
          </p:cNvPr>
          <p:cNvCxnSpPr>
            <a:cxnSpLocks/>
            <a:stCxn id="13" idx="3"/>
            <a:endCxn id="16" idx="1"/>
          </p:cNvCxnSpPr>
          <p:nvPr/>
        </p:nvCxnSpPr>
        <p:spPr>
          <a:xfrm flipV="1">
            <a:off x="6084767" y="4081850"/>
            <a:ext cx="882315" cy="1158986"/>
          </a:xfrm>
          <a:prstGeom prst="straightConnector1">
            <a:avLst/>
          </a:prstGeom>
          <a:ln w="317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AAC3C0BB-C0B1-44B0-8678-4E0AB00AC49B}"/>
              </a:ext>
            </a:extLst>
          </p:cNvPr>
          <p:cNvCxnSpPr>
            <a:cxnSpLocks/>
            <a:endCxn id="15" idx="1"/>
          </p:cNvCxnSpPr>
          <p:nvPr/>
        </p:nvCxnSpPr>
        <p:spPr>
          <a:xfrm flipV="1">
            <a:off x="6107235" y="5240836"/>
            <a:ext cx="859847" cy="216688"/>
          </a:xfrm>
          <a:prstGeom prst="straightConnector1">
            <a:avLst/>
          </a:prstGeom>
          <a:ln w="317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>
            <a:extLst>
              <a:ext uri="{FF2B5EF4-FFF2-40B4-BE49-F238E27FC236}">
                <a16:creationId xmlns:a16="http://schemas.microsoft.com/office/drawing/2014/main" id="{B08E77A3-A69F-42F0-BDBC-95E4B55A72CD}"/>
              </a:ext>
            </a:extLst>
          </p:cNvPr>
          <p:cNvSpPr txBox="1"/>
          <p:nvPr/>
        </p:nvSpPr>
        <p:spPr>
          <a:xfrm>
            <a:off x="9500130" y="1983497"/>
            <a:ext cx="1349142" cy="6463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Electrolytic Mn Metal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7F5BC6F2-055E-48D5-B6D0-FC2D1822AF04}"/>
              </a:ext>
            </a:extLst>
          </p:cNvPr>
          <p:cNvSpPr txBox="1"/>
          <p:nvPr/>
        </p:nvSpPr>
        <p:spPr>
          <a:xfrm>
            <a:off x="9500129" y="2970636"/>
            <a:ext cx="1853669" cy="6463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Low Carbon</a:t>
            </a:r>
          </a:p>
          <a:p>
            <a:r>
              <a:rPr lang="en-US" dirty="0"/>
              <a:t>Ferro Manganese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9CE7B574-51BC-4C2A-B18A-D0ED17C42049}"/>
              </a:ext>
            </a:extLst>
          </p:cNvPr>
          <p:cNvSpPr txBox="1"/>
          <p:nvPr/>
        </p:nvSpPr>
        <p:spPr>
          <a:xfrm>
            <a:off x="9500129" y="3659392"/>
            <a:ext cx="1853669" cy="6463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Medium Carbon</a:t>
            </a:r>
          </a:p>
          <a:p>
            <a:r>
              <a:rPr lang="en-US" dirty="0"/>
              <a:t>Ferro Mn 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26CED07C-EA9A-4D79-BEC0-D14CA40BA108}"/>
              </a:ext>
            </a:extLst>
          </p:cNvPr>
          <p:cNvSpPr txBox="1"/>
          <p:nvPr/>
        </p:nvSpPr>
        <p:spPr>
          <a:xfrm>
            <a:off x="9500130" y="4335340"/>
            <a:ext cx="1853670" cy="6463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High Carbon Ferro Manganese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238E7792-DCD6-42CD-A3A6-538A03991956}"/>
              </a:ext>
            </a:extLst>
          </p:cNvPr>
          <p:cNvSpPr txBox="1"/>
          <p:nvPr/>
        </p:nvSpPr>
        <p:spPr>
          <a:xfrm>
            <a:off x="9500130" y="5349180"/>
            <a:ext cx="1349142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Other</a:t>
            </a:r>
          </a:p>
        </p:txBody>
      </p:sp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82185D2A-16B1-485D-B253-80BF9AF3A4D2}"/>
              </a:ext>
            </a:extLst>
          </p:cNvPr>
          <p:cNvCxnSpPr>
            <a:cxnSpLocks/>
            <a:stCxn id="14" idx="3"/>
            <a:endCxn id="57" idx="1"/>
          </p:cNvCxnSpPr>
          <p:nvPr/>
        </p:nvCxnSpPr>
        <p:spPr>
          <a:xfrm flipV="1">
            <a:off x="8316224" y="2306663"/>
            <a:ext cx="1183906" cy="643265"/>
          </a:xfrm>
          <a:prstGeom prst="straightConnector1">
            <a:avLst/>
          </a:prstGeom>
          <a:ln w="317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16EE432C-D8DC-441B-8540-045417CBB212}"/>
              </a:ext>
            </a:extLst>
          </p:cNvPr>
          <p:cNvCxnSpPr>
            <a:cxnSpLocks/>
            <a:endCxn id="58" idx="1"/>
          </p:cNvCxnSpPr>
          <p:nvPr/>
        </p:nvCxnSpPr>
        <p:spPr>
          <a:xfrm flipV="1">
            <a:off x="8303388" y="3293802"/>
            <a:ext cx="1196741" cy="601388"/>
          </a:xfrm>
          <a:prstGeom prst="straightConnector1">
            <a:avLst/>
          </a:prstGeom>
          <a:ln w="317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>
            <a:extLst>
              <a:ext uri="{FF2B5EF4-FFF2-40B4-BE49-F238E27FC236}">
                <a16:creationId xmlns:a16="http://schemas.microsoft.com/office/drawing/2014/main" id="{31BB1C6A-3FD2-42B9-AFA1-73223C60343E}"/>
              </a:ext>
            </a:extLst>
          </p:cNvPr>
          <p:cNvCxnSpPr>
            <a:cxnSpLocks/>
            <a:stCxn id="16" idx="3"/>
            <a:endCxn id="59" idx="1"/>
          </p:cNvCxnSpPr>
          <p:nvPr/>
        </p:nvCxnSpPr>
        <p:spPr>
          <a:xfrm flipV="1">
            <a:off x="8316224" y="3982558"/>
            <a:ext cx="1183905" cy="99292"/>
          </a:xfrm>
          <a:prstGeom prst="straightConnector1">
            <a:avLst/>
          </a:prstGeom>
          <a:ln w="317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Arrow Connector 71">
            <a:extLst>
              <a:ext uri="{FF2B5EF4-FFF2-40B4-BE49-F238E27FC236}">
                <a16:creationId xmlns:a16="http://schemas.microsoft.com/office/drawing/2014/main" id="{A7B27110-F11B-4698-9539-E6B96DD0FD51}"/>
              </a:ext>
            </a:extLst>
          </p:cNvPr>
          <p:cNvCxnSpPr>
            <a:cxnSpLocks/>
            <a:endCxn id="60" idx="1"/>
          </p:cNvCxnSpPr>
          <p:nvPr/>
        </p:nvCxnSpPr>
        <p:spPr>
          <a:xfrm>
            <a:off x="8303387" y="4305724"/>
            <a:ext cx="1196743" cy="352782"/>
          </a:xfrm>
          <a:prstGeom prst="straightConnector1">
            <a:avLst/>
          </a:prstGeom>
          <a:ln w="317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Arrow Connector 74">
            <a:extLst>
              <a:ext uri="{FF2B5EF4-FFF2-40B4-BE49-F238E27FC236}">
                <a16:creationId xmlns:a16="http://schemas.microsoft.com/office/drawing/2014/main" id="{B5690DBB-CD4B-466F-9AA2-951A6D1B12C4}"/>
              </a:ext>
            </a:extLst>
          </p:cNvPr>
          <p:cNvCxnSpPr>
            <a:cxnSpLocks/>
            <a:stCxn id="15" idx="3"/>
            <a:endCxn id="61" idx="1"/>
          </p:cNvCxnSpPr>
          <p:nvPr/>
        </p:nvCxnSpPr>
        <p:spPr>
          <a:xfrm>
            <a:off x="8316224" y="5240836"/>
            <a:ext cx="1183906" cy="293010"/>
          </a:xfrm>
          <a:prstGeom prst="straightConnector1">
            <a:avLst/>
          </a:prstGeom>
          <a:ln w="317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2219973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BEEFD15-9219-4C8A-8904-2505188961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Current Model Approach:</a:t>
            </a:r>
            <a:br>
              <a:rPr lang="en-US" dirty="0"/>
            </a:br>
            <a:r>
              <a:rPr lang="en-US" dirty="0"/>
              <a:t>3 metals, plus weighted average for Mn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540F5DA-4F90-476B-8D42-71B4E4AA32E0}"/>
              </a:ext>
            </a:extLst>
          </p:cNvPr>
          <p:cNvSpPr txBox="1"/>
          <p:nvPr/>
        </p:nvSpPr>
        <p:spPr>
          <a:xfrm>
            <a:off x="2397824" y="3041392"/>
            <a:ext cx="1588168" cy="120032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Initial Metals Processing Steps</a:t>
            </a:r>
          </a:p>
          <a:p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E043680-EF14-4173-AFF1-069A4BFC7F6B}"/>
              </a:ext>
            </a:extLst>
          </p:cNvPr>
          <p:cNvSpPr txBox="1"/>
          <p:nvPr/>
        </p:nvSpPr>
        <p:spPr>
          <a:xfrm>
            <a:off x="575912" y="3318392"/>
            <a:ext cx="1132572" cy="6463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Nodules</a:t>
            </a:r>
          </a:p>
          <a:p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94B745B-077B-471F-8035-F906B6773A4B}"/>
              </a:ext>
            </a:extLst>
          </p:cNvPr>
          <p:cNvSpPr txBox="1"/>
          <p:nvPr/>
        </p:nvSpPr>
        <p:spPr>
          <a:xfrm>
            <a:off x="4735627" y="2875899"/>
            <a:ext cx="1047549" cy="64633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Nickel</a:t>
            </a:r>
          </a:p>
          <a:p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BA8F36B-017C-4166-B1EE-C46D7D8CA48D}"/>
              </a:ext>
            </a:extLst>
          </p:cNvPr>
          <p:cNvSpPr txBox="1"/>
          <p:nvPr/>
        </p:nvSpPr>
        <p:spPr>
          <a:xfrm>
            <a:off x="4746857" y="1891537"/>
            <a:ext cx="1047549" cy="64633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Cobalt</a:t>
            </a:r>
          </a:p>
          <a:p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727851D-9CCD-446D-930A-81214BC4D945}"/>
              </a:ext>
            </a:extLst>
          </p:cNvPr>
          <p:cNvSpPr txBox="1"/>
          <p:nvPr/>
        </p:nvSpPr>
        <p:spPr>
          <a:xfrm>
            <a:off x="4735628" y="3895190"/>
            <a:ext cx="1047549" cy="64633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Copper</a:t>
            </a:r>
          </a:p>
          <a:p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838E7FC-7CE5-495B-AD7C-A26A9CBE918D}"/>
              </a:ext>
            </a:extLst>
          </p:cNvPr>
          <p:cNvSpPr txBox="1"/>
          <p:nvPr/>
        </p:nvSpPr>
        <p:spPr>
          <a:xfrm>
            <a:off x="4735625" y="4917670"/>
            <a:ext cx="1349142" cy="6463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Manganese rich slag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5F09DC3-6ED0-4ECC-919C-F33C9B58CCED}"/>
              </a:ext>
            </a:extLst>
          </p:cNvPr>
          <p:cNvSpPr txBox="1"/>
          <p:nvPr/>
        </p:nvSpPr>
        <p:spPr>
          <a:xfrm>
            <a:off x="6967082" y="2626762"/>
            <a:ext cx="1349142" cy="646331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Electrolytic Processing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F3C3C79-3CDF-4CF7-BE89-717986B90471}"/>
              </a:ext>
            </a:extLst>
          </p:cNvPr>
          <p:cNvSpPr txBox="1"/>
          <p:nvPr/>
        </p:nvSpPr>
        <p:spPr>
          <a:xfrm>
            <a:off x="6967082" y="4917670"/>
            <a:ext cx="1349142" cy="646331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Other Processes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8C47C75-C6F1-4BD2-89D5-EEEDE2ABCCE4}"/>
              </a:ext>
            </a:extLst>
          </p:cNvPr>
          <p:cNvSpPr txBox="1"/>
          <p:nvPr/>
        </p:nvSpPr>
        <p:spPr>
          <a:xfrm>
            <a:off x="6967082" y="3758684"/>
            <a:ext cx="1349142" cy="646331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Ferro Mn Processing</a:t>
            </a:r>
          </a:p>
        </p:txBody>
      </p:sp>
      <p:sp>
        <p:nvSpPr>
          <p:cNvPr id="19" name="Arrow: Right 18">
            <a:extLst>
              <a:ext uri="{FF2B5EF4-FFF2-40B4-BE49-F238E27FC236}">
                <a16:creationId xmlns:a16="http://schemas.microsoft.com/office/drawing/2014/main" id="{66934F11-C502-4124-9B21-B1E73FA0BDF9}"/>
              </a:ext>
            </a:extLst>
          </p:cNvPr>
          <p:cNvSpPr/>
          <p:nvPr/>
        </p:nvSpPr>
        <p:spPr>
          <a:xfrm>
            <a:off x="1840030" y="3400395"/>
            <a:ext cx="579118" cy="39463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0646517C-5DFE-4EC0-9BD3-A2C79FCFF4FF}"/>
              </a:ext>
            </a:extLst>
          </p:cNvPr>
          <p:cNvCxnSpPr>
            <a:cxnSpLocks/>
          </p:cNvCxnSpPr>
          <p:nvPr/>
        </p:nvCxnSpPr>
        <p:spPr>
          <a:xfrm flipV="1">
            <a:off x="3974760" y="2208004"/>
            <a:ext cx="760865" cy="967619"/>
          </a:xfrm>
          <a:prstGeom prst="straightConnector1">
            <a:avLst/>
          </a:prstGeom>
          <a:ln w="317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99A5A98E-DA50-416A-9369-8513EF7617AC}"/>
              </a:ext>
            </a:extLst>
          </p:cNvPr>
          <p:cNvCxnSpPr>
            <a:cxnSpLocks/>
            <a:endCxn id="7" idx="1"/>
          </p:cNvCxnSpPr>
          <p:nvPr/>
        </p:nvCxnSpPr>
        <p:spPr>
          <a:xfrm flipV="1">
            <a:off x="3997224" y="3199065"/>
            <a:ext cx="738403" cy="246678"/>
          </a:xfrm>
          <a:prstGeom prst="straightConnector1">
            <a:avLst/>
          </a:prstGeom>
          <a:ln w="317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7CC15241-94CB-4207-A27E-EBDE4E8EADB4}"/>
              </a:ext>
            </a:extLst>
          </p:cNvPr>
          <p:cNvCxnSpPr>
            <a:cxnSpLocks/>
          </p:cNvCxnSpPr>
          <p:nvPr/>
        </p:nvCxnSpPr>
        <p:spPr>
          <a:xfrm>
            <a:off x="3974760" y="3988088"/>
            <a:ext cx="760868" cy="253633"/>
          </a:xfrm>
          <a:prstGeom prst="straightConnector1">
            <a:avLst/>
          </a:prstGeom>
          <a:ln w="317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9537CC52-A4C5-43CE-B9A5-FB5A1569A100}"/>
              </a:ext>
            </a:extLst>
          </p:cNvPr>
          <p:cNvCxnSpPr>
            <a:cxnSpLocks/>
            <a:endCxn id="13" idx="1"/>
          </p:cNvCxnSpPr>
          <p:nvPr/>
        </p:nvCxnSpPr>
        <p:spPr>
          <a:xfrm>
            <a:off x="3989672" y="4138863"/>
            <a:ext cx="745953" cy="1101973"/>
          </a:xfrm>
          <a:prstGeom prst="straightConnector1">
            <a:avLst/>
          </a:prstGeom>
          <a:ln w="317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CDC7E142-128E-42F1-A869-5D105E04AEFE}"/>
              </a:ext>
            </a:extLst>
          </p:cNvPr>
          <p:cNvCxnSpPr>
            <a:cxnSpLocks/>
            <a:endCxn id="14" idx="1"/>
          </p:cNvCxnSpPr>
          <p:nvPr/>
        </p:nvCxnSpPr>
        <p:spPr>
          <a:xfrm flipV="1">
            <a:off x="6107235" y="2949928"/>
            <a:ext cx="859847" cy="2057452"/>
          </a:xfrm>
          <a:prstGeom prst="straightConnector1">
            <a:avLst/>
          </a:prstGeom>
          <a:ln w="317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EA99D334-CD07-4949-AE73-45430BEB6F16}"/>
              </a:ext>
            </a:extLst>
          </p:cNvPr>
          <p:cNvCxnSpPr>
            <a:cxnSpLocks/>
            <a:stCxn id="13" idx="3"/>
            <a:endCxn id="16" idx="1"/>
          </p:cNvCxnSpPr>
          <p:nvPr/>
        </p:nvCxnSpPr>
        <p:spPr>
          <a:xfrm flipV="1">
            <a:off x="6084767" y="4081850"/>
            <a:ext cx="882315" cy="1158986"/>
          </a:xfrm>
          <a:prstGeom prst="straightConnector1">
            <a:avLst/>
          </a:prstGeom>
          <a:ln w="317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AAC3C0BB-C0B1-44B0-8678-4E0AB00AC49B}"/>
              </a:ext>
            </a:extLst>
          </p:cNvPr>
          <p:cNvCxnSpPr>
            <a:cxnSpLocks/>
            <a:endCxn id="15" idx="1"/>
          </p:cNvCxnSpPr>
          <p:nvPr/>
        </p:nvCxnSpPr>
        <p:spPr>
          <a:xfrm flipV="1">
            <a:off x="6107235" y="5240836"/>
            <a:ext cx="859847" cy="216688"/>
          </a:xfrm>
          <a:prstGeom prst="straightConnector1">
            <a:avLst/>
          </a:prstGeom>
          <a:ln w="317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>
            <a:extLst>
              <a:ext uri="{FF2B5EF4-FFF2-40B4-BE49-F238E27FC236}">
                <a16:creationId xmlns:a16="http://schemas.microsoft.com/office/drawing/2014/main" id="{B08E77A3-A69F-42F0-BDBC-95E4B55A72CD}"/>
              </a:ext>
            </a:extLst>
          </p:cNvPr>
          <p:cNvSpPr txBox="1"/>
          <p:nvPr/>
        </p:nvSpPr>
        <p:spPr>
          <a:xfrm>
            <a:off x="9500130" y="1983497"/>
            <a:ext cx="1349142" cy="64633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Electrolytic Mn Metal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7F5BC6F2-055E-48D5-B6D0-FC2D1822AF04}"/>
              </a:ext>
            </a:extLst>
          </p:cNvPr>
          <p:cNvSpPr txBox="1"/>
          <p:nvPr/>
        </p:nvSpPr>
        <p:spPr>
          <a:xfrm>
            <a:off x="9500129" y="2970636"/>
            <a:ext cx="1853669" cy="64633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Low Carbon</a:t>
            </a:r>
          </a:p>
          <a:p>
            <a:r>
              <a:rPr lang="en-US" dirty="0"/>
              <a:t>Ferro Manganese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9CE7B574-51BC-4C2A-B18A-D0ED17C42049}"/>
              </a:ext>
            </a:extLst>
          </p:cNvPr>
          <p:cNvSpPr txBox="1"/>
          <p:nvPr/>
        </p:nvSpPr>
        <p:spPr>
          <a:xfrm>
            <a:off x="9500129" y="3659392"/>
            <a:ext cx="1853669" cy="64633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Medium Carbon</a:t>
            </a:r>
          </a:p>
          <a:p>
            <a:r>
              <a:rPr lang="en-US" dirty="0"/>
              <a:t>Ferro Mn 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26CED07C-EA9A-4D79-BEC0-D14CA40BA108}"/>
              </a:ext>
            </a:extLst>
          </p:cNvPr>
          <p:cNvSpPr txBox="1"/>
          <p:nvPr/>
        </p:nvSpPr>
        <p:spPr>
          <a:xfrm>
            <a:off x="9500130" y="4335340"/>
            <a:ext cx="1853670" cy="64633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High Carbon Ferro Manganese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238E7792-DCD6-42CD-A3A6-538A03991956}"/>
              </a:ext>
            </a:extLst>
          </p:cNvPr>
          <p:cNvSpPr txBox="1"/>
          <p:nvPr/>
        </p:nvSpPr>
        <p:spPr>
          <a:xfrm>
            <a:off x="9500130" y="5349180"/>
            <a:ext cx="1349142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Other</a:t>
            </a:r>
          </a:p>
        </p:txBody>
      </p:sp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82185D2A-16B1-485D-B253-80BF9AF3A4D2}"/>
              </a:ext>
            </a:extLst>
          </p:cNvPr>
          <p:cNvCxnSpPr>
            <a:cxnSpLocks/>
            <a:stCxn id="14" idx="3"/>
            <a:endCxn id="57" idx="1"/>
          </p:cNvCxnSpPr>
          <p:nvPr/>
        </p:nvCxnSpPr>
        <p:spPr>
          <a:xfrm flipV="1">
            <a:off x="8316224" y="2306663"/>
            <a:ext cx="1183906" cy="643265"/>
          </a:xfrm>
          <a:prstGeom prst="straightConnector1">
            <a:avLst/>
          </a:prstGeom>
          <a:ln w="317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16EE432C-D8DC-441B-8540-045417CBB212}"/>
              </a:ext>
            </a:extLst>
          </p:cNvPr>
          <p:cNvCxnSpPr>
            <a:cxnSpLocks/>
            <a:endCxn id="58" idx="1"/>
          </p:cNvCxnSpPr>
          <p:nvPr/>
        </p:nvCxnSpPr>
        <p:spPr>
          <a:xfrm flipV="1">
            <a:off x="8303388" y="3293802"/>
            <a:ext cx="1196741" cy="601388"/>
          </a:xfrm>
          <a:prstGeom prst="straightConnector1">
            <a:avLst/>
          </a:prstGeom>
          <a:ln w="317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>
            <a:extLst>
              <a:ext uri="{FF2B5EF4-FFF2-40B4-BE49-F238E27FC236}">
                <a16:creationId xmlns:a16="http://schemas.microsoft.com/office/drawing/2014/main" id="{31BB1C6A-3FD2-42B9-AFA1-73223C60343E}"/>
              </a:ext>
            </a:extLst>
          </p:cNvPr>
          <p:cNvCxnSpPr>
            <a:cxnSpLocks/>
            <a:stCxn id="16" idx="3"/>
            <a:endCxn id="59" idx="1"/>
          </p:cNvCxnSpPr>
          <p:nvPr/>
        </p:nvCxnSpPr>
        <p:spPr>
          <a:xfrm flipV="1">
            <a:off x="8316224" y="3982558"/>
            <a:ext cx="1183905" cy="99292"/>
          </a:xfrm>
          <a:prstGeom prst="straightConnector1">
            <a:avLst/>
          </a:prstGeom>
          <a:ln w="317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Arrow Connector 71">
            <a:extLst>
              <a:ext uri="{FF2B5EF4-FFF2-40B4-BE49-F238E27FC236}">
                <a16:creationId xmlns:a16="http://schemas.microsoft.com/office/drawing/2014/main" id="{A7B27110-F11B-4698-9539-E6B96DD0FD51}"/>
              </a:ext>
            </a:extLst>
          </p:cNvPr>
          <p:cNvCxnSpPr>
            <a:cxnSpLocks/>
            <a:endCxn id="60" idx="1"/>
          </p:cNvCxnSpPr>
          <p:nvPr/>
        </p:nvCxnSpPr>
        <p:spPr>
          <a:xfrm>
            <a:off x="8303387" y="4305724"/>
            <a:ext cx="1196743" cy="352782"/>
          </a:xfrm>
          <a:prstGeom prst="straightConnector1">
            <a:avLst/>
          </a:prstGeom>
          <a:ln w="317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Arrow Connector 74">
            <a:extLst>
              <a:ext uri="{FF2B5EF4-FFF2-40B4-BE49-F238E27FC236}">
                <a16:creationId xmlns:a16="http://schemas.microsoft.com/office/drawing/2014/main" id="{B5690DBB-CD4B-466F-9AA2-951A6D1B12C4}"/>
              </a:ext>
            </a:extLst>
          </p:cNvPr>
          <p:cNvCxnSpPr>
            <a:cxnSpLocks/>
            <a:stCxn id="15" idx="3"/>
            <a:endCxn id="61" idx="1"/>
          </p:cNvCxnSpPr>
          <p:nvPr/>
        </p:nvCxnSpPr>
        <p:spPr>
          <a:xfrm>
            <a:off x="8316224" y="5240836"/>
            <a:ext cx="1183906" cy="293010"/>
          </a:xfrm>
          <a:prstGeom prst="straightConnector1">
            <a:avLst/>
          </a:prstGeom>
          <a:ln w="317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DDDFCF7-D307-451D-803E-E8A7C2250392}"/>
              </a:ext>
            </a:extLst>
          </p:cNvPr>
          <p:cNvSpPr txBox="1"/>
          <p:nvPr/>
        </p:nvSpPr>
        <p:spPr>
          <a:xfrm>
            <a:off x="1284973" y="5797457"/>
            <a:ext cx="7425623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b="1" dirty="0"/>
              <a:t>Value = Cobalt + Nickel + Copper + Weighted Average (Manganese Products)</a:t>
            </a:r>
          </a:p>
        </p:txBody>
      </p:sp>
    </p:spTree>
    <p:extLst>
      <p:ext uri="{BB962C8B-B14F-4D97-AF65-F5344CB8AC3E}">
        <p14:creationId xmlns:p14="http://schemas.microsoft.com/office/powerpoint/2010/main" val="389485381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BEEFD15-9219-4C8A-8904-2505188961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Mn ore or Mn rich slag approach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540F5DA-4F90-476B-8D42-71B4E4AA32E0}"/>
              </a:ext>
            </a:extLst>
          </p:cNvPr>
          <p:cNvSpPr txBox="1"/>
          <p:nvPr/>
        </p:nvSpPr>
        <p:spPr>
          <a:xfrm>
            <a:off x="2397824" y="3041392"/>
            <a:ext cx="1588168" cy="120032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Initial Metals Processing Steps</a:t>
            </a:r>
          </a:p>
          <a:p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E043680-EF14-4173-AFF1-069A4BFC7F6B}"/>
              </a:ext>
            </a:extLst>
          </p:cNvPr>
          <p:cNvSpPr txBox="1"/>
          <p:nvPr/>
        </p:nvSpPr>
        <p:spPr>
          <a:xfrm>
            <a:off x="575912" y="3318392"/>
            <a:ext cx="1132572" cy="6463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Nodules</a:t>
            </a:r>
          </a:p>
          <a:p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94B745B-077B-471F-8035-F906B6773A4B}"/>
              </a:ext>
            </a:extLst>
          </p:cNvPr>
          <p:cNvSpPr txBox="1"/>
          <p:nvPr/>
        </p:nvSpPr>
        <p:spPr>
          <a:xfrm>
            <a:off x="4735627" y="2875899"/>
            <a:ext cx="1047549" cy="64633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Nickel</a:t>
            </a:r>
          </a:p>
          <a:p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BA8F36B-017C-4166-B1EE-C46D7D8CA48D}"/>
              </a:ext>
            </a:extLst>
          </p:cNvPr>
          <p:cNvSpPr txBox="1"/>
          <p:nvPr/>
        </p:nvSpPr>
        <p:spPr>
          <a:xfrm>
            <a:off x="4746857" y="1891537"/>
            <a:ext cx="1047549" cy="64633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Cobalt</a:t>
            </a:r>
          </a:p>
          <a:p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727851D-9CCD-446D-930A-81214BC4D945}"/>
              </a:ext>
            </a:extLst>
          </p:cNvPr>
          <p:cNvSpPr txBox="1"/>
          <p:nvPr/>
        </p:nvSpPr>
        <p:spPr>
          <a:xfrm>
            <a:off x="4735628" y="3895190"/>
            <a:ext cx="1047549" cy="64633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Copper</a:t>
            </a:r>
          </a:p>
          <a:p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838E7FC-7CE5-495B-AD7C-A26A9CBE918D}"/>
              </a:ext>
            </a:extLst>
          </p:cNvPr>
          <p:cNvSpPr txBox="1"/>
          <p:nvPr/>
        </p:nvSpPr>
        <p:spPr>
          <a:xfrm>
            <a:off x="4735625" y="4917670"/>
            <a:ext cx="1349142" cy="64633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Manganese rich slag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5F09DC3-6ED0-4ECC-919C-F33C9B58CCED}"/>
              </a:ext>
            </a:extLst>
          </p:cNvPr>
          <p:cNvSpPr txBox="1"/>
          <p:nvPr/>
        </p:nvSpPr>
        <p:spPr>
          <a:xfrm>
            <a:off x="6967082" y="2626762"/>
            <a:ext cx="1349142" cy="646331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Electrolytic Processing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F3C3C79-3CDF-4CF7-BE89-717986B90471}"/>
              </a:ext>
            </a:extLst>
          </p:cNvPr>
          <p:cNvSpPr txBox="1"/>
          <p:nvPr/>
        </p:nvSpPr>
        <p:spPr>
          <a:xfrm>
            <a:off x="6967082" y="4917670"/>
            <a:ext cx="1349142" cy="646331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Other Processes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8C47C75-C6F1-4BD2-89D5-EEEDE2ABCCE4}"/>
              </a:ext>
            </a:extLst>
          </p:cNvPr>
          <p:cNvSpPr txBox="1"/>
          <p:nvPr/>
        </p:nvSpPr>
        <p:spPr>
          <a:xfrm>
            <a:off x="6967082" y="3758684"/>
            <a:ext cx="1349142" cy="646331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Ferro Mn Processing</a:t>
            </a:r>
          </a:p>
        </p:txBody>
      </p:sp>
      <p:sp>
        <p:nvSpPr>
          <p:cNvPr id="19" name="Arrow: Right 18">
            <a:extLst>
              <a:ext uri="{FF2B5EF4-FFF2-40B4-BE49-F238E27FC236}">
                <a16:creationId xmlns:a16="http://schemas.microsoft.com/office/drawing/2014/main" id="{66934F11-C502-4124-9B21-B1E73FA0BDF9}"/>
              </a:ext>
            </a:extLst>
          </p:cNvPr>
          <p:cNvSpPr/>
          <p:nvPr/>
        </p:nvSpPr>
        <p:spPr>
          <a:xfrm>
            <a:off x="1840030" y="3400395"/>
            <a:ext cx="579118" cy="39463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0646517C-5DFE-4EC0-9BD3-A2C79FCFF4FF}"/>
              </a:ext>
            </a:extLst>
          </p:cNvPr>
          <p:cNvCxnSpPr>
            <a:cxnSpLocks/>
          </p:cNvCxnSpPr>
          <p:nvPr/>
        </p:nvCxnSpPr>
        <p:spPr>
          <a:xfrm flipV="1">
            <a:off x="3974760" y="2208004"/>
            <a:ext cx="760865" cy="967619"/>
          </a:xfrm>
          <a:prstGeom prst="straightConnector1">
            <a:avLst/>
          </a:prstGeom>
          <a:ln w="317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99A5A98E-DA50-416A-9369-8513EF7617AC}"/>
              </a:ext>
            </a:extLst>
          </p:cNvPr>
          <p:cNvCxnSpPr>
            <a:cxnSpLocks/>
            <a:endCxn id="7" idx="1"/>
          </p:cNvCxnSpPr>
          <p:nvPr/>
        </p:nvCxnSpPr>
        <p:spPr>
          <a:xfrm flipV="1">
            <a:off x="3997224" y="3199065"/>
            <a:ext cx="738403" cy="246678"/>
          </a:xfrm>
          <a:prstGeom prst="straightConnector1">
            <a:avLst/>
          </a:prstGeom>
          <a:ln w="317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7CC15241-94CB-4207-A27E-EBDE4E8EADB4}"/>
              </a:ext>
            </a:extLst>
          </p:cNvPr>
          <p:cNvCxnSpPr>
            <a:cxnSpLocks/>
          </p:cNvCxnSpPr>
          <p:nvPr/>
        </p:nvCxnSpPr>
        <p:spPr>
          <a:xfrm>
            <a:off x="3974760" y="3988088"/>
            <a:ext cx="760868" cy="253633"/>
          </a:xfrm>
          <a:prstGeom prst="straightConnector1">
            <a:avLst/>
          </a:prstGeom>
          <a:ln w="317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9537CC52-A4C5-43CE-B9A5-FB5A1569A100}"/>
              </a:ext>
            </a:extLst>
          </p:cNvPr>
          <p:cNvCxnSpPr>
            <a:cxnSpLocks/>
            <a:endCxn id="13" idx="1"/>
          </p:cNvCxnSpPr>
          <p:nvPr/>
        </p:nvCxnSpPr>
        <p:spPr>
          <a:xfrm>
            <a:off x="3989672" y="4138863"/>
            <a:ext cx="745953" cy="1101973"/>
          </a:xfrm>
          <a:prstGeom prst="straightConnector1">
            <a:avLst/>
          </a:prstGeom>
          <a:ln w="317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CDC7E142-128E-42F1-A869-5D105E04AEFE}"/>
              </a:ext>
            </a:extLst>
          </p:cNvPr>
          <p:cNvCxnSpPr>
            <a:cxnSpLocks/>
            <a:endCxn id="14" idx="1"/>
          </p:cNvCxnSpPr>
          <p:nvPr/>
        </p:nvCxnSpPr>
        <p:spPr>
          <a:xfrm flipV="1">
            <a:off x="6107235" y="2949928"/>
            <a:ext cx="859847" cy="2057452"/>
          </a:xfrm>
          <a:prstGeom prst="straightConnector1">
            <a:avLst/>
          </a:prstGeom>
          <a:ln w="317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EA99D334-CD07-4949-AE73-45430BEB6F16}"/>
              </a:ext>
            </a:extLst>
          </p:cNvPr>
          <p:cNvCxnSpPr>
            <a:cxnSpLocks/>
            <a:stCxn id="13" idx="3"/>
            <a:endCxn id="16" idx="1"/>
          </p:cNvCxnSpPr>
          <p:nvPr/>
        </p:nvCxnSpPr>
        <p:spPr>
          <a:xfrm flipV="1">
            <a:off x="6084767" y="4081850"/>
            <a:ext cx="882315" cy="1158986"/>
          </a:xfrm>
          <a:prstGeom prst="straightConnector1">
            <a:avLst/>
          </a:prstGeom>
          <a:ln w="317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AAC3C0BB-C0B1-44B0-8678-4E0AB00AC49B}"/>
              </a:ext>
            </a:extLst>
          </p:cNvPr>
          <p:cNvCxnSpPr>
            <a:cxnSpLocks/>
            <a:endCxn id="15" idx="1"/>
          </p:cNvCxnSpPr>
          <p:nvPr/>
        </p:nvCxnSpPr>
        <p:spPr>
          <a:xfrm flipV="1">
            <a:off x="6107235" y="5240836"/>
            <a:ext cx="859847" cy="216688"/>
          </a:xfrm>
          <a:prstGeom prst="straightConnector1">
            <a:avLst/>
          </a:prstGeom>
          <a:ln w="317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>
            <a:extLst>
              <a:ext uri="{FF2B5EF4-FFF2-40B4-BE49-F238E27FC236}">
                <a16:creationId xmlns:a16="http://schemas.microsoft.com/office/drawing/2014/main" id="{B08E77A3-A69F-42F0-BDBC-95E4B55A72CD}"/>
              </a:ext>
            </a:extLst>
          </p:cNvPr>
          <p:cNvSpPr txBox="1"/>
          <p:nvPr/>
        </p:nvSpPr>
        <p:spPr>
          <a:xfrm>
            <a:off x="9500130" y="1983497"/>
            <a:ext cx="1349142" cy="6463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Electrolytic Mn Metal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7F5BC6F2-055E-48D5-B6D0-FC2D1822AF04}"/>
              </a:ext>
            </a:extLst>
          </p:cNvPr>
          <p:cNvSpPr txBox="1"/>
          <p:nvPr/>
        </p:nvSpPr>
        <p:spPr>
          <a:xfrm>
            <a:off x="9500129" y="2970636"/>
            <a:ext cx="1853669" cy="6463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Low Carbon</a:t>
            </a:r>
          </a:p>
          <a:p>
            <a:r>
              <a:rPr lang="en-US" dirty="0"/>
              <a:t>Ferro Manganese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9CE7B574-51BC-4C2A-B18A-D0ED17C42049}"/>
              </a:ext>
            </a:extLst>
          </p:cNvPr>
          <p:cNvSpPr txBox="1"/>
          <p:nvPr/>
        </p:nvSpPr>
        <p:spPr>
          <a:xfrm>
            <a:off x="9500129" y="3659392"/>
            <a:ext cx="1853669" cy="6463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Medium Carbon</a:t>
            </a:r>
          </a:p>
          <a:p>
            <a:r>
              <a:rPr lang="en-US" dirty="0"/>
              <a:t>Ferro Mn 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26CED07C-EA9A-4D79-BEC0-D14CA40BA108}"/>
              </a:ext>
            </a:extLst>
          </p:cNvPr>
          <p:cNvSpPr txBox="1"/>
          <p:nvPr/>
        </p:nvSpPr>
        <p:spPr>
          <a:xfrm>
            <a:off x="9500130" y="4335340"/>
            <a:ext cx="1853670" cy="6463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High Carbon Ferro Manganese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238E7792-DCD6-42CD-A3A6-538A03991956}"/>
              </a:ext>
            </a:extLst>
          </p:cNvPr>
          <p:cNvSpPr txBox="1"/>
          <p:nvPr/>
        </p:nvSpPr>
        <p:spPr>
          <a:xfrm>
            <a:off x="9500130" y="5349180"/>
            <a:ext cx="1349142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Other</a:t>
            </a:r>
          </a:p>
        </p:txBody>
      </p:sp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82185D2A-16B1-485D-B253-80BF9AF3A4D2}"/>
              </a:ext>
            </a:extLst>
          </p:cNvPr>
          <p:cNvCxnSpPr>
            <a:cxnSpLocks/>
            <a:stCxn id="14" idx="3"/>
            <a:endCxn id="57" idx="1"/>
          </p:cNvCxnSpPr>
          <p:nvPr/>
        </p:nvCxnSpPr>
        <p:spPr>
          <a:xfrm flipV="1">
            <a:off x="8316224" y="2306663"/>
            <a:ext cx="1183906" cy="643265"/>
          </a:xfrm>
          <a:prstGeom prst="straightConnector1">
            <a:avLst/>
          </a:prstGeom>
          <a:ln w="317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16EE432C-D8DC-441B-8540-045417CBB212}"/>
              </a:ext>
            </a:extLst>
          </p:cNvPr>
          <p:cNvCxnSpPr>
            <a:cxnSpLocks/>
            <a:endCxn id="58" idx="1"/>
          </p:cNvCxnSpPr>
          <p:nvPr/>
        </p:nvCxnSpPr>
        <p:spPr>
          <a:xfrm flipV="1">
            <a:off x="8303388" y="3293802"/>
            <a:ext cx="1196741" cy="601388"/>
          </a:xfrm>
          <a:prstGeom prst="straightConnector1">
            <a:avLst/>
          </a:prstGeom>
          <a:ln w="317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>
            <a:extLst>
              <a:ext uri="{FF2B5EF4-FFF2-40B4-BE49-F238E27FC236}">
                <a16:creationId xmlns:a16="http://schemas.microsoft.com/office/drawing/2014/main" id="{31BB1C6A-3FD2-42B9-AFA1-73223C60343E}"/>
              </a:ext>
            </a:extLst>
          </p:cNvPr>
          <p:cNvCxnSpPr>
            <a:cxnSpLocks/>
            <a:stCxn id="16" idx="3"/>
            <a:endCxn id="59" idx="1"/>
          </p:cNvCxnSpPr>
          <p:nvPr/>
        </p:nvCxnSpPr>
        <p:spPr>
          <a:xfrm flipV="1">
            <a:off x="8316224" y="3982558"/>
            <a:ext cx="1183905" cy="99292"/>
          </a:xfrm>
          <a:prstGeom prst="straightConnector1">
            <a:avLst/>
          </a:prstGeom>
          <a:ln w="317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Arrow Connector 71">
            <a:extLst>
              <a:ext uri="{FF2B5EF4-FFF2-40B4-BE49-F238E27FC236}">
                <a16:creationId xmlns:a16="http://schemas.microsoft.com/office/drawing/2014/main" id="{A7B27110-F11B-4698-9539-E6B96DD0FD51}"/>
              </a:ext>
            </a:extLst>
          </p:cNvPr>
          <p:cNvCxnSpPr>
            <a:cxnSpLocks/>
            <a:endCxn id="60" idx="1"/>
          </p:cNvCxnSpPr>
          <p:nvPr/>
        </p:nvCxnSpPr>
        <p:spPr>
          <a:xfrm>
            <a:off x="8303387" y="4305724"/>
            <a:ext cx="1196743" cy="352782"/>
          </a:xfrm>
          <a:prstGeom prst="straightConnector1">
            <a:avLst/>
          </a:prstGeom>
          <a:ln w="317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Arrow Connector 74">
            <a:extLst>
              <a:ext uri="{FF2B5EF4-FFF2-40B4-BE49-F238E27FC236}">
                <a16:creationId xmlns:a16="http://schemas.microsoft.com/office/drawing/2014/main" id="{B5690DBB-CD4B-466F-9AA2-951A6D1B12C4}"/>
              </a:ext>
            </a:extLst>
          </p:cNvPr>
          <p:cNvCxnSpPr>
            <a:cxnSpLocks/>
            <a:stCxn id="15" idx="3"/>
            <a:endCxn id="61" idx="1"/>
          </p:cNvCxnSpPr>
          <p:nvPr/>
        </p:nvCxnSpPr>
        <p:spPr>
          <a:xfrm>
            <a:off x="8316224" y="5240836"/>
            <a:ext cx="1183906" cy="293010"/>
          </a:xfrm>
          <a:prstGeom prst="straightConnector1">
            <a:avLst/>
          </a:prstGeom>
          <a:ln w="317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B5539F81-9C97-43F3-9B08-075A565BCC80}"/>
              </a:ext>
            </a:extLst>
          </p:cNvPr>
          <p:cNvSpPr txBox="1"/>
          <p:nvPr/>
        </p:nvSpPr>
        <p:spPr>
          <a:xfrm>
            <a:off x="1284973" y="5797457"/>
            <a:ext cx="4714945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b="1" dirty="0"/>
              <a:t>Value = Cobalt + Nickel + Copper + Mn Rich Slag</a:t>
            </a:r>
          </a:p>
        </p:txBody>
      </p:sp>
    </p:spTree>
    <p:extLst>
      <p:ext uri="{BB962C8B-B14F-4D97-AF65-F5344CB8AC3E}">
        <p14:creationId xmlns:p14="http://schemas.microsoft.com/office/powerpoint/2010/main" val="92781703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BEEFD15-9219-4C8A-8904-2505188961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Nodule Transfer Price Approach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540F5DA-4F90-476B-8D42-71B4E4AA32E0}"/>
              </a:ext>
            </a:extLst>
          </p:cNvPr>
          <p:cNvSpPr txBox="1"/>
          <p:nvPr/>
        </p:nvSpPr>
        <p:spPr>
          <a:xfrm>
            <a:off x="2397824" y="3041392"/>
            <a:ext cx="1588168" cy="120032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Initial Metals Processing Steps</a:t>
            </a:r>
          </a:p>
          <a:p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E043680-EF14-4173-AFF1-069A4BFC7F6B}"/>
              </a:ext>
            </a:extLst>
          </p:cNvPr>
          <p:cNvSpPr txBox="1"/>
          <p:nvPr/>
        </p:nvSpPr>
        <p:spPr>
          <a:xfrm>
            <a:off x="575912" y="3318392"/>
            <a:ext cx="1132572" cy="64633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Nodules</a:t>
            </a:r>
          </a:p>
          <a:p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94B745B-077B-471F-8035-F906B6773A4B}"/>
              </a:ext>
            </a:extLst>
          </p:cNvPr>
          <p:cNvSpPr txBox="1"/>
          <p:nvPr/>
        </p:nvSpPr>
        <p:spPr>
          <a:xfrm>
            <a:off x="4735627" y="2875899"/>
            <a:ext cx="1047549" cy="6463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Nickel</a:t>
            </a:r>
          </a:p>
          <a:p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BA8F36B-017C-4166-B1EE-C46D7D8CA48D}"/>
              </a:ext>
            </a:extLst>
          </p:cNvPr>
          <p:cNvSpPr txBox="1"/>
          <p:nvPr/>
        </p:nvSpPr>
        <p:spPr>
          <a:xfrm>
            <a:off x="4746857" y="1891537"/>
            <a:ext cx="1047549" cy="6463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Cobalt</a:t>
            </a:r>
          </a:p>
          <a:p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727851D-9CCD-446D-930A-81214BC4D945}"/>
              </a:ext>
            </a:extLst>
          </p:cNvPr>
          <p:cNvSpPr txBox="1"/>
          <p:nvPr/>
        </p:nvSpPr>
        <p:spPr>
          <a:xfrm>
            <a:off x="4735628" y="3895190"/>
            <a:ext cx="1047549" cy="6463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Copper</a:t>
            </a:r>
          </a:p>
          <a:p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838E7FC-7CE5-495B-AD7C-A26A9CBE918D}"/>
              </a:ext>
            </a:extLst>
          </p:cNvPr>
          <p:cNvSpPr txBox="1"/>
          <p:nvPr/>
        </p:nvSpPr>
        <p:spPr>
          <a:xfrm>
            <a:off x="4735625" y="4917670"/>
            <a:ext cx="1349142" cy="6463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Manganese rich slag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5F09DC3-6ED0-4ECC-919C-F33C9B58CCED}"/>
              </a:ext>
            </a:extLst>
          </p:cNvPr>
          <p:cNvSpPr txBox="1"/>
          <p:nvPr/>
        </p:nvSpPr>
        <p:spPr>
          <a:xfrm>
            <a:off x="6967082" y="2626762"/>
            <a:ext cx="1349142" cy="646331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Electrolytic Processing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F3C3C79-3CDF-4CF7-BE89-717986B90471}"/>
              </a:ext>
            </a:extLst>
          </p:cNvPr>
          <p:cNvSpPr txBox="1"/>
          <p:nvPr/>
        </p:nvSpPr>
        <p:spPr>
          <a:xfrm>
            <a:off x="6967082" y="4917670"/>
            <a:ext cx="1349142" cy="646331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Other Processes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8C47C75-C6F1-4BD2-89D5-EEEDE2ABCCE4}"/>
              </a:ext>
            </a:extLst>
          </p:cNvPr>
          <p:cNvSpPr txBox="1"/>
          <p:nvPr/>
        </p:nvSpPr>
        <p:spPr>
          <a:xfrm>
            <a:off x="6967082" y="3758684"/>
            <a:ext cx="1349142" cy="646331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Ferro Mn Processing</a:t>
            </a:r>
          </a:p>
        </p:txBody>
      </p:sp>
      <p:sp>
        <p:nvSpPr>
          <p:cNvPr id="19" name="Arrow: Right 18">
            <a:extLst>
              <a:ext uri="{FF2B5EF4-FFF2-40B4-BE49-F238E27FC236}">
                <a16:creationId xmlns:a16="http://schemas.microsoft.com/office/drawing/2014/main" id="{66934F11-C502-4124-9B21-B1E73FA0BDF9}"/>
              </a:ext>
            </a:extLst>
          </p:cNvPr>
          <p:cNvSpPr/>
          <p:nvPr/>
        </p:nvSpPr>
        <p:spPr>
          <a:xfrm>
            <a:off x="1840030" y="3400395"/>
            <a:ext cx="579118" cy="39463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0646517C-5DFE-4EC0-9BD3-A2C79FCFF4FF}"/>
              </a:ext>
            </a:extLst>
          </p:cNvPr>
          <p:cNvCxnSpPr>
            <a:cxnSpLocks/>
          </p:cNvCxnSpPr>
          <p:nvPr/>
        </p:nvCxnSpPr>
        <p:spPr>
          <a:xfrm flipV="1">
            <a:off x="3974760" y="2208004"/>
            <a:ext cx="760865" cy="967619"/>
          </a:xfrm>
          <a:prstGeom prst="straightConnector1">
            <a:avLst/>
          </a:prstGeom>
          <a:ln w="317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99A5A98E-DA50-416A-9369-8513EF7617AC}"/>
              </a:ext>
            </a:extLst>
          </p:cNvPr>
          <p:cNvCxnSpPr>
            <a:cxnSpLocks/>
            <a:endCxn id="7" idx="1"/>
          </p:cNvCxnSpPr>
          <p:nvPr/>
        </p:nvCxnSpPr>
        <p:spPr>
          <a:xfrm flipV="1">
            <a:off x="3997224" y="3199065"/>
            <a:ext cx="738403" cy="246678"/>
          </a:xfrm>
          <a:prstGeom prst="straightConnector1">
            <a:avLst/>
          </a:prstGeom>
          <a:ln w="317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7CC15241-94CB-4207-A27E-EBDE4E8EADB4}"/>
              </a:ext>
            </a:extLst>
          </p:cNvPr>
          <p:cNvCxnSpPr>
            <a:cxnSpLocks/>
          </p:cNvCxnSpPr>
          <p:nvPr/>
        </p:nvCxnSpPr>
        <p:spPr>
          <a:xfrm>
            <a:off x="3974760" y="3988088"/>
            <a:ext cx="760868" cy="253633"/>
          </a:xfrm>
          <a:prstGeom prst="straightConnector1">
            <a:avLst/>
          </a:prstGeom>
          <a:ln w="317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9537CC52-A4C5-43CE-B9A5-FB5A1569A100}"/>
              </a:ext>
            </a:extLst>
          </p:cNvPr>
          <p:cNvCxnSpPr>
            <a:cxnSpLocks/>
            <a:endCxn id="13" idx="1"/>
          </p:cNvCxnSpPr>
          <p:nvPr/>
        </p:nvCxnSpPr>
        <p:spPr>
          <a:xfrm>
            <a:off x="3989672" y="4138863"/>
            <a:ext cx="745953" cy="1101973"/>
          </a:xfrm>
          <a:prstGeom prst="straightConnector1">
            <a:avLst/>
          </a:prstGeom>
          <a:ln w="317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CDC7E142-128E-42F1-A869-5D105E04AEFE}"/>
              </a:ext>
            </a:extLst>
          </p:cNvPr>
          <p:cNvCxnSpPr>
            <a:cxnSpLocks/>
            <a:endCxn id="14" idx="1"/>
          </p:cNvCxnSpPr>
          <p:nvPr/>
        </p:nvCxnSpPr>
        <p:spPr>
          <a:xfrm flipV="1">
            <a:off x="6107235" y="2949928"/>
            <a:ext cx="859847" cy="2057452"/>
          </a:xfrm>
          <a:prstGeom prst="straightConnector1">
            <a:avLst/>
          </a:prstGeom>
          <a:ln w="317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EA99D334-CD07-4949-AE73-45430BEB6F16}"/>
              </a:ext>
            </a:extLst>
          </p:cNvPr>
          <p:cNvCxnSpPr>
            <a:cxnSpLocks/>
            <a:stCxn id="13" idx="3"/>
            <a:endCxn id="16" idx="1"/>
          </p:cNvCxnSpPr>
          <p:nvPr/>
        </p:nvCxnSpPr>
        <p:spPr>
          <a:xfrm flipV="1">
            <a:off x="6084767" y="4081850"/>
            <a:ext cx="882315" cy="1158986"/>
          </a:xfrm>
          <a:prstGeom prst="straightConnector1">
            <a:avLst/>
          </a:prstGeom>
          <a:ln w="317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AAC3C0BB-C0B1-44B0-8678-4E0AB00AC49B}"/>
              </a:ext>
            </a:extLst>
          </p:cNvPr>
          <p:cNvCxnSpPr>
            <a:cxnSpLocks/>
            <a:endCxn id="15" idx="1"/>
          </p:cNvCxnSpPr>
          <p:nvPr/>
        </p:nvCxnSpPr>
        <p:spPr>
          <a:xfrm flipV="1">
            <a:off x="6107235" y="5240836"/>
            <a:ext cx="859847" cy="216688"/>
          </a:xfrm>
          <a:prstGeom prst="straightConnector1">
            <a:avLst/>
          </a:prstGeom>
          <a:ln w="317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>
            <a:extLst>
              <a:ext uri="{FF2B5EF4-FFF2-40B4-BE49-F238E27FC236}">
                <a16:creationId xmlns:a16="http://schemas.microsoft.com/office/drawing/2014/main" id="{B08E77A3-A69F-42F0-BDBC-95E4B55A72CD}"/>
              </a:ext>
            </a:extLst>
          </p:cNvPr>
          <p:cNvSpPr txBox="1"/>
          <p:nvPr/>
        </p:nvSpPr>
        <p:spPr>
          <a:xfrm>
            <a:off x="9500130" y="1983497"/>
            <a:ext cx="1349142" cy="6463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Electrolytic Mn Metal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7F5BC6F2-055E-48D5-B6D0-FC2D1822AF04}"/>
              </a:ext>
            </a:extLst>
          </p:cNvPr>
          <p:cNvSpPr txBox="1"/>
          <p:nvPr/>
        </p:nvSpPr>
        <p:spPr>
          <a:xfrm>
            <a:off x="9500129" y="2970636"/>
            <a:ext cx="1853669" cy="6463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Low Carbon</a:t>
            </a:r>
          </a:p>
          <a:p>
            <a:r>
              <a:rPr lang="en-US" dirty="0"/>
              <a:t>Ferro Manganese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9CE7B574-51BC-4C2A-B18A-D0ED17C42049}"/>
              </a:ext>
            </a:extLst>
          </p:cNvPr>
          <p:cNvSpPr txBox="1"/>
          <p:nvPr/>
        </p:nvSpPr>
        <p:spPr>
          <a:xfrm>
            <a:off x="9500129" y="3659392"/>
            <a:ext cx="1853669" cy="6463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Medium Carbon</a:t>
            </a:r>
          </a:p>
          <a:p>
            <a:r>
              <a:rPr lang="en-US" dirty="0"/>
              <a:t>Ferro Mn 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26CED07C-EA9A-4D79-BEC0-D14CA40BA108}"/>
              </a:ext>
            </a:extLst>
          </p:cNvPr>
          <p:cNvSpPr txBox="1"/>
          <p:nvPr/>
        </p:nvSpPr>
        <p:spPr>
          <a:xfrm>
            <a:off x="9500130" y="4335340"/>
            <a:ext cx="1853670" cy="6463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High Carbon Ferro Manganese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238E7792-DCD6-42CD-A3A6-538A03991956}"/>
              </a:ext>
            </a:extLst>
          </p:cNvPr>
          <p:cNvSpPr txBox="1"/>
          <p:nvPr/>
        </p:nvSpPr>
        <p:spPr>
          <a:xfrm>
            <a:off x="9500130" y="5349180"/>
            <a:ext cx="1349142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Other</a:t>
            </a:r>
          </a:p>
        </p:txBody>
      </p:sp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82185D2A-16B1-485D-B253-80BF9AF3A4D2}"/>
              </a:ext>
            </a:extLst>
          </p:cNvPr>
          <p:cNvCxnSpPr>
            <a:cxnSpLocks/>
            <a:stCxn id="14" idx="3"/>
            <a:endCxn id="57" idx="1"/>
          </p:cNvCxnSpPr>
          <p:nvPr/>
        </p:nvCxnSpPr>
        <p:spPr>
          <a:xfrm flipV="1">
            <a:off x="8316224" y="2306663"/>
            <a:ext cx="1183906" cy="643265"/>
          </a:xfrm>
          <a:prstGeom prst="straightConnector1">
            <a:avLst/>
          </a:prstGeom>
          <a:ln w="317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16EE432C-D8DC-441B-8540-045417CBB212}"/>
              </a:ext>
            </a:extLst>
          </p:cNvPr>
          <p:cNvCxnSpPr>
            <a:cxnSpLocks/>
            <a:endCxn id="58" idx="1"/>
          </p:cNvCxnSpPr>
          <p:nvPr/>
        </p:nvCxnSpPr>
        <p:spPr>
          <a:xfrm flipV="1">
            <a:off x="8303388" y="3293802"/>
            <a:ext cx="1196741" cy="601388"/>
          </a:xfrm>
          <a:prstGeom prst="straightConnector1">
            <a:avLst/>
          </a:prstGeom>
          <a:ln w="317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>
            <a:extLst>
              <a:ext uri="{FF2B5EF4-FFF2-40B4-BE49-F238E27FC236}">
                <a16:creationId xmlns:a16="http://schemas.microsoft.com/office/drawing/2014/main" id="{31BB1C6A-3FD2-42B9-AFA1-73223C60343E}"/>
              </a:ext>
            </a:extLst>
          </p:cNvPr>
          <p:cNvCxnSpPr>
            <a:cxnSpLocks/>
            <a:stCxn id="16" idx="3"/>
            <a:endCxn id="59" idx="1"/>
          </p:cNvCxnSpPr>
          <p:nvPr/>
        </p:nvCxnSpPr>
        <p:spPr>
          <a:xfrm flipV="1">
            <a:off x="8316224" y="3982558"/>
            <a:ext cx="1183905" cy="99292"/>
          </a:xfrm>
          <a:prstGeom prst="straightConnector1">
            <a:avLst/>
          </a:prstGeom>
          <a:ln w="317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Arrow Connector 71">
            <a:extLst>
              <a:ext uri="{FF2B5EF4-FFF2-40B4-BE49-F238E27FC236}">
                <a16:creationId xmlns:a16="http://schemas.microsoft.com/office/drawing/2014/main" id="{A7B27110-F11B-4698-9539-E6B96DD0FD51}"/>
              </a:ext>
            </a:extLst>
          </p:cNvPr>
          <p:cNvCxnSpPr>
            <a:cxnSpLocks/>
            <a:endCxn id="60" idx="1"/>
          </p:cNvCxnSpPr>
          <p:nvPr/>
        </p:nvCxnSpPr>
        <p:spPr>
          <a:xfrm>
            <a:off x="8303387" y="4305724"/>
            <a:ext cx="1196743" cy="352782"/>
          </a:xfrm>
          <a:prstGeom prst="straightConnector1">
            <a:avLst/>
          </a:prstGeom>
          <a:ln w="317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Arrow Connector 74">
            <a:extLst>
              <a:ext uri="{FF2B5EF4-FFF2-40B4-BE49-F238E27FC236}">
                <a16:creationId xmlns:a16="http://schemas.microsoft.com/office/drawing/2014/main" id="{B5690DBB-CD4B-466F-9AA2-951A6D1B12C4}"/>
              </a:ext>
            </a:extLst>
          </p:cNvPr>
          <p:cNvCxnSpPr>
            <a:cxnSpLocks/>
            <a:stCxn id="15" idx="3"/>
            <a:endCxn id="61" idx="1"/>
          </p:cNvCxnSpPr>
          <p:nvPr/>
        </p:nvCxnSpPr>
        <p:spPr>
          <a:xfrm>
            <a:off x="8316224" y="5240836"/>
            <a:ext cx="1183906" cy="293010"/>
          </a:xfrm>
          <a:prstGeom prst="straightConnector1">
            <a:avLst/>
          </a:prstGeom>
          <a:ln w="317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B7633E14-51EC-4130-AF3F-87617666E61E}"/>
              </a:ext>
            </a:extLst>
          </p:cNvPr>
          <p:cNvSpPr txBox="1"/>
          <p:nvPr/>
        </p:nvSpPr>
        <p:spPr>
          <a:xfrm>
            <a:off x="1284973" y="5797457"/>
            <a:ext cx="6695487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b="1" dirty="0"/>
              <a:t>Value = Nodule Price, which is a function of underlying metals prices</a:t>
            </a:r>
          </a:p>
        </p:txBody>
      </p:sp>
    </p:spTree>
    <p:extLst>
      <p:ext uri="{BB962C8B-B14F-4D97-AF65-F5344CB8AC3E}">
        <p14:creationId xmlns:p14="http://schemas.microsoft.com/office/powerpoint/2010/main" val="722368104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13476</TotalTime>
  <Words>3188</Words>
  <Application>Microsoft Office PowerPoint</Application>
  <PresentationFormat>Widescreen</PresentationFormat>
  <Paragraphs>485</Paragraphs>
  <Slides>40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6" baseType="lpstr">
      <vt:lpstr>Arial</vt:lpstr>
      <vt:lpstr>Arial Narrow</vt:lpstr>
      <vt:lpstr>Calibri</vt:lpstr>
      <vt:lpstr>Calibri Light</vt:lpstr>
      <vt:lpstr>Wingdings</vt:lpstr>
      <vt:lpstr>1_Office Theme</vt:lpstr>
      <vt:lpstr>Financial Payment System Modeling for Polymetallic Nodules  </vt:lpstr>
      <vt:lpstr>Agenda</vt:lpstr>
      <vt:lpstr>Decision Analysis Framework &amp; Review of Cash Flow Approach</vt:lpstr>
      <vt:lpstr>Review of Financial Payment System Options</vt:lpstr>
      <vt:lpstr>Key Question for Today: Financial Payment Mechanism</vt:lpstr>
      <vt:lpstr>To Design an Effective System, We Model &amp; Simulate Each Component of the System</vt:lpstr>
      <vt:lpstr>Let’s look at the different types of cash flows throughout the project</vt:lpstr>
      <vt:lpstr>Let’s look at the different types of cash flows throughout the project</vt:lpstr>
      <vt:lpstr>Let’s look at the different types of cash flows throughout the project</vt:lpstr>
      <vt:lpstr>How can we think about making the payment system FAIR?</vt:lpstr>
      <vt:lpstr>Financial Payment Systems Under Consideration</vt:lpstr>
      <vt:lpstr>Let’s review how royalties are calculated</vt:lpstr>
      <vt:lpstr>How Does Variable Rate Ad-valorem Work?</vt:lpstr>
      <vt:lpstr>How Do the Systems Differ?</vt:lpstr>
      <vt:lpstr>Timing Opportunities</vt:lpstr>
      <vt:lpstr>How Do Systems Respond to Different Future Conditions?</vt:lpstr>
      <vt:lpstr>However, it’s impossible to design a system that only gives upside benefits without downside risks</vt:lpstr>
      <vt:lpstr>How much downside risk would you be willing to accept to achieve higher upside potential?</vt:lpstr>
      <vt:lpstr>Several approaches to risk &amp; reward sharing: Simplified Example</vt:lpstr>
      <vt:lpstr>Adminstrative Complexity: Steps for Calculating the Payment</vt:lpstr>
      <vt:lpstr>Establishing Rules for Different Systems</vt:lpstr>
      <vt:lpstr>Multiple Jurisdictions May Allow Strategies for Reducing Payments from a Profit Based System</vt:lpstr>
      <vt:lpstr>How to Select a Financial Payment System?</vt:lpstr>
      <vt:lpstr>Summary &amp; MIT Recommendations for Financial Payment System</vt:lpstr>
      <vt:lpstr>How to handle Sponsor State Tax?</vt:lpstr>
      <vt:lpstr>Ideas for Addressing Sponsor State Tax Issue</vt:lpstr>
      <vt:lpstr>Which approach is preferred?</vt:lpstr>
      <vt:lpstr>Details need to be worked out</vt:lpstr>
      <vt:lpstr>Nodule Value Determination Issue of Manganese</vt:lpstr>
      <vt:lpstr>Royalty payment based on metal value</vt:lpstr>
      <vt:lpstr>Approach to Mn used in current model</vt:lpstr>
      <vt:lpstr>Can we simplify the approach to Manganese?</vt:lpstr>
      <vt:lpstr>Mn ore based system could work very well </vt:lpstr>
      <vt:lpstr>Mn Issue? What’s the issue?</vt:lpstr>
      <vt:lpstr>Important Criteria for Selecting Valuation Point</vt:lpstr>
      <vt:lpstr>Possible Valuation Points</vt:lpstr>
      <vt:lpstr>Simplified Overview of Metals Processing</vt:lpstr>
      <vt:lpstr>Current Model Approach: 3 metals, plus weighted average for Mn</vt:lpstr>
      <vt:lpstr>Mn ore or Mn rich slag approach</vt:lpstr>
      <vt:lpstr>Nodule Transfer Price Approach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Understanding the Economic Performance of Payment Regimes: Tradeoffs Among Stakeholders</dc:title>
  <dc:creator>Randolph Kirchain</dc:creator>
  <cp:lastModifiedBy>Richard Roth</cp:lastModifiedBy>
  <cp:revision>294</cp:revision>
  <cp:lastPrinted>2019-02-22T00:24:41Z</cp:lastPrinted>
  <dcterms:created xsi:type="dcterms:W3CDTF">2019-01-23T16:05:06Z</dcterms:created>
  <dcterms:modified xsi:type="dcterms:W3CDTF">2022-11-07T14:10:24Z</dcterms:modified>
</cp:coreProperties>
</file>