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459" r:id="rId2"/>
    <p:sldId id="480" r:id="rId3"/>
    <p:sldId id="462" r:id="rId4"/>
    <p:sldId id="511" r:id="rId5"/>
    <p:sldId id="514" r:id="rId6"/>
    <p:sldId id="258" r:id="rId7"/>
    <p:sldId id="256" r:id="rId8"/>
    <p:sldId id="519" r:id="rId9"/>
    <p:sldId id="261" r:id="rId10"/>
    <p:sldId id="262" r:id="rId11"/>
    <p:sldId id="263" r:id="rId12"/>
    <p:sldId id="517" r:id="rId13"/>
    <p:sldId id="516" r:id="rId14"/>
    <p:sldId id="518" r:id="rId15"/>
    <p:sldId id="265" r:id="rId16"/>
    <p:sldId id="520" r:id="rId17"/>
    <p:sldId id="266" r:id="rId18"/>
    <p:sldId id="2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7621" autoAdjust="0"/>
  </p:normalViewPr>
  <p:slideViewPr>
    <p:cSldViewPr snapToGrid="0">
      <p:cViewPr varScale="1">
        <p:scale>
          <a:sx n="51" d="100"/>
          <a:sy n="51" d="100"/>
        </p:scale>
        <p:origin x="63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additional%20royalty%20analysi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additional%20royalty%20analysi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additional%20royalty%20analysi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Sheet1!$C$5</c:f>
              <c:strCache>
                <c:ptCount val="1"/>
                <c:pt idx="0">
                  <c:v>25% CIT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Sheet1!$B$6:$B$22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Sheet1!$C$6:$C$22</c:f>
              <c:numCache>
                <c:formatCode>0.0%</c:formatCode>
                <c:ptCount val="17"/>
                <c:pt idx="0">
                  <c:v>0.45400000000000001</c:v>
                </c:pt>
                <c:pt idx="1">
                  <c:v>0.45400000000000001</c:v>
                </c:pt>
                <c:pt idx="2">
                  <c:v>0.45400000000000001</c:v>
                </c:pt>
                <c:pt idx="3">
                  <c:v>0.45400000000000001</c:v>
                </c:pt>
                <c:pt idx="4">
                  <c:v>0.45400000000000001</c:v>
                </c:pt>
                <c:pt idx="5">
                  <c:v>0.45400000000000001</c:v>
                </c:pt>
                <c:pt idx="6">
                  <c:v>0.45400000000000001</c:v>
                </c:pt>
                <c:pt idx="7">
                  <c:v>0.45400000000000001</c:v>
                </c:pt>
                <c:pt idx="8">
                  <c:v>0.45400000000000001</c:v>
                </c:pt>
                <c:pt idx="9">
                  <c:v>0.45400000000000001</c:v>
                </c:pt>
                <c:pt idx="10">
                  <c:v>0.45400000000000001</c:v>
                </c:pt>
                <c:pt idx="11">
                  <c:v>0.45600000000000002</c:v>
                </c:pt>
                <c:pt idx="12">
                  <c:v>0.45800000000000002</c:v>
                </c:pt>
                <c:pt idx="13">
                  <c:v>0.46200000000000002</c:v>
                </c:pt>
                <c:pt idx="14">
                  <c:v>0.46400000000000002</c:v>
                </c:pt>
                <c:pt idx="15">
                  <c:v>0.46899999999999997</c:v>
                </c:pt>
                <c:pt idx="16">
                  <c:v>0.47799999999999998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84A-456D-8E6D-69238A614DA1}"/>
            </c:ext>
          </c:extLst>
        </c:ser>
        <c:ser>
          <c:idx val="1"/>
          <c:order val="1"/>
          <c:tx>
            <c:strRef>
              <c:f>Sheet1!$D$5</c:f>
              <c:strCache>
                <c:ptCount val="1"/>
                <c:pt idx="0">
                  <c:v>0% CIT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Sheet1!$B$6:$B$22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Sheet1!$D$6:$D$22</c:f>
              <c:numCache>
                <c:formatCode>0.0%</c:formatCode>
                <c:ptCount val="17"/>
                <c:pt idx="0">
                  <c:v>0.28999999999999998</c:v>
                </c:pt>
                <c:pt idx="1">
                  <c:v>0.30099999999999999</c:v>
                </c:pt>
                <c:pt idx="2">
                  <c:v>0.313</c:v>
                </c:pt>
                <c:pt idx="3">
                  <c:v>0.32400000000000001</c:v>
                </c:pt>
                <c:pt idx="4">
                  <c:v>0.33600000000000002</c:v>
                </c:pt>
                <c:pt idx="5">
                  <c:v>0.34699999999999998</c:v>
                </c:pt>
                <c:pt idx="6">
                  <c:v>0.35799999999999998</c:v>
                </c:pt>
                <c:pt idx="7">
                  <c:v>0.36899999999999999</c:v>
                </c:pt>
                <c:pt idx="8">
                  <c:v>0.38100000000000001</c:v>
                </c:pt>
                <c:pt idx="9">
                  <c:v>0.39100000000000001</c:v>
                </c:pt>
                <c:pt idx="10">
                  <c:v>0.40200000000000002</c:v>
                </c:pt>
                <c:pt idx="11">
                  <c:v>0.41199999999999998</c:v>
                </c:pt>
                <c:pt idx="12">
                  <c:v>0.42299999999999999</c:v>
                </c:pt>
                <c:pt idx="13">
                  <c:v>0.434</c:v>
                </c:pt>
                <c:pt idx="14">
                  <c:v>0.44400000000000001</c:v>
                </c:pt>
                <c:pt idx="15">
                  <c:v>0.45500000000000002</c:v>
                </c:pt>
                <c:pt idx="16">
                  <c:v>0.46500000000000002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84A-456D-8E6D-69238A614DA1}"/>
            </c:ext>
          </c:extLst>
        </c:ser>
        <c:ser>
          <c:idx val="2"/>
          <c:order val="2"/>
          <c:tx>
            <c:strRef>
              <c:f>Sheet1!$E$5</c:f>
              <c:strCache>
                <c:ptCount val="1"/>
                <c:pt idx="0">
                  <c:v>Threshold</c:v>
                </c:pt>
              </c:strCache>
            </c:strRef>
          </c:tx>
          <c:spPr>
            <a:ln w="254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Sheet1!$B$6:$B$22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Sheet1!$E$6:$E$22</c:f>
              <c:numCache>
                <c:formatCode>0.0%</c:formatCode>
                <c:ptCount val="17"/>
                <c:pt idx="0">
                  <c:v>0.45</c:v>
                </c:pt>
                <c:pt idx="1">
                  <c:v>0.45</c:v>
                </c:pt>
                <c:pt idx="2">
                  <c:v>0.45</c:v>
                </c:pt>
                <c:pt idx="3">
                  <c:v>0.45</c:v>
                </c:pt>
                <c:pt idx="4">
                  <c:v>0.45</c:v>
                </c:pt>
                <c:pt idx="5">
                  <c:v>0.45</c:v>
                </c:pt>
                <c:pt idx="6">
                  <c:v>0.45</c:v>
                </c:pt>
                <c:pt idx="7">
                  <c:v>0.45</c:v>
                </c:pt>
                <c:pt idx="8">
                  <c:v>0.45</c:v>
                </c:pt>
                <c:pt idx="9">
                  <c:v>0.45</c:v>
                </c:pt>
                <c:pt idx="10">
                  <c:v>0.45</c:v>
                </c:pt>
                <c:pt idx="11">
                  <c:v>0.45</c:v>
                </c:pt>
                <c:pt idx="12">
                  <c:v>0.45</c:v>
                </c:pt>
                <c:pt idx="13">
                  <c:v>0.45</c:v>
                </c:pt>
                <c:pt idx="14">
                  <c:v>0.45</c:v>
                </c:pt>
                <c:pt idx="15">
                  <c:v>0.45</c:v>
                </c:pt>
                <c:pt idx="16">
                  <c:v>0.45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84A-456D-8E6D-69238A614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9589567"/>
        <c:axId val="1650126079"/>
      </c:scatterChart>
      <c:valAx>
        <c:axId val="1129589567"/>
        <c:scaling>
          <c:orientation val="minMax"/>
          <c:max val="8.0000000000000016E-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126079"/>
        <c:crosses val="autoZero"/>
        <c:crossBetween val="midCat"/>
      </c:valAx>
      <c:valAx>
        <c:axId val="1650126079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958956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Sheet1!$C$25</c:f>
              <c:strCache>
                <c:ptCount val="1"/>
                <c:pt idx="0">
                  <c:v>25% CIT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Sheet1!$B$26:$B$42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Sheet1!$C$26:$C$42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11000000</c:v>
                </c:pt>
                <c:pt idx="11">
                  <c:v>54000000</c:v>
                </c:pt>
                <c:pt idx="12">
                  <c:v>139000000</c:v>
                </c:pt>
                <c:pt idx="13">
                  <c:v>224000000</c:v>
                </c:pt>
                <c:pt idx="14">
                  <c:v>320000000</c:v>
                </c:pt>
                <c:pt idx="15">
                  <c:v>485000000</c:v>
                </c:pt>
                <c:pt idx="16">
                  <c:v>763000000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926-4223-93D9-CCC3DEDD0968}"/>
            </c:ext>
          </c:extLst>
        </c:ser>
        <c:ser>
          <c:idx val="1"/>
          <c:order val="1"/>
          <c:tx>
            <c:strRef>
              <c:f>Sheet1!$D$25</c:f>
              <c:strCache>
                <c:ptCount val="1"/>
                <c:pt idx="0">
                  <c:v>0% CIT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Sheet1!$B$26:$B$42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Sheet1!$D$26:$D$42</c:f>
              <c:numCache>
                <c:formatCode>General</c:formatCode>
                <c:ptCount val="17"/>
                <c:pt idx="0">
                  <c:v>0</c:v>
                </c:pt>
                <c:pt idx="1">
                  <c:v>249000000</c:v>
                </c:pt>
                <c:pt idx="2">
                  <c:v>497000000</c:v>
                </c:pt>
                <c:pt idx="3">
                  <c:v>746000000</c:v>
                </c:pt>
                <c:pt idx="4">
                  <c:v>994000000</c:v>
                </c:pt>
                <c:pt idx="5">
                  <c:v>1243000000</c:v>
                </c:pt>
                <c:pt idx="6">
                  <c:v>1491000000</c:v>
                </c:pt>
                <c:pt idx="7">
                  <c:v>1740000000</c:v>
                </c:pt>
                <c:pt idx="8">
                  <c:v>1988000000</c:v>
                </c:pt>
                <c:pt idx="9">
                  <c:v>2237000000</c:v>
                </c:pt>
                <c:pt idx="10">
                  <c:v>2485000000</c:v>
                </c:pt>
                <c:pt idx="11">
                  <c:v>2734000000</c:v>
                </c:pt>
                <c:pt idx="12">
                  <c:v>2983000000</c:v>
                </c:pt>
                <c:pt idx="13">
                  <c:v>3231000000</c:v>
                </c:pt>
                <c:pt idx="14">
                  <c:v>3480000000</c:v>
                </c:pt>
                <c:pt idx="15">
                  <c:v>3728000000</c:v>
                </c:pt>
                <c:pt idx="16">
                  <c:v>3977000000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926-4223-93D9-CCC3DEDD0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8034159"/>
        <c:axId val="1853416479"/>
      </c:scatterChart>
      <c:valAx>
        <c:axId val="1598034159"/>
        <c:scaling>
          <c:orientation val="minMax"/>
          <c:max val="8.0000000000000016E-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3416479"/>
        <c:crosses val="autoZero"/>
        <c:crossBetween val="midCat"/>
      </c:valAx>
      <c:valAx>
        <c:axId val="1853416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034159"/>
        <c:crosses val="autoZero"/>
        <c:crossBetween val="midCat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Sheet1!$C$48</c:f>
              <c:strCache>
                <c:ptCount val="1"/>
                <c:pt idx="0">
                  <c:v>25% CIT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Sheet1!$B$49:$B$65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Sheet1!$C$49:$C$65</c:f>
              <c:numCache>
                <c:formatCode>General</c:formatCode>
                <c:ptCount val="17"/>
                <c:pt idx="0">
                  <c:v>5215000000</c:v>
                </c:pt>
                <c:pt idx="1">
                  <c:v>5215000000</c:v>
                </c:pt>
                <c:pt idx="2">
                  <c:v>5215000000</c:v>
                </c:pt>
                <c:pt idx="3">
                  <c:v>5215000000</c:v>
                </c:pt>
                <c:pt idx="4">
                  <c:v>5215000000</c:v>
                </c:pt>
                <c:pt idx="5">
                  <c:v>5215000000</c:v>
                </c:pt>
                <c:pt idx="6">
                  <c:v>5215000000</c:v>
                </c:pt>
                <c:pt idx="7">
                  <c:v>5215000000</c:v>
                </c:pt>
                <c:pt idx="8">
                  <c:v>5215000000</c:v>
                </c:pt>
                <c:pt idx="9">
                  <c:v>5215000000</c:v>
                </c:pt>
                <c:pt idx="10">
                  <c:v>5226000000</c:v>
                </c:pt>
                <c:pt idx="11">
                  <c:v>5269000000</c:v>
                </c:pt>
                <c:pt idx="12">
                  <c:v>5354000000</c:v>
                </c:pt>
                <c:pt idx="13">
                  <c:v>5439000000</c:v>
                </c:pt>
                <c:pt idx="14">
                  <c:v>5535000000</c:v>
                </c:pt>
                <c:pt idx="15">
                  <c:v>5700000000</c:v>
                </c:pt>
                <c:pt idx="16">
                  <c:v>5978000000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29E-4764-989E-663BB62D4CF0}"/>
            </c:ext>
          </c:extLst>
        </c:ser>
        <c:ser>
          <c:idx val="1"/>
          <c:order val="1"/>
          <c:tx>
            <c:strRef>
              <c:f>Sheet1!$D$48</c:f>
              <c:strCache>
                <c:ptCount val="1"/>
                <c:pt idx="0">
                  <c:v>0% CIT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Sheet1!$B$49:$B$65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Sheet1!$D$49:$D$65</c:f>
              <c:numCache>
                <c:formatCode>General</c:formatCode>
                <c:ptCount val="17"/>
                <c:pt idx="0">
                  <c:v>5125000000</c:v>
                </c:pt>
                <c:pt idx="1">
                  <c:v>5464000000</c:v>
                </c:pt>
                <c:pt idx="2">
                  <c:v>5712000000</c:v>
                </c:pt>
                <c:pt idx="3">
                  <c:v>5961000000</c:v>
                </c:pt>
                <c:pt idx="4">
                  <c:v>6209000000</c:v>
                </c:pt>
                <c:pt idx="5">
                  <c:v>6458000000</c:v>
                </c:pt>
                <c:pt idx="6">
                  <c:v>6707000000</c:v>
                </c:pt>
                <c:pt idx="7">
                  <c:v>6955000000</c:v>
                </c:pt>
                <c:pt idx="8">
                  <c:v>7203000000</c:v>
                </c:pt>
                <c:pt idx="9">
                  <c:v>7452000000</c:v>
                </c:pt>
                <c:pt idx="10">
                  <c:v>7700000000</c:v>
                </c:pt>
                <c:pt idx="11">
                  <c:v>7949000000</c:v>
                </c:pt>
                <c:pt idx="12">
                  <c:v>8198000000</c:v>
                </c:pt>
                <c:pt idx="13">
                  <c:v>8446000000</c:v>
                </c:pt>
                <c:pt idx="14">
                  <c:v>8695000000</c:v>
                </c:pt>
                <c:pt idx="15">
                  <c:v>8943000000</c:v>
                </c:pt>
                <c:pt idx="16">
                  <c:v>9192000000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29E-4764-989E-663BB62D4C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8034159"/>
        <c:axId val="1853416479"/>
      </c:scatterChart>
      <c:valAx>
        <c:axId val="1598034159"/>
        <c:scaling>
          <c:orientation val="minMax"/>
          <c:max val="8.0000000000000016E-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3416479"/>
        <c:crosses val="autoZero"/>
        <c:crossBetween val="midCat"/>
      </c:valAx>
      <c:valAx>
        <c:axId val="1853416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034159"/>
        <c:crosses val="autoZero"/>
        <c:crossBetween val="midCat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Sheet1!$C$70</c:f>
              <c:strCache>
                <c:ptCount val="1"/>
                <c:pt idx="0">
                  <c:v>25% CIT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Sheet1!$B$71:$B$87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Sheet1!$C$71:$C$87</c:f>
              <c:numCache>
                <c:formatCode>General</c:formatCode>
                <c:ptCount val="17"/>
                <c:pt idx="0">
                  <c:v>9203000000</c:v>
                </c:pt>
                <c:pt idx="1">
                  <c:v>9203000000</c:v>
                </c:pt>
                <c:pt idx="2">
                  <c:v>9203000000</c:v>
                </c:pt>
                <c:pt idx="3">
                  <c:v>9203000000</c:v>
                </c:pt>
                <c:pt idx="4">
                  <c:v>9203000000</c:v>
                </c:pt>
                <c:pt idx="5">
                  <c:v>9203000000</c:v>
                </c:pt>
                <c:pt idx="6">
                  <c:v>9203000000</c:v>
                </c:pt>
                <c:pt idx="7">
                  <c:v>9203000000</c:v>
                </c:pt>
                <c:pt idx="8">
                  <c:v>9203000000</c:v>
                </c:pt>
                <c:pt idx="9">
                  <c:v>9203000000</c:v>
                </c:pt>
                <c:pt idx="10">
                  <c:v>9212000000</c:v>
                </c:pt>
                <c:pt idx="11">
                  <c:v>9244000000</c:v>
                </c:pt>
                <c:pt idx="12">
                  <c:v>9320000000</c:v>
                </c:pt>
                <c:pt idx="13">
                  <c:v>9397000000</c:v>
                </c:pt>
                <c:pt idx="14">
                  <c:v>9482000000</c:v>
                </c:pt>
                <c:pt idx="15">
                  <c:v>9618000000</c:v>
                </c:pt>
                <c:pt idx="16">
                  <c:v>9839000000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88F-4113-AF0A-D995DB7BB6A3}"/>
            </c:ext>
          </c:extLst>
        </c:ser>
        <c:ser>
          <c:idx val="1"/>
          <c:order val="1"/>
          <c:tx>
            <c:strRef>
              <c:f>Sheet1!$D$70</c:f>
              <c:strCache>
                <c:ptCount val="1"/>
                <c:pt idx="0">
                  <c:v>0% CIT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Sheet1!$B$71:$B$87</c:f>
              <c:numCache>
                <c:formatCode>0.0%</c:formatCode>
                <c:ptCount val="17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</c:numCache>
            </c:numRef>
          </c:xVal>
          <c:yVal>
            <c:numRef>
              <c:f>Sheet1!$D$71:$D$87</c:f>
              <c:numCache>
                <c:formatCode>General</c:formatCode>
                <c:ptCount val="17"/>
                <c:pt idx="0">
                  <c:v>5125000000</c:v>
                </c:pt>
                <c:pt idx="1">
                  <c:v>5464000000</c:v>
                </c:pt>
                <c:pt idx="2">
                  <c:v>5712000000</c:v>
                </c:pt>
                <c:pt idx="3">
                  <c:v>5961000000</c:v>
                </c:pt>
                <c:pt idx="4">
                  <c:v>6209000000</c:v>
                </c:pt>
                <c:pt idx="5">
                  <c:v>6458000000</c:v>
                </c:pt>
                <c:pt idx="6">
                  <c:v>6707000000</c:v>
                </c:pt>
                <c:pt idx="7">
                  <c:v>6955000000</c:v>
                </c:pt>
                <c:pt idx="8">
                  <c:v>7203000000</c:v>
                </c:pt>
                <c:pt idx="9">
                  <c:v>7452000000</c:v>
                </c:pt>
                <c:pt idx="10">
                  <c:v>7700000000</c:v>
                </c:pt>
                <c:pt idx="11">
                  <c:v>7949000000</c:v>
                </c:pt>
                <c:pt idx="12">
                  <c:v>8198000000</c:v>
                </c:pt>
                <c:pt idx="13">
                  <c:v>8446000000</c:v>
                </c:pt>
                <c:pt idx="14">
                  <c:v>8695000000</c:v>
                </c:pt>
                <c:pt idx="15">
                  <c:v>8943000000</c:v>
                </c:pt>
                <c:pt idx="16">
                  <c:v>9192000000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88F-4113-AF0A-D995DB7BB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8034159"/>
        <c:axId val="1853416479"/>
      </c:scatterChart>
      <c:valAx>
        <c:axId val="1598034159"/>
        <c:scaling>
          <c:orientation val="minMax"/>
          <c:max val="8.0000000000000016E-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3416479"/>
        <c:crosses val="autoZero"/>
        <c:crossBetween val="midCat"/>
      </c:valAx>
      <c:valAx>
        <c:axId val="1853416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034159"/>
        <c:crosses val="autoZero"/>
        <c:crossBetween val="midCat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898F8-81CC-4FE7-A083-7FFA78B754FC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CB9D0-33AA-4DEE-99B4-4626C838F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66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94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37135E-53FD-4ABA-A6D1-634FA155C4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0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51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56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19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with segments in it years 1-4 no </a:t>
            </a:r>
            <a:r>
              <a:rPr lang="en-US" dirty="0" err="1"/>
              <a:t>addtl</a:t>
            </a:r>
            <a:r>
              <a:rPr lang="en-US" dirty="0"/>
              <a:t> royalty</a:t>
            </a:r>
          </a:p>
          <a:p>
            <a:r>
              <a:rPr lang="en-US" dirty="0"/>
              <a:t>Year 5 profit high, royalty 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7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96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02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75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36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1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the second approach, where each contractor calculates their ETR and in a shortfall makes an additional payment, solve this problem?</a:t>
            </a:r>
          </a:p>
          <a:p>
            <a:endParaRPr lang="en-US" dirty="0"/>
          </a:p>
          <a:p>
            <a:r>
              <a:rPr lang="en-US" dirty="0" err="1"/>
              <a:t>Compelx</a:t>
            </a:r>
            <a:endParaRPr lang="en-US" dirty="0"/>
          </a:p>
          <a:p>
            <a:r>
              <a:rPr lang="en-US" dirty="0"/>
              <a:t>Set up rule to calculate ETR, which varies by year</a:t>
            </a:r>
          </a:p>
          <a:p>
            <a:r>
              <a:rPr lang="en-US" dirty="0"/>
              <a:t>Set up a mechanism for calculating the additional payment to bring them up to the ETR threshold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17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they calculate this each year?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CB9D0-33AA-4DEE-99B4-4626C838F8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23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2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36" name="Picture 20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61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3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357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1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26" name="Picture 20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27" name="Straight Connector 26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155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5296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0992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441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275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787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15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606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613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1049868" y="0"/>
            <a:ext cx="2417232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534838" y="0"/>
            <a:ext cx="7145865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[Name of conference]</a:t>
            </a:r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11274763" y="6422066"/>
            <a:ext cx="823316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049886" y="1239839"/>
            <a:ext cx="10799233" cy="293127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38110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786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365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02" y="2755162"/>
            <a:ext cx="10971804" cy="72359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9469547" y="6444545"/>
            <a:ext cx="1249936" cy="242374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</a:rPr>
              <a:t>Slide  </a:t>
            </a:r>
            <a:fld id="{22512D37-1A22-42C5-ABC3-7B719BFA7F30}" type="slidenum">
              <a:rPr lang="en-US" sz="1200" smtClean="0">
                <a:solidFill>
                  <a:schemeClr val="tx1"/>
                </a:solidFill>
              </a:rPr>
              <a:pPr algn="r"/>
              <a:t>‹#›</a:t>
            </a:fld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E24ED-488A-478B-BD04-6B3218E72B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18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/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468954"/>
            <a:ext cx="11165933" cy="457248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0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/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468954"/>
            <a:ext cx="11165933" cy="457248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79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760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70585-9F7E-4B03-B11D-335329F3C5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67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684BCC-DBE7-4366-AB9C-C62C56E57A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63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6D63EB-8441-493C-8311-7E0F2C5922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91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9E6E3-864A-41C8-9BD1-D432B7D1B8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132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74C8CC-5D4A-4302-905A-F107DB183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068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69641"/>
            <a:ext cx="5384800" cy="47565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 b="1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 i="1">
                <a:solidFill>
                  <a:schemeClr val="tx1"/>
                </a:solidFill>
              </a:defRPr>
            </a:lvl4pPr>
            <a:lvl5pPr>
              <a:defRPr sz="1800" i="1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69641"/>
            <a:ext cx="5384800" cy="47565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 b="1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 i="1">
                <a:solidFill>
                  <a:schemeClr val="tx1"/>
                </a:solidFill>
              </a:defRPr>
            </a:lvl4pPr>
            <a:lvl5pPr>
              <a:defRPr sz="1800" i="1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DFA749-5F4C-40CB-9D33-E640501FF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90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F567C3-199F-44A8-9AAE-94CD513C45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817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02" y="3863"/>
            <a:ext cx="10971804" cy="5382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340428"/>
            <a:ext cx="10972800" cy="47382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>
          <a:xfrm>
            <a:off x="609600" y="498406"/>
            <a:ext cx="10972800" cy="458015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300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ES_trad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9822C5-486E-44B3-A077-B33809C88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282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/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468954"/>
            <a:ext cx="11165933" cy="457248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AC67E6-BDB6-4CD4-A3DB-831E91CA35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8860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7C4A4-3B87-49AF-9512-EB6C014AF0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36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9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16" name="Picture 20"/>
          <p:cNvPicPr>
            <a:picLocks noChangeAspect="1" noChangeArrowheads="1"/>
          </p:cNvPicPr>
          <p:nvPr userDrawn="1"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 userDrawn="1"/>
        </p:nvCxnSpPr>
        <p:spPr>
          <a:xfrm flipH="1">
            <a:off x="838200" y="1543548"/>
            <a:ext cx="11353800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0" y="1543548"/>
            <a:ext cx="654269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19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Analysis of Additional Royalty Payments with Reduced Sponsor State CIT</a:t>
            </a: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766620"/>
            <a:ext cx="9144000" cy="2387600"/>
          </a:xfrm>
        </p:spPr>
        <p:txBody>
          <a:bodyPr>
            <a:normAutofit/>
          </a:bodyPr>
          <a:lstStyle/>
          <a:p>
            <a:r>
              <a:rPr lang="en-US" sz="1800" dirty="0"/>
              <a:t>Richard Roth, Randolph Kirchain, Elizabeth Moore</a:t>
            </a:r>
            <a:br>
              <a:rPr lang="en-US" sz="1800" dirty="0"/>
            </a:br>
            <a:r>
              <a:rPr lang="en-US" sz="1800" dirty="0"/>
              <a:t>Materials System Laboratory</a:t>
            </a:r>
            <a:br>
              <a:rPr lang="en-US" sz="1800" dirty="0"/>
            </a:br>
            <a:r>
              <a:rPr lang="en-US" sz="1800" dirty="0"/>
              <a:t>Massachusetts Institute of Technology</a:t>
            </a:r>
          </a:p>
          <a:p>
            <a:endParaRPr lang="en-US" sz="1800" dirty="0"/>
          </a:p>
          <a:p>
            <a:r>
              <a:rPr lang="en-US" sz="1800" dirty="0"/>
              <a:t>Presentation to International Seabed Authority</a:t>
            </a:r>
            <a:br>
              <a:rPr lang="en-US" sz="1800" dirty="0"/>
            </a:br>
            <a:r>
              <a:rPr lang="en-US" sz="1800" dirty="0"/>
              <a:t>Open Ended Working Group on Financial Modeling</a:t>
            </a:r>
            <a:br>
              <a:rPr lang="en-US" sz="1800" dirty="0"/>
            </a:br>
            <a:r>
              <a:rPr lang="en-US" sz="1800" dirty="0"/>
              <a:t>Kingston, Jamaica</a:t>
            </a:r>
            <a:br>
              <a:rPr lang="en-US" sz="1800" dirty="0"/>
            </a:br>
            <a:r>
              <a:rPr lang="en-US" sz="1800" dirty="0"/>
              <a:t>March 16-17,2023</a:t>
            </a:r>
          </a:p>
        </p:txBody>
      </p:sp>
    </p:spTree>
    <p:extLst>
      <p:ext uri="{BB962C8B-B14F-4D97-AF65-F5344CB8AC3E}">
        <p14:creationId xmlns:p14="http://schemas.microsoft.com/office/powerpoint/2010/main" val="410946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6EAE28-2159-4499-A572-A66199DA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09B3F1-B075-410B-A716-EA9521F35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of Sponsor State CIT concerns</a:t>
            </a:r>
          </a:p>
          <a:p>
            <a:r>
              <a:rPr lang="en-US" dirty="0"/>
              <a:t>African Group Proposal for Additional Royalty Payment</a:t>
            </a:r>
          </a:p>
          <a:p>
            <a:r>
              <a:rPr lang="en-US" dirty="0"/>
              <a:t>Challenges with Choosing a Single Rate </a:t>
            </a:r>
          </a:p>
          <a:p>
            <a:r>
              <a:rPr lang="en-US" dirty="0"/>
              <a:t>Approaches for Choosing a Rate</a:t>
            </a:r>
          </a:p>
          <a:p>
            <a:r>
              <a:rPr lang="en-US" dirty="0"/>
              <a:t>Sensitivity Analysis to Additional Rate</a:t>
            </a:r>
          </a:p>
          <a:p>
            <a:r>
              <a:rPr lang="en-US" dirty="0"/>
              <a:t>Alternative Approaches to Additional Payment Mechanism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06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EB22-97FB-45B9-A6EC-24E9B50B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Concern that Not All Collectors Will Pay Sponsor State CIT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7A40-75A5-4B24-8043-CEB18FF25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2" y="1766164"/>
            <a:ext cx="683623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Without consideration of an additional royalty, the Option #4 suggestion was a 3</a:t>
            </a:r>
            <a:r>
              <a:rPr lang="en-US" dirty="0">
                <a:sym typeface="Wingdings" panose="05000000000000000000" pitchFamily="2" charset="2"/>
              </a:rPr>
              <a:t>7.5/12.5%</a:t>
            </a:r>
          </a:p>
          <a:p>
            <a:pPr lvl="1"/>
            <a:r>
              <a:rPr lang="en-US" dirty="0"/>
              <a:t>This led to a 45.4% ETR (25% CIT to Sponsor State)</a:t>
            </a:r>
          </a:p>
          <a:p>
            <a:r>
              <a:rPr lang="en-US" dirty="0"/>
              <a:t>If zero CIT is paid in this same system, the ETR is 29.0%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Concerns that some contractors </a:t>
            </a:r>
            <a:r>
              <a:rPr lang="en-US" b="1" dirty="0">
                <a:solidFill>
                  <a:srgbClr val="FF0000"/>
                </a:solidFill>
              </a:rPr>
              <a:t>may not</a:t>
            </a:r>
            <a:r>
              <a:rPr lang="en-US" dirty="0"/>
              <a:t> pay any or all of this tax.</a:t>
            </a:r>
          </a:p>
          <a:p>
            <a:pPr lvl="1"/>
            <a:r>
              <a:rPr lang="en-US" dirty="0"/>
              <a:t>Effective Tax Rate would be much lower than industry standards (40%-50%)</a:t>
            </a:r>
          </a:p>
          <a:p>
            <a:pPr lvl="2"/>
            <a:r>
              <a:rPr lang="en-US" dirty="0"/>
              <a:t>Is this system still </a:t>
            </a:r>
            <a:r>
              <a:rPr lang="en-US" b="1" dirty="0">
                <a:solidFill>
                  <a:srgbClr val="FF0000"/>
                </a:solidFill>
              </a:rPr>
              <a:t>FAIR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Contractors have more net revenue that could be shared with ISA</a:t>
            </a:r>
          </a:p>
          <a:p>
            <a:pPr lvl="2"/>
            <a:r>
              <a:rPr lang="en-US" dirty="0"/>
              <a:t>Are we </a:t>
            </a:r>
            <a:r>
              <a:rPr lang="en-US" b="1" dirty="0">
                <a:solidFill>
                  <a:srgbClr val="FF0000"/>
                </a:solidFill>
              </a:rPr>
              <a:t>Maximizing ISA Revenue </a:t>
            </a:r>
            <a:r>
              <a:rPr lang="en-US" dirty="0"/>
              <a:t>while allowing contractors to be economically viable? </a:t>
            </a:r>
          </a:p>
          <a:p>
            <a:pPr lvl="1"/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744E1F4-7BB5-425B-B342-1671A45B5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525765"/>
              </p:ext>
            </p:extLst>
          </p:nvPr>
        </p:nvGraphicFramePr>
        <p:xfrm>
          <a:off x="7086601" y="1766164"/>
          <a:ext cx="4757055" cy="4287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5685">
                  <a:extLst>
                    <a:ext uri="{9D8B030D-6E8A-4147-A177-3AD203B41FA5}">
                      <a16:colId xmlns:a16="http://schemas.microsoft.com/office/drawing/2014/main" val="4032593099"/>
                    </a:ext>
                  </a:extLst>
                </a:gridCol>
                <a:gridCol w="1585685">
                  <a:extLst>
                    <a:ext uri="{9D8B030D-6E8A-4147-A177-3AD203B41FA5}">
                      <a16:colId xmlns:a16="http://schemas.microsoft.com/office/drawing/2014/main" val="218599364"/>
                    </a:ext>
                  </a:extLst>
                </a:gridCol>
                <a:gridCol w="1585685">
                  <a:extLst>
                    <a:ext uri="{9D8B030D-6E8A-4147-A177-3AD203B41FA5}">
                      <a16:colId xmlns:a16="http://schemas.microsoft.com/office/drawing/2014/main" val="3281062498"/>
                    </a:ext>
                  </a:extLst>
                </a:gridCol>
              </a:tblGrid>
              <a:tr h="43017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25% SS 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0% SS Tax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97245"/>
                  </a:ext>
                </a:extLst>
              </a:tr>
              <a:tr h="430176">
                <a:tc>
                  <a:txBody>
                    <a:bodyPr/>
                    <a:lstStyle/>
                    <a:p>
                      <a:r>
                        <a:rPr lang="en-US" sz="2000" b="1" dirty="0"/>
                        <a:t>ETR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45.4%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29.0%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668935"/>
                  </a:ext>
                </a:extLst>
              </a:tr>
              <a:tr h="430176">
                <a:tc gridSpan="3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069317"/>
                  </a:ext>
                </a:extLst>
              </a:tr>
              <a:tr h="430176">
                <a:tc>
                  <a:txBody>
                    <a:bodyPr/>
                    <a:lstStyle/>
                    <a:p>
                      <a:r>
                        <a:rPr lang="en-US" sz="2000" b="1" dirty="0"/>
                        <a:t>Lifetime royalty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$5.215B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$5.215B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436768"/>
                  </a:ext>
                </a:extLst>
              </a:tr>
              <a:tr h="430176">
                <a:tc>
                  <a:txBody>
                    <a:bodyPr/>
                    <a:lstStyle/>
                    <a:p>
                      <a:r>
                        <a:rPr lang="en-US" sz="2000" b="1" dirty="0"/>
                        <a:t>Lifetime SS CIT 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$3.988B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3976"/>
                  </a:ext>
                </a:extLst>
              </a:tr>
              <a:tr h="430176">
                <a:tc>
                  <a:txBody>
                    <a:bodyPr/>
                    <a:lstStyle/>
                    <a:p>
                      <a:r>
                        <a:rPr lang="en-US" sz="20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$9.203B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$5.215B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48033"/>
                  </a:ext>
                </a:extLst>
              </a:tr>
              <a:tr h="430176">
                <a:tc gridSpan="3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664581"/>
                  </a:ext>
                </a:extLst>
              </a:tr>
              <a:tr h="430176">
                <a:tc>
                  <a:txBody>
                    <a:bodyPr/>
                    <a:lstStyle/>
                    <a:p>
                      <a:r>
                        <a:rPr lang="en-US" sz="2000" b="1" dirty="0"/>
                        <a:t>Collector IRR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17.65%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19.39%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805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2036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C844-DDDE-4225-BF49-41EA4B74C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general, there are two approaches to address this concern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78CBE-89CA-4DE2-A437-B8798E31A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Additional royalty rate from which you can deduct your SS tax payment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Calculate how short (if at all) you are of the ETR and you have to make up the difference through a payment to the ISA</a:t>
            </a:r>
          </a:p>
        </p:txBody>
      </p:sp>
    </p:spTree>
    <p:extLst>
      <p:ext uri="{BB962C8B-B14F-4D97-AF65-F5344CB8AC3E}">
        <p14:creationId xmlns:p14="http://schemas.microsoft.com/office/powerpoint/2010/main" val="8138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63FE1-5804-4A49-92D2-33DB1BBD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71" y="223611"/>
            <a:ext cx="11767457" cy="1129714"/>
          </a:xfrm>
        </p:spPr>
        <p:txBody>
          <a:bodyPr>
            <a:normAutofit fontScale="90000"/>
          </a:bodyPr>
          <a:lstStyle/>
          <a:p>
            <a:r>
              <a:rPr lang="en-US" dirty="0"/>
              <a:t>African Group Proposal for Additional Royalty Payment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165FFC-70BD-42B1-A81F-88511526F4B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172200" y="1880054"/>
                <a:ext cx="5731329" cy="4351338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Have an additional royalty liability separate from the baseline royalty payments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𝑷𝒂𝒚𝒎𝒆𝒏𝒕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𝐺𝑟𝑜𝑠𝑠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𝐴𝑑𝑑𝑖𝑡𝑖𝑜𝑛𝑎𝑙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𝑅𝑜𝑦𝑎𝑙𝑡𝑦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𝐿𝑖𝑎𝑏𝑖𝑙𝑖𝑡𝑦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𝐶𝐼𝑇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𝐴𝑐𝑡𝑢𝑎𝑙𝑙𝑦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𝑃𝑎𝑖𝑑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𝑉𝑒𝑟𝑖𝑓𝑖𝑒𝑑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𝑮𝒓𝒐𝒔𝒔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𝑨𝒅𝒅𝒊𝒕𝒊𝒐𝒏𝒂𝒍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𝑹𝒐𝒚𝒂𝒍𝒕𝒚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𝑳𝒊𝒂𝒃𝒊𝒍𝒊𝒕𝒚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=6% 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𝐴𝑔𝑔𝑟𝑒𝑔𝑎𝑡𝑒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𝑅𝑒𝑙𝑒𝑣𝑎𝑛𝑡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𝑀𝑒𝑡𝑎𝑙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𝑉𝑎𝑙𝑢𝑒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In the notes, they estimated a 7.2% additional royalty would result in:</a:t>
                </a:r>
              </a:p>
              <a:p>
                <a:pPr lvl="1"/>
                <a:r>
                  <a:rPr lang="en-US" dirty="0"/>
                  <a:t>Zero additional payment for those paying 25% CIT after the deduction</a:t>
                </a:r>
              </a:p>
              <a:p>
                <a:pPr lvl="1"/>
                <a:r>
                  <a:rPr lang="en-US" dirty="0"/>
                  <a:t>Additional $4.125B over the lifetime of the project for those that don’t pay the CIT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165FFC-70BD-42B1-A81F-88511526F4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172200" y="1880054"/>
                <a:ext cx="5731329" cy="4351338"/>
              </a:xfrm>
              <a:blipFill>
                <a:blip r:embed="rId3"/>
                <a:stretch>
                  <a:fillRect l="-1489" t="-3221" r="-106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93B22-0B7F-4591-BCF0-AA5EDEA00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8471" y="1880054"/>
            <a:ext cx="5181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3300" b="1" dirty="0"/>
              <a:t>Goals of this proposal:</a:t>
            </a:r>
          </a:p>
          <a:p>
            <a:pPr lvl="1"/>
            <a:r>
              <a:rPr lang="en-US" sz="2800" dirty="0"/>
              <a:t>Those contractors paying less (or no) Sponsor State CIT, will be liable for this additional payment and keep them at threshold Effective Tax Rate</a:t>
            </a:r>
          </a:p>
          <a:p>
            <a:pPr lvl="1"/>
            <a:r>
              <a:rPr lang="en-US" sz="2800" dirty="0"/>
              <a:t>Those contractors paying full 25% Sponsor State CIT, will not have any additional liability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545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2B44-34F8-402A-B4FC-FAD4F43F2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Choosing a rate that requires no additional payment from contractor already paying 25% CIT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1C0A37-A3DA-44F0-987F-2678576609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Rate must result in a liability that can be completely offset by the CIT deduction</a:t>
                </a:r>
              </a:p>
              <a:p>
                <a:pPr lvl="1"/>
                <a:r>
                  <a:rPr lang="en-US" dirty="0"/>
                  <a:t>Additional Payment = $0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𝐴𝑑𝑑𝑖𝑡𝑖𝑜𝑛𝑎𝑙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𝑃𝑎𝑦𝑚𝑒𝑛𝑡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𝑅𝑎𝑡𝑒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𝑀𝑒𝑡𝑎𝑙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𝑉𝑎𝑙𝑢𝑒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𝐷𝑒𝑑𝑢𝑐𝑡𝑖𝑜𝑛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=$0</m:t>
                      </m:r>
                    </m:oMath>
                  </m:oMathPara>
                </a14:m>
                <a:endParaRPr lang="en-US" b="0" dirty="0"/>
              </a:p>
              <a:p>
                <a:pPr marL="457200" lvl="1" indent="0">
                  <a:buNone/>
                </a:pPr>
                <a:endParaRPr lang="en-US" b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𝑅𝑎𝑡𝑒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𝐷𝑒𝑑𝑢𝑐𝑡𝑖𝑜𝑛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𝑀𝑒𝑡𝑎𝑙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𝑉𝑎𝑙𝑢𝑒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lvl="1"/>
                <a:r>
                  <a:rPr lang="en-US" dirty="0"/>
                  <a:t>Deduction varies by year, use value from the year with the smallest deduction (this is also the least profitable year)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1C0A37-A3DA-44F0-987F-2678576609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050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9A1D0D-ECEB-4D8E-BE4B-524D7FBC0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Implementing Additional Royalty Rate that is Fully Offset by Sponsor State CIT into the Financial Model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30ADA7-2027-469D-8B75-708B747FA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straightforward</a:t>
            </a:r>
          </a:p>
          <a:p>
            <a:pPr lvl="1"/>
            <a:r>
              <a:rPr lang="en-US" dirty="0"/>
              <a:t>Determine amount to be paid in CIT if contractor is paying 25% of profits</a:t>
            </a:r>
          </a:p>
          <a:p>
            <a:pPr lvl="1"/>
            <a:r>
              <a:rPr lang="en-US" dirty="0"/>
              <a:t>Choose rate which when applied to metal value, gives equal amount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EXCEPT, contractor profit varies with time (even if metals prices and cost are assumed to be constant) </a:t>
            </a:r>
            <a:r>
              <a:rPr lang="en-US" dirty="0">
                <a:sym typeface="Wingdings" panose="05000000000000000000" pitchFamily="2" charset="2"/>
              </a:rPr>
              <a:t> 25% tax on profits also varies with time</a:t>
            </a:r>
          </a:p>
          <a:p>
            <a:pPr lvl="1"/>
            <a:r>
              <a:rPr lang="en-US" dirty="0"/>
              <a:t>Accounting rules allow for different depreciation over time</a:t>
            </a:r>
          </a:p>
          <a:p>
            <a:pPr lvl="1"/>
            <a:r>
              <a:rPr lang="en-US" dirty="0"/>
              <a:t>Maintenance CAPEX and other occasional costs don’t occur every year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917040-A636-42A4-9B50-4C4F3C04E7F6}"/>
              </a:ext>
            </a:extLst>
          </p:cNvPr>
          <p:cNvSpPr txBox="1"/>
          <p:nvPr/>
        </p:nvSpPr>
        <p:spPr>
          <a:xfrm>
            <a:off x="2362200" y="5672609"/>
            <a:ext cx="746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The rate that would fully be offset by the Sponsor State CIT is different in different years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70734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DC002-484D-4BEA-B789-F722ACA42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with Choosing a Single Rate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C7682-71B4-4788-BF69-24006BFEF2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6943" y="1571266"/>
            <a:ext cx="11038114" cy="22674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CIT payment (deduction) is dependent on profit, which is dependent on the baseline royalty rates (among other things) </a:t>
            </a:r>
            <a:br>
              <a:rPr lang="en-US" dirty="0"/>
            </a:b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ym typeface="Wingdings" panose="05000000000000000000" pitchFamily="2" charset="2"/>
              </a:rPr>
              <a:t>Cannot set rate independently of setting the baseline rates</a:t>
            </a:r>
          </a:p>
          <a:p>
            <a:r>
              <a:rPr lang="en-US" dirty="0">
                <a:sym typeface="Wingdings" panose="05000000000000000000" pitchFamily="2" charset="2"/>
              </a:rPr>
              <a:t>System that uses the “least profitable” year as the basis for calculation, is losing out on some revenue</a:t>
            </a:r>
          </a:p>
          <a:p>
            <a:r>
              <a:rPr lang="en-US" dirty="0">
                <a:sym typeface="Wingdings" panose="05000000000000000000" pitchFamily="2" charset="2"/>
              </a:rPr>
              <a:t>Any system that does not use “least profitable” year as the basis, will require additional payment from contractors that are already meeting their tax obligations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9A150-7FD2-4575-9EAD-209A8DE3F9DA}"/>
              </a:ext>
            </a:extLst>
          </p:cNvPr>
          <p:cNvSpPr txBox="1"/>
          <p:nvPr/>
        </p:nvSpPr>
        <p:spPr>
          <a:xfrm>
            <a:off x="887185" y="6262041"/>
            <a:ext cx="104176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Should we choose a rate that offsets during years 6 to 11 or the latter years?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0F7B620-3D81-4252-8F3A-D9BC970A1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166268"/>
              </p:ext>
            </p:extLst>
          </p:nvPr>
        </p:nvGraphicFramePr>
        <p:xfrm>
          <a:off x="344129" y="3929479"/>
          <a:ext cx="11503742" cy="2308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012">
                  <a:extLst>
                    <a:ext uri="{9D8B030D-6E8A-4147-A177-3AD203B41FA5}">
                      <a16:colId xmlns:a16="http://schemas.microsoft.com/office/drawing/2014/main" val="2376976871"/>
                    </a:ext>
                  </a:extLst>
                </a:gridCol>
                <a:gridCol w="3791170">
                  <a:extLst>
                    <a:ext uri="{9D8B030D-6E8A-4147-A177-3AD203B41FA5}">
                      <a16:colId xmlns:a16="http://schemas.microsoft.com/office/drawing/2014/main" val="983987006"/>
                    </a:ext>
                  </a:extLst>
                </a:gridCol>
                <a:gridCol w="3386008">
                  <a:extLst>
                    <a:ext uri="{9D8B030D-6E8A-4147-A177-3AD203B41FA5}">
                      <a16:colId xmlns:a16="http://schemas.microsoft.com/office/drawing/2014/main" val="2386678118"/>
                    </a:ext>
                  </a:extLst>
                </a:gridCol>
                <a:gridCol w="2879552">
                  <a:extLst>
                    <a:ext uri="{9D8B030D-6E8A-4147-A177-3AD203B41FA5}">
                      <a16:colId xmlns:a16="http://schemas.microsoft.com/office/drawing/2014/main" val="2825771653"/>
                    </a:ext>
                  </a:extLst>
                </a:gridCol>
              </a:tblGrid>
              <a:tr h="3241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Years 1-4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5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Years 6-11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Years 12-25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58254625"/>
                  </a:ext>
                </a:extLst>
              </a:tr>
              <a:tr h="19432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 Additional Royalty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High Profits due to:</a:t>
                      </a:r>
                    </a:p>
                    <a:p>
                      <a:pPr algn="ctr"/>
                      <a:r>
                        <a:rPr lang="en-US" sz="1400" dirty="0"/>
                        <a:t>Low Base Royalty in </a:t>
                      </a:r>
                      <a:r>
                        <a:rPr lang="en-US" sz="1400" dirty="0" err="1"/>
                        <a:t>Peirod</a:t>
                      </a:r>
                      <a:r>
                        <a:rPr lang="en-US" sz="1400" dirty="0"/>
                        <a:t> 1</a:t>
                      </a:r>
                    </a:p>
                    <a:p>
                      <a:pPr algn="ctr"/>
                      <a:endParaRPr lang="en-US" sz="1400" dirty="0">
                        <a:sym typeface="Wingdings" panose="05000000000000000000" pitchFamily="2" charset="2"/>
                      </a:endParaRPr>
                    </a:p>
                    <a:p>
                      <a:pPr algn="ctr"/>
                      <a:r>
                        <a:rPr lang="en-US" sz="1400" dirty="0">
                          <a:sym typeface="Wingdings" panose="05000000000000000000" pitchFamily="2" charset="2"/>
                        </a:rPr>
                        <a:t>Profits High  High CIT Payment </a:t>
                      </a:r>
                    </a:p>
                    <a:p>
                      <a:pPr algn="ctr"/>
                      <a:endParaRPr lang="en-US" sz="1400" dirty="0">
                        <a:sym typeface="Wingdings" panose="05000000000000000000" pitchFamily="2" charset="2"/>
                      </a:endParaRPr>
                    </a:p>
                    <a:p>
                      <a:pPr algn="ctr"/>
                      <a:r>
                        <a:rPr lang="en-US" sz="1400" dirty="0">
                          <a:sym typeface="Wingdings" panose="05000000000000000000" pitchFamily="2" charset="2"/>
                        </a:rPr>
                        <a:t>High CIT Payment  Large Deduction from  Additional Royalty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Profits Lower due to: </a:t>
                      </a:r>
                    </a:p>
                    <a:p>
                      <a:pPr algn="ctr"/>
                      <a:r>
                        <a:rPr lang="en-US" sz="1400" dirty="0"/>
                        <a:t>Higher Base Royalty in Period 2</a:t>
                      </a:r>
                    </a:p>
                    <a:p>
                      <a:pPr algn="ctr"/>
                      <a:r>
                        <a:rPr lang="en-US" sz="1400" dirty="0"/>
                        <a:t>Capital Depreciation Still Occurring</a:t>
                      </a:r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Low Profits </a:t>
                      </a:r>
                      <a:r>
                        <a:rPr lang="en-US" sz="1400" dirty="0">
                          <a:sym typeface="Wingdings" panose="05000000000000000000" pitchFamily="2" charset="2"/>
                        </a:rPr>
                        <a:t> Low CIT Payment</a:t>
                      </a:r>
                    </a:p>
                    <a:p>
                      <a:pPr algn="ctr"/>
                      <a:endParaRPr lang="en-US" sz="1400" dirty="0">
                        <a:sym typeface="Wingdings" panose="05000000000000000000" pitchFamily="2" charset="2"/>
                      </a:endParaRPr>
                    </a:p>
                    <a:p>
                      <a:pPr algn="ctr"/>
                      <a:r>
                        <a:rPr lang="en-US" sz="1400" dirty="0">
                          <a:sym typeface="Wingdings" panose="05000000000000000000" pitchFamily="2" charset="2"/>
                        </a:rPr>
                        <a:t>Low CIT Payment  Limited Deduction from Additional Royalty</a:t>
                      </a:r>
                      <a:endParaRPr lang="en-US" sz="140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Profits Rise due to:</a:t>
                      </a:r>
                    </a:p>
                    <a:p>
                      <a:pPr algn="ctr"/>
                      <a:r>
                        <a:rPr lang="en-US" sz="1400" dirty="0"/>
                        <a:t>Fully Depreciated Capital</a:t>
                      </a:r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High Profits </a:t>
                      </a:r>
                      <a:r>
                        <a:rPr lang="en-US" sz="1400" dirty="0">
                          <a:sym typeface="Wingdings" panose="05000000000000000000" pitchFamily="2" charset="2"/>
                        </a:rPr>
                        <a:t> High CIT</a:t>
                      </a:r>
                    </a:p>
                    <a:p>
                      <a:pPr algn="ctr"/>
                      <a:endParaRPr lang="en-US" sz="1400" dirty="0">
                        <a:sym typeface="Wingdings" panose="05000000000000000000" pitchFamily="2" charset="2"/>
                      </a:endParaRPr>
                    </a:p>
                    <a:p>
                      <a:pPr algn="ctr"/>
                      <a:r>
                        <a:rPr lang="en-US" sz="1400" dirty="0">
                          <a:sym typeface="Wingdings" panose="05000000000000000000" pitchFamily="2" charset="2"/>
                        </a:rPr>
                        <a:t>High CIT Payment  Large Deduction from Additional Royalty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732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509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83AE8-23BA-4125-B570-51081D42E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Approach #1:  </a:t>
            </a:r>
            <a:r>
              <a:rPr lang="en-US" dirty="0"/>
              <a:t>Maximum rate that requires no additional payment if CIT = 25%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C21637-2CDE-4DC9-9ED6-4D4112BF9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363751"/>
              </p:ext>
            </p:extLst>
          </p:nvPr>
        </p:nvGraphicFramePr>
        <p:xfrm>
          <a:off x="926306" y="1670259"/>
          <a:ext cx="10339386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71986">
                  <a:extLst>
                    <a:ext uri="{9D8B030D-6E8A-4147-A177-3AD203B41FA5}">
                      <a16:colId xmlns:a16="http://schemas.microsoft.com/office/drawing/2014/main" val="1358060795"/>
                    </a:ext>
                  </a:extLst>
                </a:gridCol>
                <a:gridCol w="3471863">
                  <a:extLst>
                    <a:ext uri="{9D8B030D-6E8A-4147-A177-3AD203B41FA5}">
                      <a16:colId xmlns:a16="http://schemas.microsoft.com/office/drawing/2014/main" val="1352251214"/>
                    </a:ext>
                  </a:extLst>
                </a:gridCol>
                <a:gridCol w="2395537">
                  <a:extLst>
                    <a:ext uri="{9D8B030D-6E8A-4147-A177-3AD203B41FA5}">
                      <a16:colId xmlns:a16="http://schemas.microsoft.com/office/drawing/2014/main" val="3355194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CIT = 25%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CIT = 0%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42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Year with Lowest Deduction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Year 11 (last year still depreciating)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32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CIT Payment in that year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$107.4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98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Maximum </a:t>
                      </a:r>
                      <a:r>
                        <a:rPr lang="en-US" dirty="0" err="1"/>
                        <a:t>Add’l</a:t>
                      </a:r>
                      <a:r>
                        <a:rPr lang="en-US" dirty="0"/>
                        <a:t> Rate that can be fully offset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08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Effective Tax Rate (no </a:t>
                      </a:r>
                      <a:r>
                        <a:rPr lang="en-US" dirty="0" err="1"/>
                        <a:t>add’l</a:t>
                      </a:r>
                      <a:r>
                        <a:rPr lang="en-US" dirty="0"/>
                        <a:t> royalty)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20615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835479C-7BB6-4860-A5F3-F7EDB6B70FA8}"/>
              </a:ext>
            </a:extLst>
          </p:cNvPr>
          <p:cNvSpPr txBox="1"/>
          <p:nvPr/>
        </p:nvSpPr>
        <p:spPr>
          <a:xfrm>
            <a:off x="3174847" y="5943917"/>
            <a:ext cx="584230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Shortfall in Payment for those paying no CIT = $1,751 million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26939F-4173-49A8-B814-EE428D93349B}"/>
              </a:ext>
            </a:extLst>
          </p:cNvPr>
          <p:cNvSpPr txBox="1"/>
          <p:nvPr/>
        </p:nvSpPr>
        <p:spPr>
          <a:xfrm>
            <a:off x="1014414" y="6488668"/>
            <a:ext cx="6469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Based on Option 4: 3% </a:t>
            </a:r>
            <a:r>
              <a:rPr lang="en-US" dirty="0">
                <a:sym typeface="Wingdings" panose="05000000000000000000" pitchFamily="2" charset="2"/>
              </a:rPr>
              <a:t> 7.5%/12.5%, with Threshold ETR = 45%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9D24A7E-38BB-4722-B453-1BAC795A6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220876"/>
              </p:ext>
            </p:extLst>
          </p:nvPr>
        </p:nvGraphicFramePr>
        <p:xfrm>
          <a:off x="926306" y="3914298"/>
          <a:ext cx="10339386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71986">
                  <a:extLst>
                    <a:ext uri="{9D8B030D-6E8A-4147-A177-3AD203B41FA5}">
                      <a16:colId xmlns:a16="http://schemas.microsoft.com/office/drawing/2014/main" val="2997066434"/>
                    </a:ext>
                  </a:extLst>
                </a:gridCol>
                <a:gridCol w="3471863">
                  <a:extLst>
                    <a:ext uri="{9D8B030D-6E8A-4147-A177-3AD203B41FA5}">
                      <a16:colId xmlns:a16="http://schemas.microsoft.com/office/drawing/2014/main" val="3871011143"/>
                    </a:ext>
                  </a:extLst>
                </a:gridCol>
                <a:gridCol w="2395537">
                  <a:extLst>
                    <a:ext uri="{9D8B030D-6E8A-4147-A177-3AD203B41FA5}">
                      <a16:colId xmlns:a16="http://schemas.microsoft.com/office/drawing/2014/main" val="1489162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Effective Tax Rate (with </a:t>
                      </a:r>
                      <a:r>
                        <a:rPr lang="en-US" dirty="0" err="1"/>
                        <a:t>add’l</a:t>
                      </a:r>
                      <a:r>
                        <a:rPr lang="en-US" dirty="0"/>
                        <a:t> royalty)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45.4% (unchanged)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37.2%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49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Base Royalty Payment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$5,215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$5,215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Additional Royalty Payment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$0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$2,227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2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Sponsor State CIT Payment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$3,988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23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Royalty + CIT Payments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$9,203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$7,452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01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371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70478-0414-438E-830A-3E4B8D01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Approach #2: </a:t>
            </a:r>
            <a:r>
              <a:rPr lang="en-US" dirty="0"/>
              <a:t>Additional royalty rate that results in threshold ETR for contractors paying 0% CIT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51202E-2D72-41CA-AEE0-FE5B79607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461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Additional royalty rate = 7.3% would result in ETR = 45% for contractors paying 0% CIT to sponsor state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3254CE4-2E2A-4CAC-A4F4-8E3A4F0FC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791283"/>
              </p:ext>
            </p:extLst>
          </p:nvPr>
        </p:nvGraphicFramePr>
        <p:xfrm>
          <a:off x="1014414" y="2706687"/>
          <a:ext cx="10339386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71986">
                  <a:extLst>
                    <a:ext uri="{9D8B030D-6E8A-4147-A177-3AD203B41FA5}">
                      <a16:colId xmlns:a16="http://schemas.microsoft.com/office/drawing/2014/main" val="1358060795"/>
                    </a:ext>
                  </a:extLst>
                </a:gridCol>
                <a:gridCol w="3471863">
                  <a:extLst>
                    <a:ext uri="{9D8B030D-6E8A-4147-A177-3AD203B41FA5}">
                      <a16:colId xmlns:a16="http://schemas.microsoft.com/office/drawing/2014/main" val="1352251214"/>
                    </a:ext>
                  </a:extLst>
                </a:gridCol>
                <a:gridCol w="2395537">
                  <a:extLst>
                    <a:ext uri="{9D8B030D-6E8A-4147-A177-3AD203B41FA5}">
                      <a16:colId xmlns:a16="http://schemas.microsoft.com/office/drawing/2014/main" val="3355194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CIT = 25%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CIT = 0%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42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Additional Royalty Rate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0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Base Royalty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$5,215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$5,215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20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Additional Royalty before Deduction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$3,629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$3,629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3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Additional Royalty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$412 million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$3,629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1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CIT Payment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$3,924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Royalty + CIT (lifetime)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$9,551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$8,844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Effective Tax Rate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79979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126E13-753B-4416-91E5-A9CBC61D5DEF}"/>
              </a:ext>
            </a:extLst>
          </p:cNvPr>
          <p:cNvSpPr txBox="1"/>
          <p:nvPr/>
        </p:nvSpPr>
        <p:spPr>
          <a:xfrm>
            <a:off x="904650" y="5884544"/>
            <a:ext cx="10558914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Contractors paying no CIT, will still pay </a:t>
            </a:r>
            <a:r>
              <a:rPr lang="en-US" sz="2000" b="1" dirty="0"/>
              <a:t>$707 million less </a:t>
            </a:r>
            <a:r>
              <a:rPr lang="en-US" sz="2000" dirty="0"/>
              <a:t>over project lifetime</a:t>
            </a:r>
          </a:p>
          <a:p>
            <a:r>
              <a:rPr lang="en-US" sz="2000" dirty="0"/>
              <a:t>Contractors paying 25% CIT, will see payments increase by </a:t>
            </a:r>
            <a:r>
              <a:rPr lang="en-US" sz="2000" b="1" dirty="0"/>
              <a:t>$348 million </a:t>
            </a:r>
            <a:r>
              <a:rPr lang="en-US" sz="2000" dirty="0"/>
              <a:t>over project lifetime</a:t>
            </a:r>
          </a:p>
        </p:txBody>
      </p:sp>
    </p:spTree>
    <p:extLst>
      <p:ext uri="{BB962C8B-B14F-4D97-AF65-F5344CB8AC3E}">
        <p14:creationId xmlns:p14="http://schemas.microsoft.com/office/powerpoint/2010/main" val="2953717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9E68D-5102-479B-AE3D-9805F48E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Approach #3: </a:t>
            </a:r>
            <a:r>
              <a:rPr lang="en-US" dirty="0"/>
              <a:t>Compromise Rate Would Reduce Penalty on those Paying 25% CIT, but others will fall slightly short of threshold ETR	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104FFBF-CBB7-40A7-9580-1CDA59330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55742"/>
              </p:ext>
            </p:extLst>
          </p:nvPr>
        </p:nvGraphicFramePr>
        <p:xfrm>
          <a:off x="1014414" y="2149471"/>
          <a:ext cx="10339386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71986">
                  <a:extLst>
                    <a:ext uri="{9D8B030D-6E8A-4147-A177-3AD203B41FA5}">
                      <a16:colId xmlns:a16="http://schemas.microsoft.com/office/drawing/2014/main" val="1358060795"/>
                    </a:ext>
                  </a:extLst>
                </a:gridCol>
                <a:gridCol w="3471863">
                  <a:extLst>
                    <a:ext uri="{9D8B030D-6E8A-4147-A177-3AD203B41FA5}">
                      <a16:colId xmlns:a16="http://schemas.microsoft.com/office/drawing/2014/main" val="1352251214"/>
                    </a:ext>
                  </a:extLst>
                </a:gridCol>
                <a:gridCol w="2395537">
                  <a:extLst>
                    <a:ext uri="{9D8B030D-6E8A-4147-A177-3AD203B41FA5}">
                      <a16:colId xmlns:a16="http://schemas.microsoft.com/office/drawing/2014/main" val="3355194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CIT = 25%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CIT = 0%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42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Additional Royalty Rate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0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Base Royalty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$5,215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$5,215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20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Additional Royalty before Deduction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$2,983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$2,983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3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Additional Royalty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$139 million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$2,983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1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CIT Payment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$3,966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Royalty + CIT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$9,320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$8,198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Effective Tax Rate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45.8%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42.3%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79979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D1F26B6-C6EC-40CC-B3B4-B3E0FC1159CD}"/>
              </a:ext>
            </a:extLst>
          </p:cNvPr>
          <p:cNvSpPr txBox="1"/>
          <p:nvPr/>
        </p:nvSpPr>
        <p:spPr>
          <a:xfrm>
            <a:off x="904650" y="5416879"/>
            <a:ext cx="10558914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Contractors paying no CIT, will still pay </a:t>
            </a:r>
            <a:r>
              <a:rPr lang="en-US" sz="2000" b="1" dirty="0"/>
              <a:t>$1,122 million less </a:t>
            </a:r>
            <a:r>
              <a:rPr lang="en-US" sz="2000" dirty="0"/>
              <a:t>over project lifetime</a:t>
            </a:r>
          </a:p>
          <a:p>
            <a:r>
              <a:rPr lang="en-US" sz="2000" dirty="0"/>
              <a:t>Contractors paying 25% CIT, will see payments increase by </a:t>
            </a:r>
            <a:r>
              <a:rPr lang="en-US" sz="2000" b="1" dirty="0"/>
              <a:t>$139 million </a:t>
            </a:r>
            <a:r>
              <a:rPr lang="en-US" sz="2000" dirty="0"/>
              <a:t>over project lifetime</a:t>
            </a:r>
          </a:p>
        </p:txBody>
      </p:sp>
    </p:spTree>
    <p:extLst>
      <p:ext uri="{BB962C8B-B14F-4D97-AF65-F5344CB8AC3E}">
        <p14:creationId xmlns:p14="http://schemas.microsoft.com/office/powerpoint/2010/main" val="4219672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EA8F-FA4A-4696-8F92-F38C3B6E2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to Additional Rate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30604-201D-4A9B-BAE5-86BFEC2D7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12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51E28-2418-4701-A678-ACA628733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84" y="247648"/>
            <a:ext cx="11919630" cy="1325563"/>
          </a:xfrm>
        </p:spPr>
        <p:txBody>
          <a:bodyPr>
            <a:noAutofit/>
          </a:bodyPr>
          <a:lstStyle/>
          <a:p>
            <a:r>
              <a:rPr lang="en-US" sz="3600" dirty="0"/>
              <a:t>As the additional rate rises, the ETR gap shrinks. Yet, the additional payment also increases for those paying the 25% CIT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BC8B7-F023-4A27-8D6D-4FBC8EBF4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170" y="1681163"/>
            <a:ext cx="5507718" cy="823912"/>
          </a:xfrm>
        </p:spPr>
        <p:txBody>
          <a:bodyPr>
            <a:normAutofit/>
          </a:bodyPr>
          <a:lstStyle/>
          <a:p>
            <a:r>
              <a:rPr lang="en-US" sz="2200" dirty="0"/>
              <a:t>Effective Tax Rate vs Additional Royalty Rate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1C41AA-FBC0-4CEE-94D5-296169B328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682343" cy="823912"/>
          </a:xfrm>
        </p:spPr>
        <p:txBody>
          <a:bodyPr>
            <a:normAutofit/>
          </a:bodyPr>
          <a:lstStyle/>
          <a:p>
            <a:r>
              <a:rPr lang="en-US" sz="2200" dirty="0"/>
              <a:t>Additional Payment vs Additional Royalty Rate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7443F88-8FBB-45DD-86FC-68F65F974CE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03883305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099B4D8-FB29-46AC-9554-7BF56FEEB40A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87215956"/>
              </p:ext>
            </p:extLst>
          </p:nvPr>
        </p:nvGraphicFramePr>
        <p:xfrm>
          <a:off x="6248401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D2D28D8A-007D-467E-A896-64906358199D}"/>
              </a:ext>
            </a:extLst>
          </p:cNvPr>
          <p:cNvSpPr/>
          <p:nvPr/>
        </p:nvSpPr>
        <p:spPr>
          <a:xfrm>
            <a:off x="3951514" y="2710542"/>
            <a:ext cx="1219200" cy="2547257"/>
          </a:xfrm>
          <a:prstGeom prst="rect">
            <a:avLst/>
          </a:prstGeom>
          <a:solidFill>
            <a:schemeClr val="tx2">
              <a:lumMod val="25000"/>
              <a:lumOff val="75000"/>
              <a:alpha val="48000"/>
            </a:schemeClr>
          </a:solidFill>
          <a:ln>
            <a:solidFill>
              <a:schemeClr val="accent1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28E64B-F32E-49B9-88A1-D39C624205EA}"/>
              </a:ext>
            </a:extLst>
          </p:cNvPr>
          <p:cNvSpPr/>
          <p:nvPr/>
        </p:nvSpPr>
        <p:spPr>
          <a:xfrm>
            <a:off x="9590314" y="2710542"/>
            <a:ext cx="1121229" cy="2547257"/>
          </a:xfrm>
          <a:prstGeom prst="rect">
            <a:avLst/>
          </a:prstGeom>
          <a:solidFill>
            <a:schemeClr val="tx2">
              <a:lumMod val="25000"/>
              <a:lumOff val="75000"/>
              <a:alpha val="48000"/>
            </a:schemeClr>
          </a:solidFill>
          <a:ln>
            <a:solidFill>
              <a:schemeClr val="accent1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50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0163E-DA73-4FD2-B350-F4247394B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0133"/>
            <a:ext cx="10515600" cy="1325563"/>
          </a:xfrm>
        </p:spPr>
        <p:txBody>
          <a:bodyPr/>
          <a:lstStyle/>
          <a:p>
            <a:r>
              <a:rPr lang="en-US" dirty="0"/>
              <a:t>As the additional royalty rate rises, there is less incentive to pay 0% CIT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BDC5D-ADB9-426F-A77F-F096EF5F2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Payment to ISA vs Additional Royalty Rate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99296-B356-4149-B3E2-E9144FAF6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Total Tax vs Additional Royalty Rate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616AC7E-44EC-4AC7-9135-7C45415D55E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9325902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3F84159-A785-43EA-BD7B-A98C5F836E0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02645652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8AD3B0C1-207F-4A54-A67D-5757DD518D64}"/>
              </a:ext>
            </a:extLst>
          </p:cNvPr>
          <p:cNvSpPr/>
          <p:nvPr/>
        </p:nvSpPr>
        <p:spPr>
          <a:xfrm>
            <a:off x="4223656" y="2710542"/>
            <a:ext cx="1066801" cy="2547257"/>
          </a:xfrm>
          <a:prstGeom prst="rect">
            <a:avLst/>
          </a:prstGeom>
          <a:solidFill>
            <a:schemeClr val="tx2">
              <a:lumMod val="25000"/>
              <a:lumOff val="75000"/>
              <a:alpha val="48000"/>
            </a:schemeClr>
          </a:solidFill>
          <a:ln>
            <a:solidFill>
              <a:schemeClr val="accent1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382FB3-186A-434B-B404-02AF53E5F303}"/>
              </a:ext>
            </a:extLst>
          </p:cNvPr>
          <p:cNvSpPr/>
          <p:nvPr/>
        </p:nvSpPr>
        <p:spPr>
          <a:xfrm>
            <a:off x="9590314" y="2710542"/>
            <a:ext cx="1121229" cy="2547257"/>
          </a:xfrm>
          <a:prstGeom prst="rect">
            <a:avLst/>
          </a:prstGeom>
          <a:solidFill>
            <a:schemeClr val="tx2">
              <a:lumMod val="25000"/>
              <a:lumOff val="75000"/>
              <a:alpha val="48000"/>
            </a:schemeClr>
          </a:solidFill>
          <a:ln>
            <a:solidFill>
              <a:schemeClr val="accent1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46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98AC-CC49-48FB-B2E8-83517D9FD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of the Challenges of an Additional Royalty with the CIT Deduction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BF852-C8BD-4D79-9BB3-1CE22104E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Impossible to simultaneously fully meet both goals</a:t>
            </a:r>
          </a:p>
          <a:p>
            <a:pPr lvl="1"/>
            <a:r>
              <a:rPr lang="en-US" dirty="0"/>
              <a:t>ETR thresholds for contractors paying 0% CIT</a:t>
            </a:r>
          </a:p>
          <a:p>
            <a:pPr lvl="1"/>
            <a:r>
              <a:rPr lang="en-US" dirty="0"/>
              <a:t>No additional payment for those paying full 25% CIT</a:t>
            </a:r>
          </a:p>
          <a:p>
            <a:pPr lvl="2"/>
            <a:r>
              <a:rPr lang="en-US" dirty="0"/>
              <a:t>Therefore their ETR remains at threshold value</a:t>
            </a:r>
          </a:p>
          <a:p>
            <a:pPr lvl="2"/>
            <a:endParaRPr lang="en-US" dirty="0"/>
          </a:p>
          <a:p>
            <a:r>
              <a:rPr lang="en-US" dirty="0"/>
              <a:t>Dependence on prior knowledge of contractors costs</a:t>
            </a:r>
          </a:p>
          <a:p>
            <a:pPr lvl="1"/>
            <a:r>
              <a:rPr lang="en-US" dirty="0"/>
              <a:t>Highly uncertain at this point</a:t>
            </a:r>
          </a:p>
          <a:p>
            <a:pPr lvl="1"/>
            <a:r>
              <a:rPr lang="en-US" dirty="0"/>
              <a:t>More will be known as we approach beginning of production</a:t>
            </a:r>
          </a:p>
        </p:txBody>
      </p:sp>
    </p:spTree>
    <p:extLst>
      <p:ext uri="{BB962C8B-B14F-4D97-AF65-F5344CB8AC3E}">
        <p14:creationId xmlns:p14="http://schemas.microsoft.com/office/powerpoint/2010/main" val="3936688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6C84-384E-412C-B001-8328FFD2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Could the Other Approach to the Additional Payment Mechanism Solve Challenges?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2955C-E860-4581-92F4-F76B4D942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approach: Calculate how short (if at all) you are of the ETR and you have to make up the difference through a payment to the ISA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Potentially, but system would be complex:</a:t>
            </a:r>
          </a:p>
          <a:p>
            <a:pPr lvl="1"/>
            <a:r>
              <a:rPr lang="en-US" dirty="0"/>
              <a:t>Calculate ETR </a:t>
            </a:r>
          </a:p>
          <a:p>
            <a:pPr lvl="2"/>
            <a:r>
              <a:rPr lang="en-US" dirty="0"/>
              <a:t>If ETR is the total payments divided by before tax profit, calculating the total payments is straightforward. Calculating profit means I need an accounting system</a:t>
            </a:r>
          </a:p>
          <a:p>
            <a:pPr lvl="3"/>
            <a:r>
              <a:rPr lang="en-US" dirty="0"/>
              <a:t>Cost, revenues, and tax deductions</a:t>
            </a:r>
          </a:p>
        </p:txBody>
      </p:sp>
    </p:spTree>
    <p:extLst>
      <p:ext uri="{BB962C8B-B14F-4D97-AF65-F5344CB8AC3E}">
        <p14:creationId xmlns:p14="http://schemas.microsoft.com/office/powerpoint/2010/main" val="3696358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A44AC-7A8B-45AC-A9F5-DAFE1CE62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Contractor Submission Offers Another Mechanism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49BD21-B1C4-4C65-9AE8-67A833A0C7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036474" cy="3516726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Approach:</a:t>
                </a:r>
              </a:p>
              <a:p>
                <a:r>
                  <a:rPr lang="en-US" dirty="0"/>
                  <a:t>The contractors propose a different mechanism: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𝑃𝑎𝑦𝑚𝑒𝑛𝑡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𝑑𝑢𝑒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𝐼𝑆𝐴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𝐸𝑇𝑅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𝐶𝐼𝑇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𝑜𝑡h𝑒𝑟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𝑝𝑎𝑦𝑚𝑒𝑛𝑡𝑠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𝑆𝑝𝑜𝑛𝑠𝑜𝑟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𝑆𝑡𝑎𝑡𝑒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If the contractor’s ETR falls below the ETR range, the ISA will be entitled to an additional payment from the ISA Contractor: </a:t>
                </a:r>
                <a:r>
                  <a:rPr lang="en-US" b="1" dirty="0"/>
                  <a:t>“ETR normalization levy</a:t>
                </a:r>
                <a:r>
                  <a:rPr lang="en-US" dirty="0"/>
                  <a:t>”</a:t>
                </a:r>
              </a:p>
              <a:p>
                <a:r>
                  <a:rPr lang="en-US" dirty="0"/>
                  <a:t>The contractor’s approach is conceptually our second approach</a:t>
                </a:r>
              </a:p>
              <a:p>
                <a:pPr marL="0" indent="0">
                  <a:buNone/>
                </a:pPr>
                <a:r>
                  <a:rPr lang="en-US" dirty="0"/>
                  <a:t>Mechanism:</a:t>
                </a:r>
              </a:p>
              <a:p>
                <a:r>
                  <a:rPr lang="en-US" dirty="0"/>
                  <a:t>If the Contractor ETR for the preceding 5-year ETR normalization period falls within the ETR range, the ISA ETR normalization levy is set to zero.</a:t>
                </a:r>
              </a:p>
              <a:p>
                <a:r>
                  <a:rPr lang="en-US" dirty="0"/>
                  <a:t>If the ISA contractor ETR falls below the ETR range, the ISA may impose an additional ETR normalization levy to bring the contractor within the ETR range for land-based miners</a:t>
                </a:r>
              </a:p>
              <a:p>
                <a:r>
                  <a:rPr lang="en-US" dirty="0"/>
                  <a:t>If in any given 5-year ETR normalization period the Contractor makes a loss, no additional levy will be due to the ISA.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49BD21-B1C4-4C65-9AE8-67A833A0C7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036474" cy="3516726"/>
              </a:xfrm>
              <a:blipFill>
                <a:blip r:embed="rId3"/>
                <a:stretch>
                  <a:fillRect l="-497" t="-2773" b="-2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64CCB40-2DFF-443E-821C-396E391DE166}"/>
              </a:ext>
            </a:extLst>
          </p:cNvPr>
          <p:cNvSpPr txBox="1"/>
          <p:nvPr/>
        </p:nvSpPr>
        <p:spPr>
          <a:xfrm>
            <a:off x="1972850" y="5467611"/>
            <a:ext cx="9037731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How will ISA verify calculation of ETR?</a:t>
            </a:r>
          </a:p>
          <a:p>
            <a:r>
              <a:rPr lang="en-US" dirty="0"/>
              <a:t>5-year Normalization Period eliminates some of the issues surrounding year-on-year variability</a:t>
            </a:r>
          </a:p>
        </p:txBody>
      </p:sp>
    </p:spTree>
    <p:extLst>
      <p:ext uri="{BB962C8B-B14F-4D97-AF65-F5344CB8AC3E}">
        <p14:creationId xmlns:p14="http://schemas.microsoft.com/office/powerpoint/2010/main" val="542200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3879-FB7E-412B-B473-6365C6A9A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Additional Issue:  Switching to Nodule Transfer Price as Royalty Basis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BB29F-1B7C-4E14-9865-779088A66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Challenge:  No arms length price currently exists, but one will likely develop when industry is mature</a:t>
            </a:r>
          </a:p>
          <a:p>
            <a:endParaRPr lang="en-US" dirty="0"/>
          </a:p>
          <a:p>
            <a:r>
              <a:rPr lang="en-US" dirty="0"/>
              <a:t>Royalty rate on Nodule Transfer Price:</a:t>
            </a:r>
          </a:p>
          <a:p>
            <a:pPr lvl="1"/>
            <a:r>
              <a:rPr lang="en-US" dirty="0"/>
              <a:t>more in line with current land based mining practice</a:t>
            </a:r>
          </a:p>
          <a:p>
            <a:pPr lvl="1"/>
            <a:r>
              <a:rPr lang="en-US" dirty="0"/>
              <a:t>Simple to administer (if there is a global benchmark price)</a:t>
            </a:r>
          </a:p>
          <a:p>
            <a:pPr lvl="1"/>
            <a:r>
              <a:rPr lang="en-US" dirty="0"/>
              <a:t>Would automatically address concerns about other value metals extraction from nodule</a:t>
            </a:r>
          </a:p>
          <a:p>
            <a:pPr lvl="2"/>
            <a:r>
              <a:rPr lang="en-US" dirty="0"/>
              <a:t>The market price for nodules would reflect this value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91325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7552</TotalTime>
  <Words>1814</Words>
  <Application>Microsoft Office PowerPoint</Application>
  <PresentationFormat>Widescreen</PresentationFormat>
  <Paragraphs>249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Cambria Math</vt:lpstr>
      <vt:lpstr>Wingdings</vt:lpstr>
      <vt:lpstr>2_Office Theme</vt:lpstr>
      <vt:lpstr>Analysis of Additional Royalty Payments with Reduced Sponsor State CIT  </vt:lpstr>
      <vt:lpstr>Agenda</vt:lpstr>
      <vt:lpstr>Concern that Not All Collectors Will Pay Sponsor State CIT</vt:lpstr>
      <vt:lpstr>In general, there are two approaches to address this concern  </vt:lpstr>
      <vt:lpstr>African Group Proposal for Additional Royalty Payment</vt:lpstr>
      <vt:lpstr>Choosing a rate that requires no additional payment from contractor already paying 25% CIT</vt:lpstr>
      <vt:lpstr>Implementing Additional Royalty Rate that is Fully Offset by Sponsor State CIT into the Financial Model</vt:lpstr>
      <vt:lpstr>Challenges with Choosing a Single Rate </vt:lpstr>
      <vt:lpstr>Approach #1:  Maximum rate that requires no additional payment if CIT = 25%</vt:lpstr>
      <vt:lpstr>Approach #2: Additional royalty rate that results in threshold ETR for contractors paying 0% CIT</vt:lpstr>
      <vt:lpstr>Approach #3: Compromise Rate Would Reduce Penalty on those Paying 25% CIT, but others will fall slightly short of threshold ETR </vt:lpstr>
      <vt:lpstr>Sensitivity to Additional Rate</vt:lpstr>
      <vt:lpstr>As the additional rate rises, the ETR gap shrinks. Yet, the additional payment also increases for those paying the 25% CIT</vt:lpstr>
      <vt:lpstr>As the additional royalty rate rises, there is less incentive to pay 0% CIT</vt:lpstr>
      <vt:lpstr>Summary of the Challenges of an Additional Royalty with the CIT Deduction Mechanism</vt:lpstr>
      <vt:lpstr>Could the Other Approach to the Additional Payment Mechanism Solve Challenges?</vt:lpstr>
      <vt:lpstr>Contractor Submission Offers Another Mechanism</vt:lpstr>
      <vt:lpstr>Additional Issue:  Switching to Nodule Transfer Price as Royalty Basis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Moore</dc:creator>
  <cp:lastModifiedBy>Richard Roth</cp:lastModifiedBy>
  <cp:revision>48</cp:revision>
  <dcterms:created xsi:type="dcterms:W3CDTF">2023-02-27T18:34:36Z</dcterms:created>
  <dcterms:modified xsi:type="dcterms:W3CDTF">2023-03-14T22:50:23Z</dcterms:modified>
</cp:coreProperties>
</file>