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40"/>
  </p:notesMasterIdLst>
  <p:sldIdLst>
    <p:sldId id="459" r:id="rId2"/>
    <p:sldId id="480" r:id="rId3"/>
    <p:sldId id="461" r:id="rId4"/>
    <p:sldId id="395" r:id="rId5"/>
    <p:sldId id="483" r:id="rId6"/>
    <p:sldId id="429" r:id="rId7"/>
    <p:sldId id="430" r:id="rId8"/>
    <p:sldId id="431" r:id="rId9"/>
    <p:sldId id="415" r:id="rId10"/>
    <p:sldId id="427" r:id="rId11"/>
    <p:sldId id="351" r:id="rId12"/>
    <p:sldId id="481" r:id="rId13"/>
    <p:sldId id="482" r:id="rId14"/>
    <p:sldId id="487" r:id="rId15"/>
    <p:sldId id="473" r:id="rId16"/>
    <p:sldId id="471" r:id="rId17"/>
    <p:sldId id="486" r:id="rId18"/>
    <p:sldId id="485" r:id="rId19"/>
    <p:sldId id="466" r:id="rId20"/>
    <p:sldId id="484" r:id="rId21"/>
    <p:sldId id="488" r:id="rId22"/>
    <p:sldId id="462" r:id="rId23"/>
    <p:sldId id="260" r:id="rId24"/>
    <p:sldId id="496" r:id="rId25"/>
    <p:sldId id="261" r:id="rId26"/>
    <p:sldId id="265" r:id="rId27"/>
    <p:sldId id="266" r:id="rId28"/>
    <p:sldId id="494" r:id="rId29"/>
    <p:sldId id="478" r:id="rId30"/>
    <p:sldId id="497" r:id="rId31"/>
    <p:sldId id="505" r:id="rId32"/>
    <p:sldId id="501" r:id="rId33"/>
    <p:sldId id="506" r:id="rId34"/>
    <p:sldId id="507" r:id="rId35"/>
    <p:sldId id="512" r:id="rId36"/>
    <p:sldId id="509" r:id="rId37"/>
    <p:sldId id="511" r:id="rId38"/>
    <p:sldId id="500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686" autoAdjust="0"/>
  </p:normalViewPr>
  <p:slideViewPr>
    <p:cSldViewPr snapToGrid="0">
      <p:cViewPr varScale="1">
        <p:scale>
          <a:sx n="54" d="100"/>
          <a:sy n="54" d="100"/>
        </p:scale>
        <p:origin x="11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z%20Moore\Dropbox%20(MIT)\deepsea\Working%20Model\SPGlobal_CommoditiesEstimatesto2030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z%20Moore\Dropbox%20(MIT)\deepsea\Working%20Model\SPGlobal_CommoditiesEstimatesto2030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z%20Moore\Dropbox%20(MIT)\deepsea\Working%20Model\SPGlobal_CommoditiesEstimatesto2030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z%20Moore\Dropbox%20(MIT)\deepsea\Working%20Model\SPGlobal_CommoditiesEstimatesto2030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z%20Moore\Dropbox%20(MIT)\deepsea\Working%20Model\SPGlobal_CommoditiesEstimatesto2030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z%20Moore\Dropbox%20(MIT)\deepsea\Working%20Model\SPGlobal_CommoditiesEstimatesto2030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z%20Moore\Dropbox%20(MIT)\deepsea\Working%20Model\SPGlobal_CommoditiesEstimatesto2030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z%20Moore\Dropbox%20(MIT)\deepsea\Working%20Model\SPGlobal_CommoditiesEstimatesto2030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z%20Moore\Dropbox%20(MIT)\deepsea\Working%20Model\SPGlobal_CommoditiesEstimatesto2030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Long-Term Forecast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'Non Precious Metals real$'!$V$16</c:f>
              <c:strCache>
                <c:ptCount val="1"/>
                <c:pt idx="0">
                  <c:v>S&amp;P</c:v>
                </c:pt>
              </c:strCache>
            </c:strRef>
          </c:tx>
          <c:spPr>
            <a:ln w="19050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xVal>
            <c:numRef>
              <c:f>'Non Precious Metals real$'!$U$17:$U$22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xVal>
          <c:yVal>
            <c:numRef>
              <c:f>'Non Precious Metals real$'!$V$17:$V$22</c:f>
              <c:numCache>
                <c:formatCode>General</c:formatCode>
                <c:ptCount val="6"/>
                <c:pt idx="0">
                  <c:v>65558.741873620005</c:v>
                </c:pt>
                <c:pt idx="1">
                  <c:v>52155.466499264803</c:v>
                </c:pt>
                <c:pt idx="2">
                  <c:v>57089.57250261039</c:v>
                </c:pt>
                <c:pt idx="3">
                  <c:v>56132.204699959329</c:v>
                </c:pt>
                <c:pt idx="4">
                  <c:v>71171.592100128793</c:v>
                </c:pt>
                <c:pt idx="5">
                  <c:v>89676.206046162275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EA8-44BE-B0A3-B09E2CA2D42E}"/>
            </c:ext>
          </c:extLst>
        </c:ser>
        <c:ser>
          <c:idx val="1"/>
          <c:order val="1"/>
          <c:tx>
            <c:strRef>
              <c:f>'Non Precious Metals real$'!$W$16</c:f>
              <c:strCache>
                <c:ptCount val="1"/>
                <c:pt idx="0">
                  <c:v>Cobalt Blue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'Non Precious Metals real$'!$U$17:$U$22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xVal>
          <c:yVal>
            <c:numRef>
              <c:f>'Non Precious Metals real$'!$W$17:$W$22</c:f>
              <c:numCache>
                <c:formatCode>General</c:formatCode>
                <c:ptCount val="6"/>
                <c:pt idx="0">
                  <c:v>50692</c:v>
                </c:pt>
                <c:pt idx="3">
                  <c:v>58082.840703999995</c:v>
                </c:pt>
                <c:pt idx="5">
                  <c:v>55782.76021212159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EA8-44BE-B0A3-B09E2CA2D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2812992"/>
        <c:axId val="492811744"/>
      </c:scatterChart>
      <c:valAx>
        <c:axId val="492812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11744"/>
        <c:crosses val="autoZero"/>
        <c:crossBetween val="midCat"/>
      </c:valAx>
      <c:valAx>
        <c:axId val="49281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 Price ($/mt)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129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LME Short-Term Forecast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'Non Precious Metals real$'!$V$26</c:f>
              <c:strCache>
                <c:ptCount val="1"/>
                <c:pt idx="0">
                  <c:v>LME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'Non Precious Metals real$'!$U$27:$U$29</c:f>
              <c:numCache>
                <c:formatCode>mmm\-yy</c:formatCode>
                <c:ptCount val="3"/>
                <c:pt idx="0">
                  <c:v>44972</c:v>
                </c:pt>
                <c:pt idx="1">
                  <c:v>45061</c:v>
                </c:pt>
                <c:pt idx="2">
                  <c:v>45427</c:v>
                </c:pt>
              </c:numCache>
            </c:numRef>
          </c:xVal>
          <c:yVal>
            <c:numRef>
              <c:f>'Non Precious Metals real$'!$V$27:$V$29</c:f>
              <c:numCache>
                <c:formatCode>General</c:formatCode>
                <c:ptCount val="3"/>
                <c:pt idx="0">
                  <c:v>38000</c:v>
                </c:pt>
                <c:pt idx="1">
                  <c:v>38420</c:v>
                </c:pt>
                <c:pt idx="2">
                  <c:v>39980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151-498B-87DD-3AE59F78B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4622192"/>
        <c:axId val="784618032"/>
      </c:scatterChart>
      <c:valAx>
        <c:axId val="784622192"/>
        <c:scaling>
          <c:orientation val="minMax"/>
          <c:max val="45527"/>
          <c:min val="4497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-409]mmm\-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4618032"/>
        <c:crosses val="autoZero"/>
        <c:crossBetween val="midCat"/>
      </c:valAx>
      <c:valAx>
        <c:axId val="784618032"/>
        <c:scaling>
          <c:orientation val="minMax"/>
          <c:max val="4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Co Price ($/mt)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46221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Historical Prices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'Non Precious Metals real$'!$T$3:$T$10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xVal>
          <c:yVal>
            <c:numRef>
              <c:f>'Non Precious Metals real$'!$U$3:$U$10</c:f>
              <c:numCache>
                <c:formatCode>General</c:formatCode>
                <c:ptCount val="8"/>
                <c:pt idx="0">
                  <c:v>34081.014218579607</c:v>
                </c:pt>
                <c:pt idx="1">
                  <c:v>28310.282656743155</c:v>
                </c:pt>
                <c:pt idx="2">
                  <c:v>62497.073907334307</c:v>
                </c:pt>
                <c:pt idx="3">
                  <c:v>84193.963370012585</c:v>
                </c:pt>
                <c:pt idx="4">
                  <c:v>37924.161612457116</c:v>
                </c:pt>
                <c:pt idx="5">
                  <c:v>34177.789575997667</c:v>
                </c:pt>
                <c:pt idx="6">
                  <c:v>49965.243214851602</c:v>
                </c:pt>
                <c:pt idx="7">
                  <c:v>65558.741873620005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660-423A-A51F-3EAE853F1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7104928"/>
        <c:axId val="1607096608"/>
      </c:scatterChart>
      <c:valAx>
        <c:axId val="1607104928"/>
        <c:scaling>
          <c:orientation val="minMax"/>
          <c:max val="2022"/>
          <c:min val="201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096608"/>
        <c:crosses val="autoZero"/>
        <c:crossBetween val="midCat"/>
      </c:valAx>
      <c:valAx>
        <c:axId val="160709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Co Price ($/mt)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1049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Long-Term Forecast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'Non Precious Metals real$'!$AH$16</c:f>
              <c:strCache>
                <c:ptCount val="1"/>
                <c:pt idx="0">
                  <c:v>S&amp;P</c:v>
                </c:pt>
              </c:strCache>
            </c:strRef>
          </c:tx>
          <c:spPr>
            <a:ln w="19050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xVal>
            <c:numRef>
              <c:f>'Non Precious Metals real$'!$AG$17:$AG$24</c:f>
              <c:numCache>
                <c:formatCode>General</c:formatCode>
                <c:ptCount val="8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</c:numCache>
            </c:numRef>
          </c:xVal>
          <c:yVal>
            <c:numRef>
              <c:f>'Non Precious Metals real$'!$AH$17:$AH$24</c:f>
              <c:numCache>
                <c:formatCode>General</c:formatCode>
                <c:ptCount val="8"/>
                <c:pt idx="0">
                  <c:v>8684.9800311199997</c:v>
                </c:pt>
                <c:pt idx="1">
                  <c:v>8222.590339742801</c:v>
                </c:pt>
                <c:pt idx="2">
                  <c:v>8351.7896339286908</c:v>
                </c:pt>
                <c:pt idx="3">
                  <c:v>8482.4295439522903</c:v>
                </c:pt>
                <c:pt idx="4">
                  <c:v>9522.4173993551522</c:v>
                </c:pt>
                <c:pt idx="5">
                  <c:v>9355.9317293063305</c:v>
                </c:pt>
                <c:pt idx="6">
                  <c:v>8837.0594857597025</c:v>
                </c:pt>
                <c:pt idx="7">
                  <c:v>8750.6665129405192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F1C-4600-B2B1-F3A61A1153BD}"/>
            </c:ext>
          </c:extLst>
        </c:ser>
        <c:ser>
          <c:idx val="1"/>
          <c:order val="1"/>
          <c:tx>
            <c:strRef>
              <c:f>'Non Precious Metals real$'!$AI$16</c:f>
              <c:strCache>
                <c:ptCount val="1"/>
                <c:pt idx="0">
                  <c:v>World Bank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'Non Precious Metals real$'!$AG$17:$AG$24</c:f>
              <c:numCache>
                <c:formatCode>General</c:formatCode>
                <c:ptCount val="8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</c:numCache>
            </c:numRef>
          </c:xVal>
          <c:yVal>
            <c:numRef>
              <c:f>'Non Precious Metals real$'!$AI$17:$AI$24</c:f>
              <c:numCache>
                <c:formatCode>General</c:formatCode>
                <c:ptCount val="8"/>
                <c:pt idx="0">
                  <c:v>8700</c:v>
                </c:pt>
                <c:pt idx="2">
                  <c:v>7069.5043999999998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F1C-4600-B2B1-F3A61A1153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7821856"/>
        <c:axId val="817838080"/>
      </c:scatterChart>
      <c:valAx>
        <c:axId val="817821856"/>
        <c:scaling>
          <c:orientation val="minMax"/>
          <c:max val="2030"/>
          <c:min val="202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7838080"/>
        <c:crosses val="autoZero"/>
        <c:crossBetween val="midCat"/>
      </c:valAx>
      <c:valAx>
        <c:axId val="81783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Cu Price</a:t>
                </a:r>
                <a:r>
                  <a:rPr lang="en-US" baseline="0" dirty="0"/>
                  <a:t> ($/mt)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7821856"/>
        <c:crosses val="autoZero"/>
        <c:crossBetween val="midCat"/>
        <c:majorUnit val="2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LME Short-Term Forecast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'Non Precious Metals real$'!$AH$26</c:f>
              <c:strCache>
                <c:ptCount val="1"/>
                <c:pt idx="0">
                  <c:v>LME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'Non Precious Metals real$'!$AG$27:$AG$29</c:f>
              <c:numCache>
                <c:formatCode>mmm\-yy</c:formatCode>
                <c:ptCount val="3"/>
                <c:pt idx="0">
                  <c:v>44972</c:v>
                </c:pt>
                <c:pt idx="1">
                  <c:v>45061</c:v>
                </c:pt>
                <c:pt idx="2">
                  <c:v>45627</c:v>
                </c:pt>
              </c:numCache>
            </c:numRef>
          </c:xVal>
          <c:yVal>
            <c:numRef>
              <c:f>'Non Precious Metals real$'!$AH$27:$AH$29</c:f>
              <c:numCache>
                <c:formatCode>General</c:formatCode>
                <c:ptCount val="3"/>
                <c:pt idx="0">
                  <c:v>8931</c:v>
                </c:pt>
                <c:pt idx="1">
                  <c:v>8958</c:v>
                </c:pt>
                <c:pt idx="2">
                  <c:v>8900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FFD-4DDA-9A35-E5934E0F2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833392"/>
        <c:axId val="283833808"/>
      </c:scatterChart>
      <c:valAx>
        <c:axId val="283833392"/>
        <c:scaling>
          <c:orientation val="minMax"/>
          <c:max val="45627"/>
          <c:min val="4497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3808"/>
        <c:crosses val="autoZero"/>
        <c:crossBetween val="midCat"/>
      </c:valAx>
      <c:valAx>
        <c:axId val="28383380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Cu Price ($/mt)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3392"/>
        <c:crosses val="autoZero"/>
        <c:crossBetween val="midCat"/>
        <c:majorUnit val="2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Historical Prices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'Non Precious Metals real$'!$AP$3:$AP$10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xVal>
          <c:yVal>
            <c:numRef>
              <c:f>'Non Precious Metals real$'!$AQ$3:$AQ$10</c:f>
              <c:numCache>
                <c:formatCode>General</c:formatCode>
                <c:ptCount val="8"/>
                <c:pt idx="0">
                  <c:v>6492.3875111413981</c:v>
                </c:pt>
                <c:pt idx="1">
                  <c:v>5387.9693641374624</c:v>
                </c:pt>
                <c:pt idx="2">
                  <c:v>6778.4557067048509</c:v>
                </c:pt>
                <c:pt idx="3">
                  <c:v>7116.4442102582998</c:v>
                </c:pt>
                <c:pt idx="4">
                  <c:v>6379.6389060858801</c:v>
                </c:pt>
                <c:pt idx="5">
                  <c:v>6347.9928683402286</c:v>
                </c:pt>
                <c:pt idx="6">
                  <c:v>9332.9562094110024</c:v>
                </c:pt>
                <c:pt idx="7">
                  <c:v>8684.9800311199997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C49-46C8-891F-25513A93F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27482672"/>
        <c:axId val="1727473936"/>
      </c:scatterChart>
      <c:valAx>
        <c:axId val="1727482672"/>
        <c:scaling>
          <c:orientation val="minMax"/>
          <c:max val="202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473936"/>
        <c:crosses val="autoZero"/>
        <c:crossBetween val="midCat"/>
      </c:valAx>
      <c:valAx>
        <c:axId val="172747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Cu Price ($/mt)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4826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Long-Term Forecast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'Non Precious Metals real$'!$AT$17</c:f>
              <c:strCache>
                <c:ptCount val="1"/>
                <c:pt idx="0">
                  <c:v>S&amp;P</c:v>
                </c:pt>
              </c:strCache>
            </c:strRef>
          </c:tx>
          <c:spPr>
            <a:ln w="19050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xVal>
            <c:numRef>
              <c:f>'Non Precious Metals real$'!$AS$18:$AS$26</c:f>
              <c:numCache>
                <c:formatCode>General</c:formatCode>
                <c:ptCount val="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</c:numRef>
          </c:xVal>
          <c:yVal>
            <c:numRef>
              <c:f>'Non Precious Metals real$'!$AT$18:$AT$26</c:f>
              <c:numCache>
                <c:formatCode>General</c:formatCode>
                <c:ptCount val="9"/>
                <c:pt idx="0">
                  <c:v>24846.211441150001</c:v>
                </c:pt>
                <c:pt idx="1">
                  <c:v>22953.519667570799</c:v>
                </c:pt>
                <c:pt idx="2">
                  <c:v>20972.075071925294</c:v>
                </c:pt>
                <c:pt idx="3">
                  <c:v>19705.774623436479</c:v>
                </c:pt>
                <c:pt idx="4">
                  <c:v>18295.613482146309</c:v>
                </c:pt>
                <c:pt idx="5">
                  <c:v>16831.227472575254</c:v>
                </c:pt>
                <c:pt idx="6">
                  <c:v>17341.206092336888</c:v>
                </c:pt>
                <c:pt idx="7">
                  <c:v>16965.673627727901</c:v>
                </c:pt>
                <c:pt idx="8">
                  <c:v>16190.899380484801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895-435F-B9B6-4128281A475B}"/>
            </c:ext>
          </c:extLst>
        </c:ser>
        <c:ser>
          <c:idx val="1"/>
          <c:order val="1"/>
          <c:tx>
            <c:strRef>
              <c:f>'Non Precious Metals real$'!$AU$17</c:f>
              <c:strCache>
                <c:ptCount val="1"/>
                <c:pt idx="0">
                  <c:v>World Bank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'Non Precious Metals real$'!$AS$18:$AS$26</c:f>
              <c:numCache>
                <c:formatCode>General</c:formatCode>
                <c:ptCount val="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</c:numRef>
          </c:xVal>
          <c:yVal>
            <c:numRef>
              <c:f>'Non Precious Metals real$'!$AU$18:$AU$26</c:f>
              <c:numCache>
                <c:formatCode>General</c:formatCode>
                <c:ptCount val="9"/>
                <c:pt idx="0">
                  <c:v>25000</c:v>
                </c:pt>
                <c:pt idx="2">
                  <c:v>19887.963199999998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895-435F-B9B6-4128281A4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3226592"/>
        <c:axId val="493222432"/>
      </c:scatterChart>
      <c:valAx>
        <c:axId val="493226592"/>
        <c:scaling>
          <c:orientation val="minMax"/>
          <c:max val="2030"/>
          <c:min val="202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222432"/>
        <c:crosses val="autoZero"/>
        <c:crossBetween val="midCat"/>
      </c:valAx>
      <c:valAx>
        <c:axId val="49322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Ni Price ($/mt)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2265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LME Short-Term Forecast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'Non Precious Metals real$'!$AH$26</c:f>
              <c:strCache>
                <c:ptCount val="1"/>
                <c:pt idx="0">
                  <c:v>LME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'Non Precious Metals real$'!$AG$27:$AG$29</c:f>
              <c:numCache>
                <c:formatCode>mmm\-yy</c:formatCode>
                <c:ptCount val="3"/>
                <c:pt idx="0">
                  <c:v>44972</c:v>
                </c:pt>
                <c:pt idx="1">
                  <c:v>45061</c:v>
                </c:pt>
                <c:pt idx="2">
                  <c:v>45627</c:v>
                </c:pt>
              </c:numCache>
            </c:numRef>
          </c:xVal>
          <c:yVal>
            <c:numRef>
              <c:f>'Non Precious Metals real$'!$AT$29:$AT$31</c:f>
              <c:numCache>
                <c:formatCode>General</c:formatCode>
                <c:ptCount val="3"/>
                <c:pt idx="0">
                  <c:v>26900</c:v>
                </c:pt>
                <c:pt idx="1">
                  <c:v>26850</c:v>
                </c:pt>
                <c:pt idx="2">
                  <c:v>28235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172-43F8-8733-F3A8DA590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833392"/>
        <c:axId val="283833808"/>
      </c:scatterChart>
      <c:valAx>
        <c:axId val="283833392"/>
        <c:scaling>
          <c:orientation val="minMax"/>
          <c:max val="45627"/>
          <c:min val="4497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3808"/>
        <c:crosses val="autoZero"/>
        <c:crossBetween val="midCat"/>
      </c:valAx>
      <c:valAx>
        <c:axId val="28383380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Ni Price ($/mt)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33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Historical Prices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'Non Precious Metals real$'!$BG$8:$BG$12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xVal>
          <c:yVal>
            <c:numRef>
              <c:f>'Non Precious Metals real$'!$BH$8:$BH$12</c:f>
              <c:numCache>
                <c:formatCode>General</c:formatCode>
                <c:ptCount val="5"/>
                <c:pt idx="0">
                  <c:v>14661.33456774972</c:v>
                </c:pt>
                <c:pt idx="1">
                  <c:v>15170.946725816239</c:v>
                </c:pt>
                <c:pt idx="2">
                  <c:v>14218.078267521576</c:v>
                </c:pt>
                <c:pt idx="3">
                  <c:v>18428.020810308601</c:v>
                </c:pt>
                <c:pt idx="4">
                  <c:v>24846.211441150001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768-4236-848B-51547C84E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95121904"/>
        <c:axId val="1595122320"/>
      </c:scatterChart>
      <c:valAx>
        <c:axId val="1595121904"/>
        <c:scaling>
          <c:orientation val="minMax"/>
          <c:max val="2022"/>
          <c:min val="201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122320"/>
        <c:crosses val="autoZero"/>
        <c:crossBetween val="midCat"/>
        <c:majorUnit val="1"/>
      </c:valAx>
      <c:valAx>
        <c:axId val="159512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Ni Price ($/mt)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121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E1D35C-57A1-4DEF-935D-02BFBD85DF55}" type="doc">
      <dgm:prSet loTypeId="urn:microsoft.com/office/officeart/2005/8/layout/hierarchy3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EE52712A-480A-4117-B63E-1D85978C1A3D}">
      <dgm:prSet phldrT="[Text]" custT="1"/>
      <dgm:spPr/>
      <dgm:t>
        <a:bodyPr/>
        <a:lstStyle/>
        <a:p>
          <a:r>
            <a:rPr lang="en-US" sz="2400" dirty="0"/>
            <a:t>Effective Tax Rate: 45.4%</a:t>
          </a:r>
        </a:p>
      </dgm:t>
    </dgm:pt>
    <dgm:pt modelId="{48D3EF2E-F457-47CD-A5C3-751DCDA4C635}" type="parTrans" cxnId="{373A3008-1627-428F-8B77-0CC24224E903}">
      <dgm:prSet/>
      <dgm:spPr/>
      <dgm:t>
        <a:bodyPr/>
        <a:lstStyle/>
        <a:p>
          <a:endParaRPr lang="en-US" sz="1800"/>
        </a:p>
      </dgm:t>
    </dgm:pt>
    <dgm:pt modelId="{97B00535-8335-4010-8B4F-73AF8B9668FE}" type="sibTrans" cxnId="{373A3008-1627-428F-8B77-0CC24224E903}">
      <dgm:prSet/>
      <dgm:spPr/>
      <dgm:t>
        <a:bodyPr/>
        <a:lstStyle/>
        <a:p>
          <a:endParaRPr lang="en-US" sz="1800"/>
        </a:p>
      </dgm:t>
    </dgm:pt>
    <dgm:pt modelId="{6D70CC76-B8F3-4AB1-A2D0-0DF54BE619A4}">
      <dgm:prSet phldrT="[Text]" custT="1"/>
      <dgm:spPr/>
      <dgm:t>
        <a:bodyPr/>
        <a:lstStyle/>
        <a:p>
          <a:pPr algn="l">
            <a:buFont typeface="Arial" panose="020B0604020202020204" pitchFamily="34" charset="0"/>
            <a:buNone/>
          </a:pPr>
          <a:endParaRPr lang="en-US" sz="1800" b="1" dirty="0">
            <a:solidFill>
              <a:schemeClr val="tx1"/>
            </a:solidFill>
          </a:endParaRPr>
        </a:p>
        <a:p>
          <a:pPr algn="l">
            <a:buFont typeface="Arial" panose="020B0604020202020204" pitchFamily="34" charset="0"/>
            <a:buNone/>
          </a:pPr>
          <a:r>
            <a:rPr lang="en-US" sz="1800" b="1" dirty="0">
              <a:solidFill>
                <a:schemeClr val="tx1"/>
              </a:solidFill>
            </a:rPr>
            <a:t>ISA lifetime royalty revenue (undiscounted): $5.215 billion</a:t>
          </a:r>
        </a:p>
        <a:p>
          <a:pPr algn="l">
            <a:buFont typeface="Arial" panose="020B0604020202020204" pitchFamily="34" charset="0"/>
            <a:buNone/>
          </a:pPr>
          <a:endParaRPr lang="en-US" sz="1800" b="1" dirty="0">
            <a:solidFill>
              <a:schemeClr val="tx1"/>
            </a:solidFill>
          </a:endParaRPr>
        </a:p>
        <a:p>
          <a:pPr algn="l">
            <a:buFont typeface="Arial" panose="020B0604020202020204" pitchFamily="34" charset="0"/>
            <a:buNone/>
          </a:pPr>
          <a:r>
            <a:rPr lang="en-US" sz="1800" b="1" dirty="0">
              <a:solidFill>
                <a:schemeClr val="tx1"/>
              </a:solidFill>
            </a:rPr>
            <a:t>Collector IRR: 17.65%</a:t>
          </a:r>
        </a:p>
        <a:p>
          <a:pPr algn="l">
            <a:buFont typeface="Arial" panose="020B0604020202020204" pitchFamily="34" charset="0"/>
            <a:buNone/>
          </a:pPr>
          <a:endParaRPr lang="en-US" sz="1800" dirty="0">
            <a:solidFill>
              <a:schemeClr val="tx1"/>
            </a:solidFill>
          </a:endParaRPr>
        </a:p>
      </dgm:t>
    </dgm:pt>
    <dgm:pt modelId="{A342B3B0-4930-4554-B06F-0F81E0D2F819}" type="parTrans" cxnId="{986346DD-600B-40C5-BCBD-B53BC5AFDECD}">
      <dgm:prSet/>
      <dgm:spPr/>
      <dgm:t>
        <a:bodyPr/>
        <a:lstStyle/>
        <a:p>
          <a:endParaRPr lang="en-US" sz="1800"/>
        </a:p>
      </dgm:t>
    </dgm:pt>
    <dgm:pt modelId="{90856897-FE21-43C7-B09B-BACAB2BBC421}" type="sibTrans" cxnId="{986346DD-600B-40C5-BCBD-B53BC5AFDECD}">
      <dgm:prSet/>
      <dgm:spPr/>
      <dgm:t>
        <a:bodyPr/>
        <a:lstStyle/>
        <a:p>
          <a:endParaRPr lang="en-US" sz="1800"/>
        </a:p>
      </dgm:t>
    </dgm:pt>
    <dgm:pt modelId="{03557F72-493C-4B7B-ABAF-5CA79C51C686}" type="pres">
      <dgm:prSet presAssocID="{67E1D35C-57A1-4DEF-935D-02BFBD85DF5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CDB162A-7373-49E1-9674-E1CAD4941AB3}" type="pres">
      <dgm:prSet presAssocID="{EE52712A-480A-4117-B63E-1D85978C1A3D}" presName="root" presStyleCnt="0"/>
      <dgm:spPr/>
    </dgm:pt>
    <dgm:pt modelId="{ED516D55-CCC9-43D5-B044-E2643BC57C14}" type="pres">
      <dgm:prSet presAssocID="{EE52712A-480A-4117-B63E-1D85978C1A3D}" presName="rootComposite" presStyleCnt="0"/>
      <dgm:spPr/>
    </dgm:pt>
    <dgm:pt modelId="{9BA73B81-F46A-41B4-BAF5-C5BB608564BD}" type="pres">
      <dgm:prSet presAssocID="{EE52712A-480A-4117-B63E-1D85978C1A3D}" presName="rootText" presStyleLbl="node1" presStyleIdx="0" presStyleCnt="1"/>
      <dgm:spPr/>
    </dgm:pt>
    <dgm:pt modelId="{C103DF14-3796-4D46-B1AB-2B530D93CBD9}" type="pres">
      <dgm:prSet presAssocID="{EE52712A-480A-4117-B63E-1D85978C1A3D}" presName="rootConnector" presStyleLbl="node1" presStyleIdx="0" presStyleCnt="1"/>
      <dgm:spPr/>
    </dgm:pt>
    <dgm:pt modelId="{489DDE07-47B5-45D5-9EE6-D77BA236034B}" type="pres">
      <dgm:prSet presAssocID="{EE52712A-480A-4117-B63E-1D85978C1A3D}" presName="childShape" presStyleCnt="0"/>
      <dgm:spPr/>
    </dgm:pt>
    <dgm:pt modelId="{3EF8665F-781A-4866-BD48-A9C0D4B6E2EB}" type="pres">
      <dgm:prSet presAssocID="{A342B3B0-4930-4554-B06F-0F81E0D2F819}" presName="Name13" presStyleLbl="parChTrans1D2" presStyleIdx="0" presStyleCnt="1"/>
      <dgm:spPr/>
    </dgm:pt>
    <dgm:pt modelId="{2AACA32B-F1EA-4BD6-904F-9BE2E98060F7}" type="pres">
      <dgm:prSet presAssocID="{6D70CC76-B8F3-4AB1-A2D0-0DF54BE619A4}" presName="childText" presStyleLbl="bgAcc1" presStyleIdx="0" presStyleCnt="1" custScaleX="141246" custScaleY="100313">
        <dgm:presLayoutVars>
          <dgm:bulletEnabled val="1"/>
        </dgm:presLayoutVars>
      </dgm:prSet>
      <dgm:spPr/>
    </dgm:pt>
  </dgm:ptLst>
  <dgm:cxnLst>
    <dgm:cxn modelId="{373A3008-1627-428F-8B77-0CC24224E903}" srcId="{67E1D35C-57A1-4DEF-935D-02BFBD85DF55}" destId="{EE52712A-480A-4117-B63E-1D85978C1A3D}" srcOrd="0" destOrd="0" parTransId="{48D3EF2E-F457-47CD-A5C3-751DCDA4C635}" sibTransId="{97B00535-8335-4010-8B4F-73AF8B9668FE}"/>
    <dgm:cxn modelId="{F7F3534B-45B0-4B4B-A353-5AEED2A5963B}" type="presOf" srcId="{EE52712A-480A-4117-B63E-1D85978C1A3D}" destId="{C103DF14-3796-4D46-B1AB-2B530D93CBD9}" srcOrd="1" destOrd="0" presId="urn:microsoft.com/office/officeart/2005/8/layout/hierarchy3"/>
    <dgm:cxn modelId="{6C0CD76F-BE36-42AE-B4A8-9553C4179BFA}" type="presOf" srcId="{67E1D35C-57A1-4DEF-935D-02BFBD85DF55}" destId="{03557F72-493C-4B7B-ABAF-5CA79C51C686}" srcOrd="0" destOrd="0" presId="urn:microsoft.com/office/officeart/2005/8/layout/hierarchy3"/>
    <dgm:cxn modelId="{670EAB9A-873A-4EA9-ABC3-8BCFED1E3D69}" type="presOf" srcId="{A342B3B0-4930-4554-B06F-0F81E0D2F819}" destId="{3EF8665F-781A-4866-BD48-A9C0D4B6E2EB}" srcOrd="0" destOrd="0" presId="urn:microsoft.com/office/officeart/2005/8/layout/hierarchy3"/>
    <dgm:cxn modelId="{078DC4CB-7CA1-4B3F-BA82-52C25B055952}" type="presOf" srcId="{EE52712A-480A-4117-B63E-1D85978C1A3D}" destId="{9BA73B81-F46A-41B4-BAF5-C5BB608564BD}" srcOrd="0" destOrd="0" presId="urn:microsoft.com/office/officeart/2005/8/layout/hierarchy3"/>
    <dgm:cxn modelId="{EF2DD3D0-9D61-4F7B-B0F0-396D7929DDF9}" type="presOf" srcId="{6D70CC76-B8F3-4AB1-A2D0-0DF54BE619A4}" destId="{2AACA32B-F1EA-4BD6-904F-9BE2E98060F7}" srcOrd="0" destOrd="0" presId="urn:microsoft.com/office/officeart/2005/8/layout/hierarchy3"/>
    <dgm:cxn modelId="{986346DD-600B-40C5-BCBD-B53BC5AFDECD}" srcId="{EE52712A-480A-4117-B63E-1D85978C1A3D}" destId="{6D70CC76-B8F3-4AB1-A2D0-0DF54BE619A4}" srcOrd="0" destOrd="0" parTransId="{A342B3B0-4930-4554-B06F-0F81E0D2F819}" sibTransId="{90856897-FE21-43C7-B09B-BACAB2BBC421}"/>
    <dgm:cxn modelId="{D852E40B-B522-4891-9F3C-B73E8F17DCA9}" type="presParOf" srcId="{03557F72-493C-4B7B-ABAF-5CA79C51C686}" destId="{0CDB162A-7373-49E1-9674-E1CAD4941AB3}" srcOrd="0" destOrd="0" presId="urn:microsoft.com/office/officeart/2005/8/layout/hierarchy3"/>
    <dgm:cxn modelId="{6DD4D5A8-846A-4981-BEF2-AF98956B94D1}" type="presParOf" srcId="{0CDB162A-7373-49E1-9674-E1CAD4941AB3}" destId="{ED516D55-CCC9-43D5-B044-E2643BC57C14}" srcOrd="0" destOrd="0" presId="urn:microsoft.com/office/officeart/2005/8/layout/hierarchy3"/>
    <dgm:cxn modelId="{65E0FE68-3EB2-49B8-A873-78A5FA518B06}" type="presParOf" srcId="{ED516D55-CCC9-43D5-B044-E2643BC57C14}" destId="{9BA73B81-F46A-41B4-BAF5-C5BB608564BD}" srcOrd="0" destOrd="0" presId="urn:microsoft.com/office/officeart/2005/8/layout/hierarchy3"/>
    <dgm:cxn modelId="{88832048-97CB-4D7D-B6BB-97380D7BE893}" type="presParOf" srcId="{ED516D55-CCC9-43D5-B044-E2643BC57C14}" destId="{C103DF14-3796-4D46-B1AB-2B530D93CBD9}" srcOrd="1" destOrd="0" presId="urn:microsoft.com/office/officeart/2005/8/layout/hierarchy3"/>
    <dgm:cxn modelId="{CB64818B-AB47-410E-B6A2-06C30CCDCC95}" type="presParOf" srcId="{0CDB162A-7373-49E1-9674-E1CAD4941AB3}" destId="{489DDE07-47B5-45D5-9EE6-D77BA236034B}" srcOrd="1" destOrd="0" presId="urn:microsoft.com/office/officeart/2005/8/layout/hierarchy3"/>
    <dgm:cxn modelId="{8FF7E680-7F12-4B73-9273-6C996D7CBF83}" type="presParOf" srcId="{489DDE07-47B5-45D5-9EE6-D77BA236034B}" destId="{3EF8665F-781A-4866-BD48-A9C0D4B6E2EB}" srcOrd="0" destOrd="0" presId="urn:microsoft.com/office/officeart/2005/8/layout/hierarchy3"/>
    <dgm:cxn modelId="{536CA2AC-1BFD-4F90-AEC1-E16D4ABB1CAB}" type="presParOf" srcId="{489DDE07-47B5-45D5-9EE6-D77BA236034B}" destId="{2AACA32B-F1EA-4BD6-904F-9BE2E98060F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E1D35C-57A1-4DEF-935D-02BFBD85DF55}" type="doc">
      <dgm:prSet loTypeId="urn:microsoft.com/office/officeart/2005/8/layout/hierarchy3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E52712A-480A-4117-B63E-1D85978C1A3D}">
      <dgm:prSet phldrT="[Text]" custT="1"/>
      <dgm:spPr/>
      <dgm:t>
        <a:bodyPr/>
        <a:lstStyle/>
        <a:p>
          <a:r>
            <a:rPr lang="en-US" sz="2400" dirty="0"/>
            <a:t>Effective Tax Rate: 48.1%</a:t>
          </a:r>
        </a:p>
      </dgm:t>
    </dgm:pt>
    <dgm:pt modelId="{48D3EF2E-F457-47CD-A5C3-751DCDA4C635}" type="parTrans" cxnId="{373A3008-1627-428F-8B77-0CC24224E903}">
      <dgm:prSet/>
      <dgm:spPr/>
      <dgm:t>
        <a:bodyPr/>
        <a:lstStyle/>
        <a:p>
          <a:endParaRPr lang="en-US" sz="1800"/>
        </a:p>
      </dgm:t>
    </dgm:pt>
    <dgm:pt modelId="{97B00535-8335-4010-8B4F-73AF8B9668FE}" type="sibTrans" cxnId="{373A3008-1627-428F-8B77-0CC24224E903}">
      <dgm:prSet/>
      <dgm:spPr/>
      <dgm:t>
        <a:bodyPr/>
        <a:lstStyle/>
        <a:p>
          <a:endParaRPr lang="en-US" sz="1800"/>
        </a:p>
      </dgm:t>
    </dgm:pt>
    <dgm:pt modelId="{6D70CC76-B8F3-4AB1-A2D0-0DF54BE619A4}">
      <dgm:prSet phldrT="[Text]" custT="1"/>
      <dgm:spPr/>
      <dgm:t>
        <a:bodyPr/>
        <a:lstStyle/>
        <a:p>
          <a:pPr algn="l">
            <a:buFont typeface="Arial" panose="020B0604020202020204" pitchFamily="34" charset="0"/>
            <a:buNone/>
          </a:pPr>
          <a:r>
            <a:rPr lang="en-US" sz="1800" b="1" dirty="0"/>
            <a:t>ISA lifetime royalty revenue (undiscounted): $5.215 billion</a:t>
          </a:r>
        </a:p>
        <a:p>
          <a:pPr algn="l">
            <a:buFont typeface="Arial" panose="020B0604020202020204" pitchFamily="34" charset="0"/>
            <a:buNone/>
          </a:pPr>
          <a:endParaRPr lang="en-US" sz="1800" b="1" dirty="0">
            <a:solidFill>
              <a:schemeClr val="tx1"/>
            </a:solidFill>
          </a:endParaRPr>
        </a:p>
        <a:p>
          <a:pPr algn="l">
            <a:buFont typeface="Arial" panose="020B0604020202020204" pitchFamily="34" charset="0"/>
            <a:buNone/>
          </a:pPr>
          <a:r>
            <a:rPr lang="en-US" sz="1800" b="1" dirty="0">
              <a:solidFill>
                <a:schemeClr val="tx1"/>
              </a:solidFill>
            </a:rPr>
            <a:t>Collector</a:t>
          </a:r>
          <a:r>
            <a:rPr lang="en-US" sz="1800" b="1" dirty="0"/>
            <a:t> IRR: 14.07%</a:t>
          </a:r>
          <a:endParaRPr lang="en-US" sz="1800" dirty="0"/>
        </a:p>
      </dgm:t>
    </dgm:pt>
    <dgm:pt modelId="{A342B3B0-4930-4554-B06F-0F81E0D2F819}" type="parTrans" cxnId="{986346DD-600B-40C5-BCBD-B53BC5AFDECD}">
      <dgm:prSet/>
      <dgm:spPr/>
      <dgm:t>
        <a:bodyPr/>
        <a:lstStyle/>
        <a:p>
          <a:endParaRPr lang="en-US" sz="1800"/>
        </a:p>
      </dgm:t>
    </dgm:pt>
    <dgm:pt modelId="{90856897-FE21-43C7-B09B-BACAB2BBC421}" type="sibTrans" cxnId="{986346DD-600B-40C5-BCBD-B53BC5AFDECD}">
      <dgm:prSet/>
      <dgm:spPr/>
      <dgm:t>
        <a:bodyPr/>
        <a:lstStyle/>
        <a:p>
          <a:endParaRPr lang="en-US" sz="1800"/>
        </a:p>
      </dgm:t>
    </dgm:pt>
    <dgm:pt modelId="{03557F72-493C-4B7B-ABAF-5CA79C51C686}" type="pres">
      <dgm:prSet presAssocID="{67E1D35C-57A1-4DEF-935D-02BFBD85DF5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CDB162A-7373-49E1-9674-E1CAD4941AB3}" type="pres">
      <dgm:prSet presAssocID="{EE52712A-480A-4117-B63E-1D85978C1A3D}" presName="root" presStyleCnt="0"/>
      <dgm:spPr/>
    </dgm:pt>
    <dgm:pt modelId="{ED516D55-CCC9-43D5-B044-E2643BC57C14}" type="pres">
      <dgm:prSet presAssocID="{EE52712A-480A-4117-B63E-1D85978C1A3D}" presName="rootComposite" presStyleCnt="0"/>
      <dgm:spPr/>
    </dgm:pt>
    <dgm:pt modelId="{9BA73B81-F46A-41B4-BAF5-C5BB608564BD}" type="pres">
      <dgm:prSet presAssocID="{EE52712A-480A-4117-B63E-1D85978C1A3D}" presName="rootText" presStyleLbl="node1" presStyleIdx="0" presStyleCnt="1"/>
      <dgm:spPr/>
    </dgm:pt>
    <dgm:pt modelId="{C103DF14-3796-4D46-B1AB-2B530D93CBD9}" type="pres">
      <dgm:prSet presAssocID="{EE52712A-480A-4117-B63E-1D85978C1A3D}" presName="rootConnector" presStyleLbl="node1" presStyleIdx="0" presStyleCnt="1"/>
      <dgm:spPr/>
    </dgm:pt>
    <dgm:pt modelId="{489DDE07-47B5-45D5-9EE6-D77BA236034B}" type="pres">
      <dgm:prSet presAssocID="{EE52712A-480A-4117-B63E-1D85978C1A3D}" presName="childShape" presStyleCnt="0"/>
      <dgm:spPr/>
    </dgm:pt>
    <dgm:pt modelId="{3EF8665F-781A-4866-BD48-A9C0D4B6E2EB}" type="pres">
      <dgm:prSet presAssocID="{A342B3B0-4930-4554-B06F-0F81E0D2F819}" presName="Name13" presStyleLbl="parChTrans1D2" presStyleIdx="0" presStyleCnt="1"/>
      <dgm:spPr/>
    </dgm:pt>
    <dgm:pt modelId="{2AACA32B-F1EA-4BD6-904F-9BE2E98060F7}" type="pres">
      <dgm:prSet presAssocID="{6D70CC76-B8F3-4AB1-A2D0-0DF54BE619A4}" presName="childText" presStyleLbl="bgAcc1" presStyleIdx="0" presStyleCnt="1" custScaleX="141246" custScaleY="100313">
        <dgm:presLayoutVars>
          <dgm:bulletEnabled val="1"/>
        </dgm:presLayoutVars>
      </dgm:prSet>
      <dgm:spPr/>
    </dgm:pt>
  </dgm:ptLst>
  <dgm:cxnLst>
    <dgm:cxn modelId="{373A3008-1627-428F-8B77-0CC24224E903}" srcId="{67E1D35C-57A1-4DEF-935D-02BFBD85DF55}" destId="{EE52712A-480A-4117-B63E-1D85978C1A3D}" srcOrd="0" destOrd="0" parTransId="{48D3EF2E-F457-47CD-A5C3-751DCDA4C635}" sibTransId="{97B00535-8335-4010-8B4F-73AF8B9668FE}"/>
    <dgm:cxn modelId="{F7F3534B-45B0-4B4B-A353-5AEED2A5963B}" type="presOf" srcId="{EE52712A-480A-4117-B63E-1D85978C1A3D}" destId="{C103DF14-3796-4D46-B1AB-2B530D93CBD9}" srcOrd="1" destOrd="0" presId="urn:microsoft.com/office/officeart/2005/8/layout/hierarchy3"/>
    <dgm:cxn modelId="{6C0CD76F-BE36-42AE-B4A8-9553C4179BFA}" type="presOf" srcId="{67E1D35C-57A1-4DEF-935D-02BFBD85DF55}" destId="{03557F72-493C-4B7B-ABAF-5CA79C51C686}" srcOrd="0" destOrd="0" presId="urn:microsoft.com/office/officeart/2005/8/layout/hierarchy3"/>
    <dgm:cxn modelId="{670EAB9A-873A-4EA9-ABC3-8BCFED1E3D69}" type="presOf" srcId="{A342B3B0-4930-4554-B06F-0F81E0D2F819}" destId="{3EF8665F-781A-4866-BD48-A9C0D4B6E2EB}" srcOrd="0" destOrd="0" presId="urn:microsoft.com/office/officeart/2005/8/layout/hierarchy3"/>
    <dgm:cxn modelId="{078DC4CB-7CA1-4B3F-BA82-52C25B055952}" type="presOf" srcId="{EE52712A-480A-4117-B63E-1D85978C1A3D}" destId="{9BA73B81-F46A-41B4-BAF5-C5BB608564BD}" srcOrd="0" destOrd="0" presId="urn:microsoft.com/office/officeart/2005/8/layout/hierarchy3"/>
    <dgm:cxn modelId="{EF2DD3D0-9D61-4F7B-B0F0-396D7929DDF9}" type="presOf" srcId="{6D70CC76-B8F3-4AB1-A2D0-0DF54BE619A4}" destId="{2AACA32B-F1EA-4BD6-904F-9BE2E98060F7}" srcOrd="0" destOrd="0" presId="urn:microsoft.com/office/officeart/2005/8/layout/hierarchy3"/>
    <dgm:cxn modelId="{986346DD-600B-40C5-BCBD-B53BC5AFDECD}" srcId="{EE52712A-480A-4117-B63E-1D85978C1A3D}" destId="{6D70CC76-B8F3-4AB1-A2D0-0DF54BE619A4}" srcOrd="0" destOrd="0" parTransId="{A342B3B0-4930-4554-B06F-0F81E0D2F819}" sibTransId="{90856897-FE21-43C7-B09B-BACAB2BBC421}"/>
    <dgm:cxn modelId="{D852E40B-B522-4891-9F3C-B73E8F17DCA9}" type="presParOf" srcId="{03557F72-493C-4B7B-ABAF-5CA79C51C686}" destId="{0CDB162A-7373-49E1-9674-E1CAD4941AB3}" srcOrd="0" destOrd="0" presId="urn:microsoft.com/office/officeart/2005/8/layout/hierarchy3"/>
    <dgm:cxn modelId="{6DD4D5A8-846A-4981-BEF2-AF98956B94D1}" type="presParOf" srcId="{0CDB162A-7373-49E1-9674-E1CAD4941AB3}" destId="{ED516D55-CCC9-43D5-B044-E2643BC57C14}" srcOrd="0" destOrd="0" presId="urn:microsoft.com/office/officeart/2005/8/layout/hierarchy3"/>
    <dgm:cxn modelId="{65E0FE68-3EB2-49B8-A873-78A5FA518B06}" type="presParOf" srcId="{ED516D55-CCC9-43D5-B044-E2643BC57C14}" destId="{9BA73B81-F46A-41B4-BAF5-C5BB608564BD}" srcOrd="0" destOrd="0" presId="urn:microsoft.com/office/officeart/2005/8/layout/hierarchy3"/>
    <dgm:cxn modelId="{88832048-97CB-4D7D-B6BB-97380D7BE893}" type="presParOf" srcId="{ED516D55-CCC9-43D5-B044-E2643BC57C14}" destId="{C103DF14-3796-4D46-B1AB-2B530D93CBD9}" srcOrd="1" destOrd="0" presId="urn:microsoft.com/office/officeart/2005/8/layout/hierarchy3"/>
    <dgm:cxn modelId="{CB64818B-AB47-410E-B6A2-06C30CCDCC95}" type="presParOf" srcId="{0CDB162A-7373-49E1-9674-E1CAD4941AB3}" destId="{489DDE07-47B5-45D5-9EE6-D77BA236034B}" srcOrd="1" destOrd="0" presId="urn:microsoft.com/office/officeart/2005/8/layout/hierarchy3"/>
    <dgm:cxn modelId="{8FF7E680-7F12-4B73-9273-6C996D7CBF83}" type="presParOf" srcId="{489DDE07-47B5-45D5-9EE6-D77BA236034B}" destId="{3EF8665F-781A-4866-BD48-A9C0D4B6E2EB}" srcOrd="0" destOrd="0" presId="urn:microsoft.com/office/officeart/2005/8/layout/hierarchy3"/>
    <dgm:cxn modelId="{536CA2AC-1BFD-4F90-AEC1-E16D4ABB1CAB}" type="presParOf" srcId="{489DDE07-47B5-45D5-9EE6-D77BA236034B}" destId="{2AACA32B-F1EA-4BD6-904F-9BE2E98060F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E1D35C-57A1-4DEF-935D-02BFBD85DF55}" type="doc">
      <dgm:prSet loTypeId="urn:microsoft.com/office/officeart/2005/8/layout/hierarchy3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E52712A-480A-4117-B63E-1D85978C1A3D}">
      <dgm:prSet phldrT="[Text]" custT="1"/>
      <dgm:spPr/>
      <dgm:t>
        <a:bodyPr/>
        <a:lstStyle/>
        <a:p>
          <a:r>
            <a:rPr lang="en-US" sz="2400" dirty="0"/>
            <a:t>Effective Tax Rate: 43.3%</a:t>
          </a:r>
        </a:p>
      </dgm:t>
    </dgm:pt>
    <dgm:pt modelId="{48D3EF2E-F457-47CD-A5C3-751DCDA4C635}" type="parTrans" cxnId="{373A3008-1627-428F-8B77-0CC24224E903}">
      <dgm:prSet/>
      <dgm:spPr/>
      <dgm:t>
        <a:bodyPr/>
        <a:lstStyle/>
        <a:p>
          <a:endParaRPr lang="en-US" sz="1800"/>
        </a:p>
      </dgm:t>
    </dgm:pt>
    <dgm:pt modelId="{97B00535-8335-4010-8B4F-73AF8B9668FE}" type="sibTrans" cxnId="{373A3008-1627-428F-8B77-0CC24224E903}">
      <dgm:prSet/>
      <dgm:spPr/>
      <dgm:t>
        <a:bodyPr/>
        <a:lstStyle/>
        <a:p>
          <a:endParaRPr lang="en-US" sz="1800"/>
        </a:p>
      </dgm:t>
    </dgm:pt>
    <dgm:pt modelId="{6D70CC76-B8F3-4AB1-A2D0-0DF54BE619A4}">
      <dgm:prSet phldrT="[Text]" custT="1"/>
      <dgm:spPr/>
      <dgm:t>
        <a:bodyPr/>
        <a:lstStyle/>
        <a:p>
          <a:pPr algn="l">
            <a:buFont typeface="Arial" panose="020B0604020202020204" pitchFamily="34" charset="0"/>
            <a:buNone/>
          </a:pPr>
          <a:r>
            <a:rPr lang="en-US" sz="1800" b="1" dirty="0"/>
            <a:t>ISA lifetime royalty revenue (undiscounted): $5.215 billion</a:t>
          </a:r>
        </a:p>
        <a:p>
          <a:pPr algn="l">
            <a:buFont typeface="Arial" panose="020B0604020202020204" pitchFamily="34" charset="0"/>
            <a:buNone/>
          </a:pPr>
          <a:r>
            <a:rPr lang="en-US" sz="1800" b="1" dirty="0"/>
            <a:t>	</a:t>
          </a:r>
        </a:p>
        <a:p>
          <a:pPr algn="l">
            <a:buFont typeface="Arial" panose="020B0604020202020204" pitchFamily="34" charset="0"/>
            <a:buNone/>
          </a:pPr>
          <a:r>
            <a:rPr lang="en-US" sz="1800" b="1" dirty="0"/>
            <a:t>Contractor IRR: 22.06%</a:t>
          </a:r>
          <a:endParaRPr lang="en-US" sz="1800" dirty="0"/>
        </a:p>
      </dgm:t>
    </dgm:pt>
    <dgm:pt modelId="{A342B3B0-4930-4554-B06F-0F81E0D2F819}" type="parTrans" cxnId="{986346DD-600B-40C5-BCBD-B53BC5AFDECD}">
      <dgm:prSet/>
      <dgm:spPr/>
      <dgm:t>
        <a:bodyPr/>
        <a:lstStyle/>
        <a:p>
          <a:endParaRPr lang="en-US" sz="1800"/>
        </a:p>
      </dgm:t>
    </dgm:pt>
    <dgm:pt modelId="{90856897-FE21-43C7-B09B-BACAB2BBC421}" type="sibTrans" cxnId="{986346DD-600B-40C5-BCBD-B53BC5AFDECD}">
      <dgm:prSet/>
      <dgm:spPr/>
      <dgm:t>
        <a:bodyPr/>
        <a:lstStyle/>
        <a:p>
          <a:endParaRPr lang="en-US" sz="1800"/>
        </a:p>
      </dgm:t>
    </dgm:pt>
    <dgm:pt modelId="{03557F72-493C-4B7B-ABAF-5CA79C51C686}" type="pres">
      <dgm:prSet presAssocID="{67E1D35C-57A1-4DEF-935D-02BFBD85DF5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CDB162A-7373-49E1-9674-E1CAD4941AB3}" type="pres">
      <dgm:prSet presAssocID="{EE52712A-480A-4117-B63E-1D85978C1A3D}" presName="root" presStyleCnt="0"/>
      <dgm:spPr/>
    </dgm:pt>
    <dgm:pt modelId="{ED516D55-CCC9-43D5-B044-E2643BC57C14}" type="pres">
      <dgm:prSet presAssocID="{EE52712A-480A-4117-B63E-1D85978C1A3D}" presName="rootComposite" presStyleCnt="0"/>
      <dgm:spPr/>
    </dgm:pt>
    <dgm:pt modelId="{9BA73B81-F46A-41B4-BAF5-C5BB608564BD}" type="pres">
      <dgm:prSet presAssocID="{EE52712A-480A-4117-B63E-1D85978C1A3D}" presName="rootText" presStyleLbl="node1" presStyleIdx="0" presStyleCnt="1"/>
      <dgm:spPr/>
    </dgm:pt>
    <dgm:pt modelId="{C103DF14-3796-4D46-B1AB-2B530D93CBD9}" type="pres">
      <dgm:prSet presAssocID="{EE52712A-480A-4117-B63E-1D85978C1A3D}" presName="rootConnector" presStyleLbl="node1" presStyleIdx="0" presStyleCnt="1"/>
      <dgm:spPr/>
    </dgm:pt>
    <dgm:pt modelId="{489DDE07-47B5-45D5-9EE6-D77BA236034B}" type="pres">
      <dgm:prSet presAssocID="{EE52712A-480A-4117-B63E-1D85978C1A3D}" presName="childShape" presStyleCnt="0"/>
      <dgm:spPr/>
    </dgm:pt>
    <dgm:pt modelId="{3EF8665F-781A-4866-BD48-A9C0D4B6E2EB}" type="pres">
      <dgm:prSet presAssocID="{A342B3B0-4930-4554-B06F-0F81E0D2F819}" presName="Name13" presStyleLbl="parChTrans1D2" presStyleIdx="0" presStyleCnt="1"/>
      <dgm:spPr/>
    </dgm:pt>
    <dgm:pt modelId="{2AACA32B-F1EA-4BD6-904F-9BE2E98060F7}" type="pres">
      <dgm:prSet presAssocID="{6D70CC76-B8F3-4AB1-A2D0-0DF54BE619A4}" presName="childText" presStyleLbl="bgAcc1" presStyleIdx="0" presStyleCnt="1" custScaleX="141246" custScaleY="100313">
        <dgm:presLayoutVars>
          <dgm:bulletEnabled val="1"/>
        </dgm:presLayoutVars>
      </dgm:prSet>
      <dgm:spPr/>
    </dgm:pt>
  </dgm:ptLst>
  <dgm:cxnLst>
    <dgm:cxn modelId="{373A3008-1627-428F-8B77-0CC24224E903}" srcId="{67E1D35C-57A1-4DEF-935D-02BFBD85DF55}" destId="{EE52712A-480A-4117-B63E-1D85978C1A3D}" srcOrd="0" destOrd="0" parTransId="{48D3EF2E-F457-47CD-A5C3-751DCDA4C635}" sibTransId="{97B00535-8335-4010-8B4F-73AF8B9668FE}"/>
    <dgm:cxn modelId="{F7F3534B-45B0-4B4B-A353-5AEED2A5963B}" type="presOf" srcId="{EE52712A-480A-4117-B63E-1D85978C1A3D}" destId="{C103DF14-3796-4D46-B1AB-2B530D93CBD9}" srcOrd="1" destOrd="0" presId="urn:microsoft.com/office/officeart/2005/8/layout/hierarchy3"/>
    <dgm:cxn modelId="{6C0CD76F-BE36-42AE-B4A8-9553C4179BFA}" type="presOf" srcId="{67E1D35C-57A1-4DEF-935D-02BFBD85DF55}" destId="{03557F72-493C-4B7B-ABAF-5CA79C51C686}" srcOrd="0" destOrd="0" presId="urn:microsoft.com/office/officeart/2005/8/layout/hierarchy3"/>
    <dgm:cxn modelId="{670EAB9A-873A-4EA9-ABC3-8BCFED1E3D69}" type="presOf" srcId="{A342B3B0-4930-4554-B06F-0F81E0D2F819}" destId="{3EF8665F-781A-4866-BD48-A9C0D4B6E2EB}" srcOrd="0" destOrd="0" presId="urn:microsoft.com/office/officeart/2005/8/layout/hierarchy3"/>
    <dgm:cxn modelId="{078DC4CB-7CA1-4B3F-BA82-52C25B055952}" type="presOf" srcId="{EE52712A-480A-4117-B63E-1D85978C1A3D}" destId="{9BA73B81-F46A-41B4-BAF5-C5BB608564BD}" srcOrd="0" destOrd="0" presId="urn:microsoft.com/office/officeart/2005/8/layout/hierarchy3"/>
    <dgm:cxn modelId="{EF2DD3D0-9D61-4F7B-B0F0-396D7929DDF9}" type="presOf" srcId="{6D70CC76-B8F3-4AB1-A2D0-0DF54BE619A4}" destId="{2AACA32B-F1EA-4BD6-904F-9BE2E98060F7}" srcOrd="0" destOrd="0" presId="urn:microsoft.com/office/officeart/2005/8/layout/hierarchy3"/>
    <dgm:cxn modelId="{986346DD-600B-40C5-BCBD-B53BC5AFDECD}" srcId="{EE52712A-480A-4117-B63E-1D85978C1A3D}" destId="{6D70CC76-B8F3-4AB1-A2D0-0DF54BE619A4}" srcOrd="0" destOrd="0" parTransId="{A342B3B0-4930-4554-B06F-0F81E0D2F819}" sibTransId="{90856897-FE21-43C7-B09B-BACAB2BBC421}"/>
    <dgm:cxn modelId="{D852E40B-B522-4891-9F3C-B73E8F17DCA9}" type="presParOf" srcId="{03557F72-493C-4B7B-ABAF-5CA79C51C686}" destId="{0CDB162A-7373-49E1-9674-E1CAD4941AB3}" srcOrd="0" destOrd="0" presId="urn:microsoft.com/office/officeart/2005/8/layout/hierarchy3"/>
    <dgm:cxn modelId="{6DD4D5A8-846A-4981-BEF2-AF98956B94D1}" type="presParOf" srcId="{0CDB162A-7373-49E1-9674-E1CAD4941AB3}" destId="{ED516D55-CCC9-43D5-B044-E2643BC57C14}" srcOrd="0" destOrd="0" presId="urn:microsoft.com/office/officeart/2005/8/layout/hierarchy3"/>
    <dgm:cxn modelId="{65E0FE68-3EB2-49B8-A873-78A5FA518B06}" type="presParOf" srcId="{ED516D55-CCC9-43D5-B044-E2643BC57C14}" destId="{9BA73B81-F46A-41B4-BAF5-C5BB608564BD}" srcOrd="0" destOrd="0" presId="urn:microsoft.com/office/officeart/2005/8/layout/hierarchy3"/>
    <dgm:cxn modelId="{88832048-97CB-4D7D-B6BB-97380D7BE893}" type="presParOf" srcId="{ED516D55-CCC9-43D5-B044-E2643BC57C14}" destId="{C103DF14-3796-4D46-B1AB-2B530D93CBD9}" srcOrd="1" destOrd="0" presId="urn:microsoft.com/office/officeart/2005/8/layout/hierarchy3"/>
    <dgm:cxn modelId="{CB64818B-AB47-410E-B6A2-06C30CCDCC95}" type="presParOf" srcId="{0CDB162A-7373-49E1-9674-E1CAD4941AB3}" destId="{489DDE07-47B5-45D5-9EE6-D77BA236034B}" srcOrd="1" destOrd="0" presId="urn:microsoft.com/office/officeart/2005/8/layout/hierarchy3"/>
    <dgm:cxn modelId="{8FF7E680-7F12-4B73-9273-6C996D7CBF83}" type="presParOf" srcId="{489DDE07-47B5-45D5-9EE6-D77BA236034B}" destId="{3EF8665F-781A-4866-BD48-A9C0D4B6E2EB}" srcOrd="0" destOrd="0" presId="urn:microsoft.com/office/officeart/2005/8/layout/hierarchy3"/>
    <dgm:cxn modelId="{536CA2AC-1BFD-4F90-AEC1-E16D4ABB1CAB}" type="presParOf" srcId="{489DDE07-47B5-45D5-9EE6-D77BA236034B}" destId="{2AACA32B-F1EA-4BD6-904F-9BE2E98060F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A73B81-F46A-41B4-BAF5-C5BB608564BD}">
      <dsp:nvSpPr>
        <dsp:cNvPr id="0" name=""/>
        <dsp:cNvSpPr/>
      </dsp:nvSpPr>
      <dsp:spPr>
        <a:xfrm>
          <a:off x="633437" y="2937"/>
          <a:ext cx="3521043" cy="1760521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Effective Tax Rate: 45.4%</a:t>
          </a:r>
        </a:p>
      </dsp:txBody>
      <dsp:txXfrm>
        <a:off x="685001" y="54501"/>
        <a:ext cx="3417915" cy="1657393"/>
      </dsp:txXfrm>
    </dsp:sp>
    <dsp:sp modelId="{3EF8665F-781A-4866-BD48-A9C0D4B6E2EB}">
      <dsp:nvSpPr>
        <dsp:cNvPr id="0" name=""/>
        <dsp:cNvSpPr/>
      </dsp:nvSpPr>
      <dsp:spPr>
        <a:xfrm>
          <a:off x="985541" y="1763459"/>
          <a:ext cx="352104" cy="1323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3146"/>
              </a:lnTo>
              <a:lnTo>
                <a:pt x="352104" y="1323146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ACA32B-F1EA-4BD6-904F-9BE2E98060F7}">
      <dsp:nvSpPr>
        <dsp:cNvPr id="0" name=""/>
        <dsp:cNvSpPr/>
      </dsp:nvSpPr>
      <dsp:spPr>
        <a:xfrm>
          <a:off x="1337646" y="2203589"/>
          <a:ext cx="3978666" cy="17660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US" sz="1800" b="1" kern="1200" dirty="0">
            <a:solidFill>
              <a:schemeClr val="tx1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>
              <a:solidFill>
                <a:schemeClr val="tx1"/>
              </a:solidFill>
            </a:rPr>
            <a:t>ISA lifetime royalty revenue (undiscounted): $5.215 billion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US" sz="1800" b="1" kern="1200" dirty="0">
            <a:solidFill>
              <a:schemeClr val="tx1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>
              <a:solidFill>
                <a:schemeClr val="tx1"/>
              </a:solidFill>
            </a:rPr>
            <a:t>Collector IRR: 17.65%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US" sz="1800" kern="1200" dirty="0">
            <a:solidFill>
              <a:schemeClr val="tx1"/>
            </a:solidFill>
          </a:endParaRPr>
        </a:p>
      </dsp:txBody>
      <dsp:txXfrm>
        <a:off x="1389371" y="2255314"/>
        <a:ext cx="3875216" cy="16625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A73B81-F46A-41B4-BAF5-C5BB608564BD}">
      <dsp:nvSpPr>
        <dsp:cNvPr id="0" name=""/>
        <dsp:cNvSpPr/>
      </dsp:nvSpPr>
      <dsp:spPr>
        <a:xfrm>
          <a:off x="633437" y="2937"/>
          <a:ext cx="3521043" cy="17605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Effective Tax Rate: 48.1%</a:t>
          </a:r>
        </a:p>
      </dsp:txBody>
      <dsp:txXfrm>
        <a:off x="685001" y="54501"/>
        <a:ext cx="3417915" cy="1657393"/>
      </dsp:txXfrm>
    </dsp:sp>
    <dsp:sp modelId="{3EF8665F-781A-4866-BD48-A9C0D4B6E2EB}">
      <dsp:nvSpPr>
        <dsp:cNvPr id="0" name=""/>
        <dsp:cNvSpPr/>
      </dsp:nvSpPr>
      <dsp:spPr>
        <a:xfrm>
          <a:off x="985541" y="1763459"/>
          <a:ext cx="352104" cy="1323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3146"/>
              </a:lnTo>
              <a:lnTo>
                <a:pt x="352104" y="132314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ACA32B-F1EA-4BD6-904F-9BE2E98060F7}">
      <dsp:nvSpPr>
        <dsp:cNvPr id="0" name=""/>
        <dsp:cNvSpPr/>
      </dsp:nvSpPr>
      <dsp:spPr>
        <a:xfrm>
          <a:off x="1337646" y="2203589"/>
          <a:ext cx="3978666" cy="17660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/>
            <a:t>ISA lifetime royalty revenue (undiscounted): $5.215 billion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US" sz="1800" b="1" kern="1200" dirty="0">
            <a:solidFill>
              <a:schemeClr val="tx1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>
              <a:solidFill>
                <a:schemeClr val="tx1"/>
              </a:solidFill>
            </a:rPr>
            <a:t>Collector</a:t>
          </a:r>
          <a:r>
            <a:rPr lang="en-US" sz="1800" b="1" kern="1200" dirty="0"/>
            <a:t> IRR: 14.07%</a:t>
          </a:r>
          <a:endParaRPr lang="en-US" sz="1800" kern="1200" dirty="0"/>
        </a:p>
      </dsp:txBody>
      <dsp:txXfrm>
        <a:off x="1389371" y="2255314"/>
        <a:ext cx="3875216" cy="16625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A73B81-F46A-41B4-BAF5-C5BB608564BD}">
      <dsp:nvSpPr>
        <dsp:cNvPr id="0" name=""/>
        <dsp:cNvSpPr/>
      </dsp:nvSpPr>
      <dsp:spPr>
        <a:xfrm>
          <a:off x="633437" y="2937"/>
          <a:ext cx="3521043" cy="17605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Effective Tax Rate: 43.3%</a:t>
          </a:r>
        </a:p>
      </dsp:txBody>
      <dsp:txXfrm>
        <a:off x="685001" y="54501"/>
        <a:ext cx="3417915" cy="1657393"/>
      </dsp:txXfrm>
    </dsp:sp>
    <dsp:sp modelId="{3EF8665F-781A-4866-BD48-A9C0D4B6E2EB}">
      <dsp:nvSpPr>
        <dsp:cNvPr id="0" name=""/>
        <dsp:cNvSpPr/>
      </dsp:nvSpPr>
      <dsp:spPr>
        <a:xfrm>
          <a:off x="985541" y="1763459"/>
          <a:ext cx="352104" cy="1323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3146"/>
              </a:lnTo>
              <a:lnTo>
                <a:pt x="352104" y="132314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ACA32B-F1EA-4BD6-904F-9BE2E98060F7}">
      <dsp:nvSpPr>
        <dsp:cNvPr id="0" name=""/>
        <dsp:cNvSpPr/>
      </dsp:nvSpPr>
      <dsp:spPr>
        <a:xfrm>
          <a:off x="1337646" y="2203589"/>
          <a:ext cx="3978666" cy="17660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/>
            <a:t>ISA lifetime royalty revenue (undiscounted): $5.215 billion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/>
            <a:t>	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/>
            <a:t>Contractor IRR: 22.06%</a:t>
          </a:r>
          <a:endParaRPr lang="en-US" sz="1800" kern="1200" dirty="0"/>
        </a:p>
      </dsp:txBody>
      <dsp:txXfrm>
        <a:off x="1389371" y="2255314"/>
        <a:ext cx="3875216" cy="16625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D6994-18FE-47B7-8ABE-28716D59922F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7135E-53FD-4ABA-A6D1-634FA155C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66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uxinvestor.com/articles/the-ultimate-guide-to-the-cobalt-market-2021-2030f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hedocs.worldbank.org/en/doc/d8730a829c869c7aeaba547eb72d6b3f-0350012022/related/CMO-October-2022-forecasts.pdf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7135E-53FD-4ABA-A6D1-634FA155C4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7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back up – basic things about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7135E-53FD-4ABA-A6D1-634FA155C4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45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7135E-53FD-4ABA-A6D1-634FA155C4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87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7135E-53FD-4ABA-A6D1-634FA155C4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87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7135E-53FD-4ABA-A6D1-634FA155C4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15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3.8-6.1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FF112-3B8F-4FCD-B1CC-0F90AFF3229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3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hlinkClick r:id="rId3"/>
            </a:endParaRPr>
          </a:p>
          <a:p>
            <a:r>
              <a:rPr lang="en-US" dirty="0">
                <a:hlinkClick r:id="rId3"/>
              </a:rPr>
              <a:t>The Ultimate Guide to the Cobalt Market: 2021 - 2030 - Crux Investor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FF112-3B8F-4FCD-B1CC-0F90AFF3229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0609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CMO-October-2022-forecasts.pdf (worldbank.org)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FF112-3B8F-4FCD-B1CC-0F90AFF3229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467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FF112-3B8F-4FCD-B1CC-0F90AFF3229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7910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7135E-53FD-4ABA-A6D1-634FA155C4A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76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3, 7.5/12.5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7135E-53FD-4ABA-A6D1-634FA155C4A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872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7135E-53FD-4ABA-A6D1-634FA155C4AF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782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7135E-53FD-4ABA-A6D1-634FA155C4AF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520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Vertical, horizontal line, represent range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Make box in color +/-20%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7135E-53FD-4ABA-A6D1-634FA155C4AF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939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 4 is good at addressing the variations in prices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7135E-53FD-4ABA-A6D1-634FA155C4A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19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 4 is good at addressing the variations in prices</a:t>
            </a:r>
          </a:p>
          <a:p>
            <a:endParaRPr lang="en-US" dirty="0"/>
          </a:p>
          <a:p>
            <a:r>
              <a:rPr lang="en-US" dirty="0"/>
              <a:t>Does not capture cost variability the way a tax does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7135E-53FD-4ABA-A6D1-634FA155C4A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70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7" name="Group 21"/>
          <p:cNvGrpSpPr>
            <a:grpSpLocks noChangeAspect="1"/>
          </p:cNvGrpSpPr>
          <p:nvPr userDrawn="1"/>
        </p:nvGrpSpPr>
        <p:grpSpPr bwMode="auto">
          <a:xfrm>
            <a:off x="856593" y="6369504"/>
            <a:ext cx="703263" cy="363538"/>
            <a:chOff x="2400" y="1584"/>
            <a:chExt cx="1392" cy="720"/>
          </a:xfrm>
        </p:grpSpPr>
        <p:sp>
          <p:nvSpPr>
            <p:cNvPr id="28" name="Rectangle 22"/>
            <p:cNvSpPr>
              <a:spLocks noChangeAspect="1" noChangeArrowheads="1"/>
            </p:cNvSpPr>
            <p:nvPr userDrawn="1"/>
          </p:nvSpPr>
          <p:spPr bwMode="auto">
            <a:xfrm>
              <a:off x="2400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Rectangle 23"/>
            <p:cNvSpPr>
              <a:spLocks noChangeAspect="1" noChangeArrowheads="1"/>
            </p:cNvSpPr>
            <p:nvPr userDrawn="1"/>
          </p:nvSpPr>
          <p:spPr bwMode="auto">
            <a:xfrm>
              <a:off x="2639" y="1584"/>
              <a:ext cx="145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Rectangle 24"/>
            <p:cNvSpPr>
              <a:spLocks noChangeAspect="1" noChangeArrowheads="1"/>
            </p:cNvSpPr>
            <p:nvPr userDrawn="1"/>
          </p:nvSpPr>
          <p:spPr bwMode="auto">
            <a:xfrm>
              <a:off x="2881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Rectangle 25"/>
            <p:cNvSpPr>
              <a:spLocks noChangeAspect="1" noChangeArrowheads="1"/>
            </p:cNvSpPr>
            <p:nvPr userDrawn="1"/>
          </p:nvSpPr>
          <p:spPr bwMode="auto">
            <a:xfrm>
              <a:off x="3120" y="1823"/>
              <a:ext cx="145" cy="481"/>
            </a:xfrm>
            <a:prstGeom prst="rect">
              <a:avLst/>
            </a:prstGeom>
            <a:solidFill>
              <a:srgbClr val="666666"/>
            </a:solidFill>
            <a:ln w="12700">
              <a:solidFill>
                <a:srgbClr val="6666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Rectangle 26"/>
            <p:cNvSpPr>
              <a:spLocks noChangeAspect="1" noChangeArrowheads="1"/>
            </p:cNvSpPr>
            <p:nvPr userDrawn="1"/>
          </p:nvSpPr>
          <p:spPr bwMode="auto">
            <a:xfrm>
              <a:off x="3120" y="1584"/>
              <a:ext cx="145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Rectangle 27"/>
            <p:cNvSpPr>
              <a:spLocks noChangeAspect="1" noChangeArrowheads="1"/>
            </p:cNvSpPr>
            <p:nvPr userDrawn="1"/>
          </p:nvSpPr>
          <p:spPr bwMode="auto">
            <a:xfrm>
              <a:off x="3362" y="1823"/>
              <a:ext cx="141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Rectangle 28"/>
            <p:cNvSpPr>
              <a:spLocks noChangeAspect="1" noChangeArrowheads="1"/>
            </p:cNvSpPr>
            <p:nvPr userDrawn="1"/>
          </p:nvSpPr>
          <p:spPr bwMode="auto">
            <a:xfrm>
              <a:off x="3362" y="1584"/>
              <a:ext cx="430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5" name="Text Box 29"/>
          <p:cNvSpPr txBox="1">
            <a:spLocks noChangeArrowheads="1"/>
          </p:cNvSpPr>
          <p:nvPr userDrawn="1"/>
        </p:nvSpPr>
        <p:spPr bwMode="auto">
          <a:xfrm>
            <a:off x="1514201" y="6299774"/>
            <a:ext cx="211307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Massachusetts Institute of Technology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Materials Research Laboratory</a:t>
            </a:r>
          </a:p>
        </p:txBody>
      </p:sp>
      <p:pic>
        <p:nvPicPr>
          <p:cNvPr id="36" name="Picture 20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44013" y="6369504"/>
            <a:ext cx="2109787" cy="40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37" name="Straight Connector 36"/>
          <p:cNvCxnSpPr/>
          <p:nvPr userDrawn="1"/>
        </p:nvCxnSpPr>
        <p:spPr>
          <a:xfrm flipH="1">
            <a:off x="0" y="6226204"/>
            <a:ext cx="12210393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395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38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6698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7" name="Group 21"/>
          <p:cNvGrpSpPr>
            <a:grpSpLocks noChangeAspect="1"/>
          </p:cNvGrpSpPr>
          <p:nvPr userDrawn="1"/>
        </p:nvGrpSpPr>
        <p:grpSpPr bwMode="auto">
          <a:xfrm>
            <a:off x="856593" y="6369504"/>
            <a:ext cx="703263" cy="363538"/>
            <a:chOff x="2400" y="1584"/>
            <a:chExt cx="1392" cy="720"/>
          </a:xfrm>
        </p:grpSpPr>
        <p:sp>
          <p:nvSpPr>
            <p:cNvPr id="18" name="Rectangle 22"/>
            <p:cNvSpPr>
              <a:spLocks noChangeAspect="1" noChangeArrowheads="1"/>
            </p:cNvSpPr>
            <p:nvPr userDrawn="1"/>
          </p:nvSpPr>
          <p:spPr bwMode="auto">
            <a:xfrm>
              <a:off x="2400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Rectangle 23"/>
            <p:cNvSpPr>
              <a:spLocks noChangeAspect="1" noChangeArrowheads="1"/>
            </p:cNvSpPr>
            <p:nvPr userDrawn="1"/>
          </p:nvSpPr>
          <p:spPr bwMode="auto">
            <a:xfrm>
              <a:off x="2639" y="1584"/>
              <a:ext cx="145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Rectangle 24"/>
            <p:cNvSpPr>
              <a:spLocks noChangeAspect="1" noChangeArrowheads="1"/>
            </p:cNvSpPr>
            <p:nvPr userDrawn="1"/>
          </p:nvSpPr>
          <p:spPr bwMode="auto">
            <a:xfrm>
              <a:off x="2881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Rectangle 25"/>
            <p:cNvSpPr>
              <a:spLocks noChangeAspect="1" noChangeArrowheads="1"/>
            </p:cNvSpPr>
            <p:nvPr userDrawn="1"/>
          </p:nvSpPr>
          <p:spPr bwMode="auto">
            <a:xfrm>
              <a:off x="3120" y="1823"/>
              <a:ext cx="145" cy="481"/>
            </a:xfrm>
            <a:prstGeom prst="rect">
              <a:avLst/>
            </a:prstGeom>
            <a:solidFill>
              <a:srgbClr val="666666"/>
            </a:solidFill>
            <a:ln w="12700">
              <a:solidFill>
                <a:srgbClr val="6666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Rectangle 26"/>
            <p:cNvSpPr>
              <a:spLocks noChangeAspect="1" noChangeArrowheads="1"/>
            </p:cNvSpPr>
            <p:nvPr userDrawn="1"/>
          </p:nvSpPr>
          <p:spPr bwMode="auto">
            <a:xfrm>
              <a:off x="3120" y="1584"/>
              <a:ext cx="145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Rectangle 27"/>
            <p:cNvSpPr>
              <a:spLocks noChangeAspect="1" noChangeArrowheads="1"/>
            </p:cNvSpPr>
            <p:nvPr userDrawn="1"/>
          </p:nvSpPr>
          <p:spPr bwMode="auto">
            <a:xfrm>
              <a:off x="3362" y="1823"/>
              <a:ext cx="141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Rectangle 28"/>
            <p:cNvSpPr>
              <a:spLocks noChangeAspect="1" noChangeArrowheads="1"/>
            </p:cNvSpPr>
            <p:nvPr userDrawn="1"/>
          </p:nvSpPr>
          <p:spPr bwMode="auto">
            <a:xfrm>
              <a:off x="3362" y="1584"/>
              <a:ext cx="430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5" name="Text Box 29"/>
          <p:cNvSpPr txBox="1">
            <a:spLocks noChangeArrowheads="1"/>
          </p:cNvSpPr>
          <p:nvPr userDrawn="1"/>
        </p:nvSpPr>
        <p:spPr bwMode="auto">
          <a:xfrm>
            <a:off x="1514201" y="6299774"/>
            <a:ext cx="211307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Massachusetts Institute of Technology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Materials Research Laboratory</a:t>
            </a:r>
          </a:p>
        </p:txBody>
      </p:sp>
      <p:pic>
        <p:nvPicPr>
          <p:cNvPr id="26" name="Picture 20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44013" y="6369504"/>
            <a:ext cx="2109787" cy="40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27" name="Straight Connector 26"/>
          <p:cNvCxnSpPr/>
          <p:nvPr userDrawn="1"/>
        </p:nvCxnSpPr>
        <p:spPr>
          <a:xfrm flipH="1">
            <a:off x="0" y="6226204"/>
            <a:ext cx="12210393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378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4671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686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8058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5114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8572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159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4529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3908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1049868" y="0"/>
            <a:ext cx="2417232" cy="29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534838" y="0"/>
            <a:ext cx="7145865" cy="29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[Name of conference]</a:t>
            </a:r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11274763" y="6422066"/>
            <a:ext cx="823316" cy="29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1049886" y="1239839"/>
            <a:ext cx="10799233" cy="293127"/>
          </a:xfrm>
        </p:spPr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48996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045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420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02" y="2755162"/>
            <a:ext cx="10971804" cy="72359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9469547" y="6444545"/>
            <a:ext cx="1249936" cy="242374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</a:rPr>
              <a:t>Slide  </a:t>
            </a:r>
            <a:fld id="{22512D37-1A22-42C5-ABC3-7B719BFA7F30}" type="slidenum">
              <a:rPr lang="en-US" sz="1200" smtClean="0">
                <a:solidFill>
                  <a:schemeClr val="tx1"/>
                </a:solidFill>
              </a:rPr>
              <a:pPr algn="r"/>
              <a:t>‹#›</a:t>
            </a:fld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E24ED-488A-478B-BD04-6B3218E72B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08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/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0" y="1468954"/>
            <a:ext cx="11165933" cy="4572480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764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/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0" y="1468954"/>
            <a:ext cx="11165933" cy="4572480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572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9908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570585-9F7E-4B03-B11D-335329F3C5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837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684BCC-DBE7-4366-AB9C-C62C56E57A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62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6D63EB-8441-493C-8311-7E0F2C5922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553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A9E6E3-864A-41C8-9BD1-D432B7D1B8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5242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74C8CC-5D4A-4302-905A-F107DB183A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42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69641"/>
            <a:ext cx="5384800" cy="47565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 b="1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 i="1">
                <a:solidFill>
                  <a:schemeClr val="tx1"/>
                </a:solidFill>
              </a:defRPr>
            </a:lvl4pPr>
            <a:lvl5pPr>
              <a:defRPr sz="1800" i="1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69641"/>
            <a:ext cx="5384800" cy="47565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 b="1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 i="1">
                <a:solidFill>
                  <a:schemeClr val="tx1"/>
                </a:solidFill>
              </a:defRPr>
            </a:lvl4pPr>
            <a:lvl5pPr>
              <a:defRPr sz="1800" i="1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DFA749-5F4C-40CB-9D33-E640501FF7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747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F567C3-199F-44A8-9AAE-94CD513C45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006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02" y="3863"/>
            <a:ext cx="10971804" cy="5382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340428"/>
            <a:ext cx="10972800" cy="47382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3"/>
          </p:nvPr>
        </p:nvSpPr>
        <p:spPr>
          <a:xfrm>
            <a:off x="609600" y="498406"/>
            <a:ext cx="10972800" cy="458015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300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ES_trad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9822C5-486E-44B3-A077-B33809C88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461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/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0" y="1468954"/>
            <a:ext cx="11165933" cy="4572480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AC67E6-BDB6-4CD4-A3DB-831E91CA35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815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2"/>
          </p:nvPr>
        </p:nvSpPr>
        <p:spPr>
          <a:xfrm>
            <a:off x="609600" y="1165591"/>
            <a:ext cx="10972800" cy="4913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7C4A4-3B87-49AF-9512-EB6C014AF0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278" y="5960533"/>
            <a:ext cx="1143116" cy="79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41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9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21"/>
          <p:cNvGrpSpPr>
            <a:grpSpLocks noChangeAspect="1"/>
          </p:cNvGrpSpPr>
          <p:nvPr userDrawn="1"/>
        </p:nvGrpSpPr>
        <p:grpSpPr bwMode="auto">
          <a:xfrm>
            <a:off x="856593" y="6369504"/>
            <a:ext cx="703263" cy="363538"/>
            <a:chOff x="2400" y="1584"/>
            <a:chExt cx="1392" cy="720"/>
          </a:xfrm>
        </p:grpSpPr>
        <p:sp>
          <p:nvSpPr>
            <p:cNvPr id="8" name="Rectangle 22"/>
            <p:cNvSpPr>
              <a:spLocks noChangeAspect="1" noChangeArrowheads="1"/>
            </p:cNvSpPr>
            <p:nvPr userDrawn="1"/>
          </p:nvSpPr>
          <p:spPr bwMode="auto">
            <a:xfrm>
              <a:off x="2400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Rectangle 23"/>
            <p:cNvSpPr>
              <a:spLocks noChangeAspect="1" noChangeArrowheads="1"/>
            </p:cNvSpPr>
            <p:nvPr userDrawn="1"/>
          </p:nvSpPr>
          <p:spPr bwMode="auto">
            <a:xfrm>
              <a:off x="2639" y="1584"/>
              <a:ext cx="145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Rectangle 24"/>
            <p:cNvSpPr>
              <a:spLocks noChangeAspect="1" noChangeArrowheads="1"/>
            </p:cNvSpPr>
            <p:nvPr userDrawn="1"/>
          </p:nvSpPr>
          <p:spPr bwMode="auto">
            <a:xfrm>
              <a:off x="2881" y="1584"/>
              <a:ext cx="145" cy="720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" name="Rectangle 25"/>
            <p:cNvSpPr>
              <a:spLocks noChangeAspect="1" noChangeArrowheads="1"/>
            </p:cNvSpPr>
            <p:nvPr userDrawn="1"/>
          </p:nvSpPr>
          <p:spPr bwMode="auto">
            <a:xfrm>
              <a:off x="3120" y="1823"/>
              <a:ext cx="145" cy="481"/>
            </a:xfrm>
            <a:prstGeom prst="rect">
              <a:avLst/>
            </a:prstGeom>
            <a:solidFill>
              <a:srgbClr val="666666"/>
            </a:solidFill>
            <a:ln w="12700">
              <a:solidFill>
                <a:srgbClr val="6666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Rectangle 26"/>
            <p:cNvSpPr>
              <a:spLocks noChangeAspect="1" noChangeArrowheads="1"/>
            </p:cNvSpPr>
            <p:nvPr userDrawn="1"/>
          </p:nvSpPr>
          <p:spPr bwMode="auto">
            <a:xfrm>
              <a:off x="3120" y="1584"/>
              <a:ext cx="145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Rectangle 27"/>
            <p:cNvSpPr>
              <a:spLocks noChangeAspect="1" noChangeArrowheads="1"/>
            </p:cNvSpPr>
            <p:nvPr userDrawn="1"/>
          </p:nvSpPr>
          <p:spPr bwMode="auto">
            <a:xfrm>
              <a:off x="3362" y="1823"/>
              <a:ext cx="141" cy="481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Rectangle 28"/>
            <p:cNvSpPr>
              <a:spLocks noChangeAspect="1" noChangeArrowheads="1"/>
            </p:cNvSpPr>
            <p:nvPr userDrawn="1"/>
          </p:nvSpPr>
          <p:spPr bwMode="auto">
            <a:xfrm>
              <a:off x="3362" y="1584"/>
              <a:ext cx="430" cy="145"/>
            </a:xfrm>
            <a:prstGeom prst="rect">
              <a:avLst/>
            </a:prstGeom>
            <a:solidFill>
              <a:srgbClr val="993333"/>
            </a:solidFill>
            <a:ln w="12700">
              <a:solidFill>
                <a:srgbClr val="99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5" name="Text Box 29"/>
          <p:cNvSpPr txBox="1">
            <a:spLocks noChangeArrowheads="1"/>
          </p:cNvSpPr>
          <p:nvPr userDrawn="1"/>
        </p:nvSpPr>
        <p:spPr bwMode="auto">
          <a:xfrm>
            <a:off x="1514201" y="6299774"/>
            <a:ext cx="211307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Massachusetts Institute of Technology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993333"/>
                </a:solidFill>
                <a:latin typeface="Arial Narrow" pitchFamily="34" charset="0"/>
              </a:rPr>
              <a:t>Materials Research Laboratory</a:t>
            </a:r>
          </a:p>
        </p:txBody>
      </p:sp>
      <p:pic>
        <p:nvPicPr>
          <p:cNvPr id="16" name="Picture 20"/>
          <p:cNvPicPr>
            <a:picLocks noChangeAspect="1" noChangeArrowheads="1"/>
          </p:cNvPicPr>
          <p:nvPr userDrawn="1"/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44013" y="6369504"/>
            <a:ext cx="2109787" cy="40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 userDrawn="1"/>
        </p:nvCxnSpPr>
        <p:spPr>
          <a:xfrm flipH="1">
            <a:off x="838200" y="1543548"/>
            <a:ext cx="11353800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0" y="1543548"/>
            <a:ext cx="654269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flipH="1">
            <a:off x="0" y="6226204"/>
            <a:ext cx="12210393" cy="0"/>
          </a:xfrm>
          <a:prstGeom prst="line">
            <a:avLst/>
          </a:prstGeom>
          <a:ln w="76200">
            <a:solidFill>
              <a:srgbClr val="99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141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Financial Payment System Modeling for Polymetallic Nodules</a:t>
            </a:r>
            <a:br>
              <a:rPr lang="en-US" sz="4000" dirty="0"/>
            </a:br>
            <a:br>
              <a:rPr lang="en-US" sz="4000" dirty="0"/>
            </a:b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766620"/>
            <a:ext cx="9144000" cy="2387600"/>
          </a:xfrm>
        </p:spPr>
        <p:txBody>
          <a:bodyPr>
            <a:normAutofit/>
          </a:bodyPr>
          <a:lstStyle/>
          <a:p>
            <a:r>
              <a:rPr lang="en-US" sz="1800" dirty="0"/>
              <a:t>Richard Roth, Randolph Kirchain, Frank Field, Elizabeth Moore</a:t>
            </a:r>
            <a:br>
              <a:rPr lang="en-US" sz="1800" dirty="0"/>
            </a:br>
            <a:r>
              <a:rPr lang="en-US" sz="1800" dirty="0"/>
              <a:t>Materials System Laboratory</a:t>
            </a:r>
            <a:br>
              <a:rPr lang="en-US" sz="1800" dirty="0"/>
            </a:br>
            <a:r>
              <a:rPr lang="en-US" sz="1800" dirty="0"/>
              <a:t>Massachusetts Institute of Technology</a:t>
            </a:r>
          </a:p>
          <a:p>
            <a:endParaRPr lang="en-US" sz="1800" dirty="0"/>
          </a:p>
          <a:p>
            <a:r>
              <a:rPr lang="en-US" sz="1800" dirty="0"/>
              <a:t>Presentation to International Seabed Authority</a:t>
            </a:r>
            <a:br>
              <a:rPr lang="en-US" sz="1800" dirty="0"/>
            </a:br>
            <a:r>
              <a:rPr lang="en-US" sz="1800" dirty="0"/>
              <a:t>Open Ended Working Group on Financial Modeling</a:t>
            </a:r>
            <a:br>
              <a:rPr lang="en-US" sz="1800" dirty="0"/>
            </a:br>
            <a:r>
              <a:rPr lang="en-US" sz="1800" dirty="0"/>
              <a:t>Kingston, Jamaica</a:t>
            </a:r>
            <a:br>
              <a:rPr lang="en-US" sz="1800" dirty="0"/>
            </a:br>
            <a:r>
              <a:rPr lang="en-US" sz="1800" dirty="0"/>
              <a:t>March 16, 2023</a:t>
            </a:r>
          </a:p>
        </p:txBody>
      </p:sp>
    </p:spTree>
    <p:extLst>
      <p:ext uri="{BB962C8B-B14F-4D97-AF65-F5344CB8AC3E}">
        <p14:creationId xmlns:p14="http://schemas.microsoft.com/office/powerpoint/2010/main" val="4109467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6EAE28-2159-4499-A572-A66199DA9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09B3F1-B075-410B-A716-EA9521F35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 review of financial payment system options</a:t>
            </a:r>
          </a:p>
          <a:p>
            <a:r>
              <a:rPr lang="en-US" dirty="0"/>
              <a:t>Review of previous royalty rate results</a:t>
            </a:r>
          </a:p>
          <a:p>
            <a:r>
              <a:rPr lang="en-US" dirty="0"/>
              <a:t>Updates to the model</a:t>
            </a:r>
          </a:p>
          <a:p>
            <a:pPr lvl="1"/>
            <a:r>
              <a:rPr lang="en-US" dirty="0"/>
              <a:t>Suggestions from other submissions</a:t>
            </a:r>
          </a:p>
          <a:p>
            <a:pPr lvl="1"/>
            <a:r>
              <a:rPr lang="en-US" dirty="0"/>
              <a:t>Complexity around Mn</a:t>
            </a:r>
          </a:p>
          <a:p>
            <a:pPr lvl="1"/>
            <a:r>
              <a:rPr lang="en-US" dirty="0"/>
              <a:t>Sponsor State Tax</a:t>
            </a:r>
          </a:p>
          <a:p>
            <a:pPr lvl="1"/>
            <a:r>
              <a:rPr lang="en-US" dirty="0"/>
              <a:t>Revised metals prices and costs </a:t>
            </a:r>
          </a:p>
          <a:p>
            <a:r>
              <a:rPr lang="en-US" dirty="0"/>
              <a:t>Analysis and updated results</a:t>
            </a:r>
          </a:p>
        </p:txBody>
      </p:sp>
    </p:spTree>
    <p:extLst>
      <p:ext uri="{BB962C8B-B14F-4D97-AF65-F5344CB8AC3E}">
        <p14:creationId xmlns:p14="http://schemas.microsoft.com/office/powerpoint/2010/main" val="1562066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0B10D-B328-4D69-B903-B348DEDE1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Financial Payment System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C6639-5B82-49EC-BB8E-DFA1BDAA2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Goals of Financial Payment System</a:t>
            </a:r>
          </a:p>
          <a:p>
            <a:pPr lvl="1"/>
            <a:r>
              <a:rPr lang="en-US" dirty="0"/>
              <a:t>ISA receive money in return for transfer of ownership of the nodules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System needs to be FAIR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Maximize revenue to the ISA, while still enabling contractors to be economically viable</a:t>
            </a:r>
          </a:p>
        </p:txBody>
      </p:sp>
    </p:spTree>
    <p:extLst>
      <p:ext uri="{BB962C8B-B14F-4D97-AF65-F5344CB8AC3E}">
        <p14:creationId xmlns:p14="http://schemas.microsoft.com/office/powerpoint/2010/main" val="58737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 Design an Effective System, We Model &amp; Simulate Each Component of the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718" y="1825625"/>
            <a:ext cx="3357625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Process-based cost models of</a:t>
            </a:r>
          </a:p>
          <a:p>
            <a:pPr lvl="1"/>
            <a:r>
              <a:rPr lang="en-US" dirty="0"/>
              <a:t>Collector Operations</a:t>
            </a:r>
          </a:p>
          <a:p>
            <a:pPr lvl="1"/>
            <a:r>
              <a:rPr lang="en-US" dirty="0"/>
              <a:t>Environmental monitoring</a:t>
            </a:r>
          </a:p>
          <a:p>
            <a:pPr lvl="1"/>
            <a:r>
              <a:rPr lang="en-US" dirty="0"/>
              <a:t>Transport</a:t>
            </a:r>
          </a:p>
          <a:p>
            <a:pPr lvl="1"/>
            <a:r>
              <a:rPr lang="en-US" dirty="0"/>
              <a:t>Metallurgical processor </a:t>
            </a:r>
          </a:p>
          <a:p>
            <a:r>
              <a:rPr lang="en-US" dirty="0"/>
              <a:t>Cash Flow Models</a:t>
            </a:r>
          </a:p>
          <a:p>
            <a:pPr lvl="1"/>
            <a:r>
              <a:rPr lang="en-US" dirty="0"/>
              <a:t>Costs</a:t>
            </a:r>
          </a:p>
          <a:p>
            <a:pPr lvl="1"/>
            <a:r>
              <a:rPr lang="en-US" dirty="0"/>
              <a:t>Revenues</a:t>
            </a:r>
          </a:p>
          <a:p>
            <a:pPr lvl="1"/>
            <a:r>
              <a:rPr lang="en-US" dirty="0"/>
              <a:t>Royalties</a:t>
            </a:r>
          </a:p>
          <a:p>
            <a:pPr lvl="1"/>
            <a:r>
              <a:rPr lang="en-US" dirty="0"/>
              <a:t>Taxes &amp; fees</a:t>
            </a:r>
          </a:p>
          <a:p>
            <a:r>
              <a:rPr lang="en-US" dirty="0"/>
              <a:t>Compute performance metrics</a:t>
            </a:r>
          </a:p>
          <a:p>
            <a:pPr lvl="1"/>
            <a:r>
              <a:rPr lang="en-US" dirty="0"/>
              <a:t>Cumulative Payments to the ISA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AD5A9E-C970-4DA4-BFC4-3BF3B972E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034" y="1618345"/>
            <a:ext cx="5603613" cy="43300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4C11C9-EEA3-4CFA-BC6C-BD9F330BF161}"/>
              </a:ext>
            </a:extLst>
          </p:cNvPr>
          <p:cNvSpPr/>
          <p:nvPr/>
        </p:nvSpPr>
        <p:spPr>
          <a:xfrm>
            <a:off x="6504669" y="5835365"/>
            <a:ext cx="56036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from: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Marvasti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and Resource Econ (2000) 17: 395.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E7A95E9-C05C-47D9-8660-1C7A4F7CF33E}"/>
              </a:ext>
            </a:extLst>
          </p:cNvPr>
          <p:cNvGrpSpPr/>
          <p:nvPr/>
        </p:nvGrpSpPr>
        <p:grpSpPr>
          <a:xfrm>
            <a:off x="4666479" y="4538695"/>
            <a:ext cx="3589082" cy="1238924"/>
            <a:chOff x="3549465" y="4252958"/>
            <a:chExt cx="3589082" cy="123892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6C1A482-74E2-44E4-A0AC-20D6C426A67B}"/>
                </a:ext>
              </a:extLst>
            </p:cNvPr>
            <p:cNvSpPr txBox="1"/>
            <p:nvPr/>
          </p:nvSpPr>
          <p:spPr>
            <a:xfrm>
              <a:off x="3549465" y="4783996"/>
              <a:ext cx="12474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Nodule</a:t>
              </a:r>
              <a:b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Collection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EB08F79-E575-400B-85A4-C44042268440}"/>
                </a:ext>
              </a:extLst>
            </p:cNvPr>
            <p:cNvCxnSpPr>
              <a:cxnSpLocks/>
              <a:stCxn id="7" idx="3"/>
              <a:endCxn id="9" idx="2"/>
            </p:cNvCxnSpPr>
            <p:nvPr/>
          </p:nvCxnSpPr>
          <p:spPr>
            <a:xfrm flipV="1">
              <a:off x="4796922" y="4749495"/>
              <a:ext cx="656724" cy="388444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9B11115-B094-4B42-952F-0680CCE17A74}"/>
                </a:ext>
              </a:extLst>
            </p:cNvPr>
            <p:cNvSpPr/>
            <p:nvPr/>
          </p:nvSpPr>
          <p:spPr>
            <a:xfrm>
              <a:off x="5453646" y="4252958"/>
              <a:ext cx="1684901" cy="993073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296876-B4C8-457C-9F35-15A30AF7A6C7}"/>
              </a:ext>
            </a:extLst>
          </p:cNvPr>
          <p:cNvGrpSpPr/>
          <p:nvPr/>
        </p:nvGrpSpPr>
        <p:grpSpPr>
          <a:xfrm>
            <a:off x="3734742" y="2748059"/>
            <a:ext cx="4225525" cy="2098413"/>
            <a:chOff x="2617728" y="2462322"/>
            <a:chExt cx="4225525" cy="209841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C535AF0-FFA7-49C3-805C-BC685444D3B0}"/>
                </a:ext>
              </a:extLst>
            </p:cNvPr>
            <p:cNvSpPr/>
            <p:nvPr/>
          </p:nvSpPr>
          <p:spPr>
            <a:xfrm>
              <a:off x="5387655" y="2462322"/>
              <a:ext cx="1455598" cy="2080181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C663A52-9EF4-49F2-AF4A-18F9D68FCD0A}"/>
                </a:ext>
              </a:extLst>
            </p:cNvPr>
            <p:cNvCxnSpPr>
              <a:cxnSpLocks/>
              <a:stCxn id="13" idx="3"/>
              <a:endCxn id="11" idx="2"/>
            </p:cNvCxnSpPr>
            <p:nvPr/>
          </p:nvCxnSpPr>
          <p:spPr>
            <a:xfrm flipV="1">
              <a:off x="4314012" y="3502413"/>
              <a:ext cx="1073643" cy="55049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53A838D-285C-4338-AEE2-0EB1F52760A1}"/>
                </a:ext>
              </a:extLst>
            </p:cNvPr>
            <p:cNvSpPr txBox="1"/>
            <p:nvPr/>
          </p:nvSpPr>
          <p:spPr>
            <a:xfrm>
              <a:off x="2617728" y="3545072"/>
              <a:ext cx="16962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Lift &amp; Platform &amp; Process Water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7F7555E-EF03-4229-BCF7-D3643F1F2E01}"/>
              </a:ext>
            </a:extLst>
          </p:cNvPr>
          <p:cNvGrpSpPr/>
          <p:nvPr/>
        </p:nvGrpSpPr>
        <p:grpSpPr>
          <a:xfrm>
            <a:off x="4040037" y="1957484"/>
            <a:ext cx="4702380" cy="1150822"/>
            <a:chOff x="2923023" y="1671747"/>
            <a:chExt cx="4702380" cy="115082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A29EDDC-65A8-4CAA-90F0-5DE025B8F8E5}"/>
                </a:ext>
              </a:extLst>
            </p:cNvPr>
            <p:cNvSpPr/>
            <p:nvPr/>
          </p:nvSpPr>
          <p:spPr>
            <a:xfrm>
              <a:off x="6392838" y="1671747"/>
              <a:ext cx="1232565" cy="1150822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BB875BA-2322-408F-956F-BE1D4A4E799C}"/>
                </a:ext>
              </a:extLst>
            </p:cNvPr>
            <p:cNvCxnSpPr>
              <a:cxnSpLocks/>
              <a:stCxn id="17" idx="3"/>
              <a:endCxn id="15" idx="2"/>
            </p:cNvCxnSpPr>
            <p:nvPr/>
          </p:nvCxnSpPr>
          <p:spPr>
            <a:xfrm>
              <a:off x="4242111" y="2066582"/>
              <a:ext cx="2150727" cy="180576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23A259-C590-4DC4-B539-904AC7651772}"/>
                </a:ext>
              </a:extLst>
            </p:cNvPr>
            <p:cNvSpPr txBox="1"/>
            <p:nvPr/>
          </p:nvSpPr>
          <p:spPr>
            <a:xfrm>
              <a:off x="2923023" y="1866527"/>
              <a:ext cx="13190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Transport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DA7B2A-99B0-42C3-9F5F-33EE7A640473}"/>
              </a:ext>
            </a:extLst>
          </p:cNvPr>
          <p:cNvGrpSpPr/>
          <p:nvPr/>
        </p:nvGrpSpPr>
        <p:grpSpPr>
          <a:xfrm>
            <a:off x="9232323" y="1465608"/>
            <a:ext cx="2958092" cy="2954953"/>
            <a:chOff x="8115309" y="1179871"/>
            <a:chExt cx="2958092" cy="295495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AED7E88-7B71-4421-AB55-FA64D46D0886}"/>
                </a:ext>
              </a:extLst>
            </p:cNvPr>
            <p:cNvSpPr/>
            <p:nvPr/>
          </p:nvSpPr>
          <p:spPr>
            <a:xfrm>
              <a:off x="8115309" y="1179871"/>
              <a:ext cx="1502494" cy="1282451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2F5C476-2466-480E-9F43-4175D2F9DE3D}"/>
                </a:ext>
              </a:extLst>
            </p:cNvPr>
            <p:cNvCxnSpPr>
              <a:cxnSpLocks/>
              <a:stCxn id="22" idx="0"/>
              <a:endCxn id="19" idx="6"/>
            </p:cNvCxnSpPr>
            <p:nvPr/>
          </p:nvCxnSpPr>
          <p:spPr>
            <a:xfrm flipH="1" flipV="1">
              <a:off x="9617803" y="1821097"/>
              <a:ext cx="727799" cy="55940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C362846-6E42-45AC-A77B-0295C6CD366D}"/>
                </a:ext>
              </a:extLst>
            </p:cNvPr>
            <p:cNvSpPr txBox="1"/>
            <p:nvPr/>
          </p:nvSpPr>
          <p:spPr>
            <a:xfrm>
              <a:off x="9617803" y="2380498"/>
              <a:ext cx="1455598" cy="175432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Metallurgical Processor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Separate 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 metals: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Co, Cu, Ni, &amp; Mn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150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Let’s look at the different types of cash flows throughout the project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26623" y="3036361"/>
            <a:ext cx="154900" cy="33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359681" y="1920249"/>
            <a:ext cx="0" cy="276851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359681" y="3006246"/>
            <a:ext cx="8472211" cy="19669"/>
          </a:xfrm>
          <a:prstGeom prst="line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 rot="16200000">
            <a:off x="526711" y="2237703"/>
            <a:ext cx="1044638" cy="36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Revenues</a:t>
            </a:r>
          </a:p>
        </p:txBody>
      </p:sp>
      <p:sp>
        <p:nvSpPr>
          <p:cNvPr id="149" name="TextBox 148"/>
          <p:cNvSpPr txBox="1"/>
          <p:nvPr/>
        </p:nvSpPr>
        <p:spPr>
          <a:xfrm rot="16200000">
            <a:off x="374537" y="3537787"/>
            <a:ext cx="1357246" cy="36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Expenditures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33534" y="3011911"/>
            <a:ext cx="3256004" cy="1987796"/>
            <a:chOff x="951184" y="3011911"/>
            <a:chExt cx="3256004" cy="1987796"/>
          </a:xfrm>
        </p:grpSpPr>
        <p:sp>
          <p:nvSpPr>
            <p:cNvPr id="13" name="Rectangle 12"/>
            <p:cNvSpPr/>
            <p:nvPr/>
          </p:nvSpPr>
          <p:spPr>
            <a:xfrm>
              <a:off x="1170892" y="3041608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59548" y="3036361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6225" y="3036892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92734" y="3036361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596199" y="3031113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243359" y="3045259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030696" y="3040012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59954" y="3040542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677860" y="3035825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880013" y="3045254"/>
              <a:ext cx="126703" cy="13823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83478" y="3040537"/>
              <a:ext cx="127107" cy="13823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275122" y="3011911"/>
              <a:ext cx="155065" cy="14204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951184" y="3701564"/>
              <a:ext cx="13943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Prefeasbility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&amp; Feasibility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Expenses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113117" y="4378067"/>
              <a:ext cx="2094071" cy="62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Upfront Equipment Investments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163560" y="3031069"/>
            <a:ext cx="5206057" cy="1089834"/>
            <a:chOff x="3481210" y="3031069"/>
            <a:chExt cx="5206057" cy="1089834"/>
          </a:xfrm>
        </p:grpSpPr>
        <p:sp>
          <p:nvSpPr>
            <p:cNvPr id="32" name="Rectangle 31"/>
            <p:cNvSpPr/>
            <p:nvPr/>
          </p:nvSpPr>
          <p:spPr>
            <a:xfrm>
              <a:off x="3898675" y="3045971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481210" y="3031069"/>
              <a:ext cx="154897" cy="4770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83392" y="3038186"/>
              <a:ext cx="154897" cy="4770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129740" y="3038185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66871" y="3043514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366871" y="3043507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580286" y="3043509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4781849" y="3032865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983412" y="3038192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5202759" y="3043520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404321" y="3032877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605884" y="3038205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5825232" y="3043533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038646" y="3043532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252067" y="3043527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465487" y="3043530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6667049" y="3032888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862683" y="3032883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7058320" y="3032883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7253956" y="3032888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7449586" y="3032885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651148" y="3038213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7864562" y="3038213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8083909" y="3043540"/>
              <a:ext cx="154897" cy="4770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8305129" y="3043507"/>
              <a:ext cx="154897" cy="4770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8532370" y="3045253"/>
              <a:ext cx="154897" cy="4770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4424823" y="3765680"/>
              <a:ext cx="3419343" cy="355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Operational Expenditures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3560" y="1743119"/>
            <a:ext cx="5206057" cy="1274113"/>
            <a:chOff x="3481210" y="1743119"/>
            <a:chExt cx="5206057" cy="1274113"/>
          </a:xfrm>
        </p:grpSpPr>
        <p:sp>
          <p:nvSpPr>
            <p:cNvPr id="36" name="Rectangle 35"/>
            <p:cNvSpPr/>
            <p:nvPr/>
          </p:nvSpPr>
          <p:spPr>
            <a:xfrm>
              <a:off x="3481210" y="2690217"/>
              <a:ext cx="154897" cy="302189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683392" y="2418531"/>
              <a:ext cx="160964" cy="59338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897708" y="2173192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131527" y="2178517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368658" y="2183846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368658" y="2183839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582073" y="2183841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4783636" y="2173197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4985199" y="2178524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204546" y="2183852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406108" y="2173209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607671" y="2178537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827019" y="2183865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040433" y="2183864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6253854" y="2183859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6467274" y="2183862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6668836" y="2173220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6864470" y="2173215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7060107" y="2173215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7255743" y="2173220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7451373" y="2173217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7652935" y="2178545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7866349" y="2178545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8085696" y="2183872"/>
              <a:ext cx="154897" cy="82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8305129" y="2423852"/>
              <a:ext cx="160964" cy="59338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8532370" y="2704401"/>
              <a:ext cx="154897" cy="302189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4489698" y="1743119"/>
              <a:ext cx="3419343" cy="355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Revenues from Sale of Metals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766259" y="1623359"/>
            <a:ext cx="1251820" cy="3065405"/>
            <a:chOff x="8083909" y="1623359"/>
            <a:chExt cx="1251820" cy="3065405"/>
          </a:xfrm>
        </p:grpSpPr>
        <p:sp>
          <p:nvSpPr>
            <p:cNvPr id="142" name="Rectangle 141"/>
            <p:cNvSpPr/>
            <p:nvPr/>
          </p:nvSpPr>
          <p:spPr>
            <a:xfrm>
              <a:off x="8733933" y="3022216"/>
              <a:ext cx="156218" cy="1073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8739387" y="2561091"/>
              <a:ext cx="150766" cy="458633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8128510" y="1623359"/>
              <a:ext cx="1203594" cy="888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Equipment Salvage Value</a:t>
              </a: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8083909" y="4067124"/>
              <a:ext cx="1251820" cy="62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Cost of Site Restoration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618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Let’s look at the different types of cash flows throughout the project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26623" y="3036361"/>
            <a:ext cx="154900" cy="33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359681" y="1920249"/>
            <a:ext cx="0" cy="276851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359681" y="3006246"/>
            <a:ext cx="8472211" cy="19669"/>
          </a:xfrm>
          <a:prstGeom prst="line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 rot="16200000">
            <a:off x="526711" y="2237703"/>
            <a:ext cx="1044638" cy="36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Revenues</a:t>
            </a:r>
          </a:p>
        </p:txBody>
      </p:sp>
      <p:sp>
        <p:nvSpPr>
          <p:cNvPr id="149" name="TextBox 148"/>
          <p:cNvSpPr txBox="1"/>
          <p:nvPr/>
        </p:nvSpPr>
        <p:spPr>
          <a:xfrm rot="16200000">
            <a:off x="374537" y="3537787"/>
            <a:ext cx="1357246" cy="36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Expenditures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33534" y="3011911"/>
            <a:ext cx="3256004" cy="1987796"/>
            <a:chOff x="951184" y="3011911"/>
            <a:chExt cx="3256004" cy="1987796"/>
          </a:xfrm>
        </p:grpSpPr>
        <p:sp>
          <p:nvSpPr>
            <p:cNvPr id="13" name="Rectangle 12"/>
            <p:cNvSpPr/>
            <p:nvPr/>
          </p:nvSpPr>
          <p:spPr>
            <a:xfrm>
              <a:off x="1170892" y="3041608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59548" y="3036361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6225" y="3036892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92734" y="3036361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596199" y="3031113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243359" y="3045259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030696" y="3040012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59954" y="3040542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677860" y="3035825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880013" y="3045254"/>
              <a:ext cx="126703" cy="13823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83478" y="3040537"/>
              <a:ext cx="127107" cy="13823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275122" y="3011911"/>
              <a:ext cx="155065" cy="14204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951184" y="3701564"/>
              <a:ext cx="13943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Prefeasbility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&amp; Feasibility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Expenses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113117" y="4378067"/>
              <a:ext cx="2094071" cy="62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Upfront Equipment Investments</a:t>
              </a:r>
            </a:p>
          </p:txBody>
        </p:sp>
      </p:grpSp>
      <p:sp>
        <p:nvSpPr>
          <p:cNvPr id="36" name="Rectangle 35"/>
          <p:cNvSpPr/>
          <p:nvPr/>
        </p:nvSpPr>
        <p:spPr>
          <a:xfrm>
            <a:off x="4164108" y="2782843"/>
            <a:ext cx="154897" cy="19629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366290" y="2606360"/>
            <a:ext cx="160964" cy="38545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580606" y="2446991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814425" y="2450450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051556" y="2453911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5051556" y="2453907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264971" y="245390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5466534" y="2446994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5668097" y="2450454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887444" y="2453915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6089006" y="2447002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290569" y="2450463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509917" y="2453924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6723331" y="2453923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6936752" y="2453920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7150172" y="2453922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7351734" y="2447009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7547368" y="2447006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743005" y="2447006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7938641" y="2447009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8134271" y="2447007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8335833" y="245046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8549247" y="245046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8768594" y="245392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8988027" y="2609816"/>
            <a:ext cx="160964" cy="38545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9215268" y="2792057"/>
            <a:ext cx="154897" cy="19629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152790" y="2051406"/>
            <a:ext cx="3419343" cy="239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 Revenues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766259" y="1623359"/>
            <a:ext cx="1251820" cy="3065405"/>
            <a:chOff x="8083909" y="1623359"/>
            <a:chExt cx="1251820" cy="3065405"/>
          </a:xfrm>
        </p:grpSpPr>
        <p:sp>
          <p:nvSpPr>
            <p:cNvPr id="142" name="Rectangle 141"/>
            <p:cNvSpPr/>
            <p:nvPr/>
          </p:nvSpPr>
          <p:spPr>
            <a:xfrm>
              <a:off x="8733933" y="3022216"/>
              <a:ext cx="156218" cy="1073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8739387" y="2561091"/>
              <a:ext cx="150766" cy="458633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8128510" y="1623359"/>
              <a:ext cx="1203594" cy="888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Equipment Salvage Value</a:t>
              </a: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8083909" y="4067124"/>
              <a:ext cx="1251820" cy="62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Cost of Site Restoration</a:t>
              </a: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52AC04C-4FE1-4325-AAB2-6FEB20C72DF2}"/>
              </a:ext>
            </a:extLst>
          </p:cNvPr>
          <p:cNvSpPr/>
          <p:nvPr/>
        </p:nvSpPr>
        <p:spPr>
          <a:xfrm flipV="1">
            <a:off x="4131662" y="2391300"/>
            <a:ext cx="5246139" cy="715838"/>
          </a:xfrm>
          <a:prstGeom prst="round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2154DE-2838-4D63-86F9-F733A7C6D3C2}"/>
              </a:ext>
            </a:extLst>
          </p:cNvPr>
          <p:cNvSpPr txBox="1"/>
          <p:nvPr/>
        </p:nvSpPr>
        <p:spPr>
          <a:xfrm>
            <a:off x="5188540" y="3750863"/>
            <a:ext cx="3364721" cy="2031325"/>
          </a:xfrm>
          <a:prstGeom prst="rect">
            <a:avLst/>
          </a:prstGeom>
          <a:solidFill>
            <a:srgbClr val="F7F7A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These are the funds to be shared with ISA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 that revenues will be received by contractors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Royalty payments are the mechanism for sharing those revenues with the ISA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33E4445-C6D8-470B-883A-3A84A9486A5B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6862461" y="3169761"/>
            <a:ext cx="8440" cy="5811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124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Let’s look at the different types of cash flows throughout the project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26623" y="3036361"/>
            <a:ext cx="154900" cy="33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359681" y="1920249"/>
            <a:ext cx="0" cy="276851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359681" y="3006246"/>
            <a:ext cx="8472211" cy="19669"/>
          </a:xfrm>
          <a:prstGeom prst="line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 rot="16200000">
            <a:off x="526711" y="2237703"/>
            <a:ext cx="1044638" cy="36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Revenues</a:t>
            </a:r>
          </a:p>
        </p:txBody>
      </p:sp>
      <p:sp>
        <p:nvSpPr>
          <p:cNvPr id="149" name="TextBox 148"/>
          <p:cNvSpPr txBox="1"/>
          <p:nvPr/>
        </p:nvSpPr>
        <p:spPr>
          <a:xfrm rot="16200000">
            <a:off x="374537" y="3537787"/>
            <a:ext cx="1357246" cy="36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Expenditures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33534" y="3011911"/>
            <a:ext cx="3256004" cy="1987796"/>
            <a:chOff x="951184" y="3011911"/>
            <a:chExt cx="3256004" cy="1987796"/>
          </a:xfrm>
        </p:grpSpPr>
        <p:sp>
          <p:nvSpPr>
            <p:cNvPr id="13" name="Rectangle 12"/>
            <p:cNvSpPr/>
            <p:nvPr/>
          </p:nvSpPr>
          <p:spPr>
            <a:xfrm>
              <a:off x="1170892" y="3041608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59548" y="3036361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6225" y="3036892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92734" y="3036361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596199" y="3031113"/>
              <a:ext cx="154900" cy="3303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243359" y="3045259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030696" y="3040012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59954" y="3040542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677860" y="3035825"/>
              <a:ext cx="147019" cy="729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880013" y="3045254"/>
              <a:ext cx="126703" cy="13823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83478" y="3040537"/>
              <a:ext cx="127107" cy="13823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275122" y="3011911"/>
              <a:ext cx="155065" cy="14204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951184" y="3701564"/>
              <a:ext cx="13943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Prefeasbility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&amp; Feasibility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Expenses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113117" y="4378067"/>
              <a:ext cx="2094071" cy="62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Upfront Equipment Investments</a:t>
              </a:r>
            </a:p>
          </p:txBody>
        </p:sp>
      </p:grpSp>
      <p:sp>
        <p:nvSpPr>
          <p:cNvPr id="36" name="Rectangle 35"/>
          <p:cNvSpPr/>
          <p:nvPr/>
        </p:nvSpPr>
        <p:spPr>
          <a:xfrm>
            <a:off x="4164108" y="2782843"/>
            <a:ext cx="154897" cy="19629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366290" y="2606360"/>
            <a:ext cx="160964" cy="38545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580606" y="2446991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814425" y="2450450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051556" y="2453911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5051556" y="2453907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264971" y="245390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5466534" y="2446994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5668097" y="2450454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887444" y="2453915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6089006" y="2447002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290569" y="2450463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509917" y="2453924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6723331" y="2453923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6936752" y="2453920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7150172" y="2453922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7351734" y="2447009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7547368" y="2447006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743005" y="2447006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7938641" y="2447009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8134271" y="2447007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8335833" y="245046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8549247" y="245046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8768594" y="2453928"/>
            <a:ext cx="154897" cy="53790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8988027" y="2609816"/>
            <a:ext cx="160964" cy="38545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9215268" y="2792057"/>
            <a:ext cx="154897" cy="19629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152790" y="2051406"/>
            <a:ext cx="3419343" cy="239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 Revenues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766259" y="1623359"/>
            <a:ext cx="1251820" cy="3065405"/>
            <a:chOff x="8083909" y="1623359"/>
            <a:chExt cx="1251820" cy="3065405"/>
          </a:xfrm>
        </p:grpSpPr>
        <p:sp>
          <p:nvSpPr>
            <p:cNvPr id="142" name="Rectangle 141"/>
            <p:cNvSpPr/>
            <p:nvPr/>
          </p:nvSpPr>
          <p:spPr>
            <a:xfrm>
              <a:off x="8733933" y="3022216"/>
              <a:ext cx="156218" cy="1073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8739387" y="2561091"/>
              <a:ext cx="150766" cy="458633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8128510" y="1623359"/>
              <a:ext cx="1203594" cy="888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Equipment Salvage Value</a:t>
              </a: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8083909" y="4067124"/>
              <a:ext cx="1251820" cy="62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Cost of Site Restoration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986585" y="5086680"/>
            <a:ext cx="7591950" cy="707886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would make a system for revenue sharing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FAIR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should be the mechanism for calculating the payment to the ISA?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8432D9-0EB2-4014-8AD5-EDF3C69FD337}"/>
              </a:ext>
            </a:extLst>
          </p:cNvPr>
          <p:cNvSpPr/>
          <p:nvPr/>
        </p:nvSpPr>
        <p:spPr>
          <a:xfrm>
            <a:off x="4122126" y="2827653"/>
            <a:ext cx="5248031" cy="163966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55F0F4-6149-44F2-905F-2BE1CD4477CF}"/>
              </a:ext>
            </a:extLst>
          </p:cNvPr>
          <p:cNvSpPr txBox="1"/>
          <p:nvPr/>
        </p:nvSpPr>
        <p:spPr>
          <a:xfrm>
            <a:off x="3433719" y="2021684"/>
            <a:ext cx="491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ISA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EDE1E02-FCD7-408A-9C2C-F4804A852362}"/>
              </a:ext>
            </a:extLst>
          </p:cNvPr>
          <p:cNvSpPr txBox="1"/>
          <p:nvPr/>
        </p:nvSpPr>
        <p:spPr>
          <a:xfrm>
            <a:off x="2456365" y="2503260"/>
            <a:ext cx="1289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Contractors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AA1A6E1-6FB7-4D6F-9A89-CF3A867293C8}"/>
              </a:ext>
            </a:extLst>
          </p:cNvPr>
          <p:cNvCxnSpPr>
            <a:stCxn id="7" idx="3"/>
          </p:cNvCxnSpPr>
          <p:nvPr/>
        </p:nvCxnSpPr>
        <p:spPr>
          <a:xfrm>
            <a:off x="3924944" y="2206350"/>
            <a:ext cx="602310" cy="2969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19FAD83-428E-45C1-AB7F-54D2C684731D}"/>
              </a:ext>
            </a:extLst>
          </p:cNvPr>
          <p:cNvCxnSpPr>
            <a:cxnSpLocks/>
            <a:stCxn id="58" idx="3"/>
            <a:endCxn id="4" idx="1"/>
          </p:cNvCxnSpPr>
          <p:nvPr/>
        </p:nvCxnSpPr>
        <p:spPr>
          <a:xfrm>
            <a:off x="3746077" y="2687926"/>
            <a:ext cx="376049" cy="2217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580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E8BBC-3CBB-4D4B-B668-EBE9EED2F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think about making the payment system FAIR?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40DC3-BC63-4D09-B5D6-1DAA41B13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0144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Meet revenue targets for ISA/Common Heritage</a:t>
            </a:r>
          </a:p>
          <a:p>
            <a:endParaRPr lang="en-US" dirty="0"/>
          </a:p>
          <a:p>
            <a:r>
              <a:rPr lang="en-US" dirty="0"/>
              <a:t>Within norms of land-based mining payment systems</a:t>
            </a:r>
          </a:p>
          <a:p>
            <a:pPr lvl="1"/>
            <a:r>
              <a:rPr lang="en-US" dirty="0"/>
              <a:t>The joint report from CRU/RMB laid out some of these norms</a:t>
            </a:r>
          </a:p>
          <a:p>
            <a:pPr lvl="1"/>
            <a:r>
              <a:rPr lang="en-US" dirty="0"/>
              <a:t>Full MIT report considered these norms when providing values for rates</a:t>
            </a:r>
          </a:p>
          <a:p>
            <a:pPr lvl="1"/>
            <a:endParaRPr lang="en-US" dirty="0"/>
          </a:p>
          <a:p>
            <a:r>
              <a:rPr lang="en-US" dirty="0"/>
              <a:t>Neither advantage nor disadvantage seabed mining compared with land-based mining</a:t>
            </a:r>
          </a:p>
          <a:p>
            <a:endParaRPr lang="en-US" dirty="0"/>
          </a:p>
          <a:p>
            <a:r>
              <a:rPr lang="en-US" dirty="0"/>
              <a:t>Sufficient returns to justify upfront investments by contractors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509683-BDAB-4100-B3F0-C46D4B2E753D}"/>
              </a:ext>
            </a:extLst>
          </p:cNvPr>
          <p:cNvSpPr txBox="1"/>
          <p:nvPr/>
        </p:nvSpPr>
        <p:spPr>
          <a:xfrm>
            <a:off x="909247" y="5052710"/>
            <a:ext cx="9965998" cy="707886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Proposed System Options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be designed to achieve desired levels of the objectives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specific quantities of these objectives should be used to set the values of the royalty rates</a:t>
            </a:r>
          </a:p>
        </p:txBody>
      </p:sp>
    </p:spTree>
    <p:extLst>
      <p:ext uri="{BB962C8B-B14F-4D97-AF65-F5344CB8AC3E}">
        <p14:creationId xmlns:p14="http://schemas.microsoft.com/office/powerpoint/2010/main" val="1452363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822E6-47EE-48B2-9403-984D66DF4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Financial Payment Systems Under Consideration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BAA6E-CD86-46D7-A05F-8040968D10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0044" y="1766104"/>
            <a:ext cx="5289820" cy="3628316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400" dirty="0"/>
              <a:t>One Stage vs Two Stages: </a:t>
            </a:r>
          </a:p>
          <a:p>
            <a:r>
              <a:rPr lang="en-US" dirty="0"/>
              <a:t>One stage: same rate in all years</a:t>
            </a:r>
          </a:p>
          <a:p>
            <a:r>
              <a:rPr lang="en-US" dirty="0"/>
              <a:t>Two stage: rate changes in 2</a:t>
            </a:r>
            <a:r>
              <a:rPr lang="en-US" baseline="30000" dirty="0"/>
              <a:t>nd</a:t>
            </a:r>
            <a:r>
              <a:rPr lang="en-US" dirty="0"/>
              <a:t> stage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3400" dirty="0"/>
              <a:t>Financial Systems:</a:t>
            </a:r>
          </a:p>
          <a:p>
            <a:r>
              <a:rPr lang="en-US" dirty="0"/>
              <a:t>Fixed ad valorem rate</a:t>
            </a:r>
            <a:br>
              <a:rPr lang="en-US" dirty="0"/>
            </a:br>
            <a:r>
              <a:rPr lang="en-US" dirty="0"/>
              <a:t>(in each stage)</a:t>
            </a:r>
          </a:p>
          <a:p>
            <a:r>
              <a:rPr lang="en-US" dirty="0"/>
              <a:t>Variable ad valorem rate </a:t>
            </a:r>
            <a:br>
              <a:rPr lang="en-US" dirty="0"/>
            </a:br>
            <a:r>
              <a:rPr lang="en-US" dirty="0"/>
              <a:t>(rate changes with metals prices)</a:t>
            </a:r>
          </a:p>
          <a:p>
            <a:r>
              <a:rPr lang="en-US" dirty="0"/>
              <a:t>Blended ad valorem and profit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A21773-1DFD-41A4-A3A8-F7BD7BBF3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41911"/>
            <a:ext cx="5379534" cy="3628315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400" u="sng" dirty="0"/>
              <a:t>Four Options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Fixed ad valorem - one stage</a:t>
            </a:r>
          </a:p>
          <a:p>
            <a:pPr marL="514350" indent="-514350">
              <a:buFont typeface="+mj-lt"/>
              <a:buAutoNum type="arabicPeriod"/>
            </a:pPr>
            <a:endParaRPr lang="en-US" sz="3400" dirty="0"/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Fixed ad valorem - two stage</a:t>
            </a:r>
            <a:br>
              <a:rPr lang="en-US" sz="3400" dirty="0"/>
            </a:br>
            <a:endParaRPr lang="en-US" sz="3400" dirty="0"/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Blended Profit – two stage</a:t>
            </a:r>
            <a:br>
              <a:rPr lang="en-US" dirty="0"/>
            </a:br>
            <a:r>
              <a:rPr lang="en-US" dirty="0"/>
              <a:t>(fixed ad valorem 1</a:t>
            </a:r>
            <a:r>
              <a:rPr lang="en-US" baseline="30000" dirty="0"/>
              <a:t>st</a:t>
            </a:r>
            <a:r>
              <a:rPr lang="en-US" dirty="0"/>
              <a:t> stage, blended profit &amp; fixed ad valorem 2</a:t>
            </a:r>
            <a:r>
              <a:rPr lang="en-US" baseline="30000" dirty="0"/>
              <a:t>nd</a:t>
            </a:r>
            <a:r>
              <a:rPr lang="en-US" dirty="0"/>
              <a:t> stage)</a:t>
            </a:r>
            <a:br>
              <a:rPr lang="en-US" dirty="0"/>
            </a:b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Variable ad valorem - two stage</a:t>
            </a:r>
            <a:br>
              <a:rPr lang="en-US" dirty="0"/>
            </a:br>
            <a:r>
              <a:rPr lang="en-US" dirty="0"/>
              <a:t>(fixed 1</a:t>
            </a:r>
            <a:r>
              <a:rPr lang="en-US" baseline="30000" dirty="0"/>
              <a:t>st</a:t>
            </a:r>
            <a:r>
              <a:rPr lang="en-US" dirty="0"/>
              <a:t> stage, variable 2</a:t>
            </a:r>
            <a:r>
              <a:rPr lang="en-US" baseline="30000" dirty="0"/>
              <a:t>nd</a:t>
            </a:r>
            <a:r>
              <a:rPr lang="en-US" dirty="0"/>
              <a:t> stage)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90F7F8-1614-465F-9696-48B568D61A8A}"/>
              </a:ext>
            </a:extLst>
          </p:cNvPr>
          <p:cNvSpPr txBox="1"/>
          <p:nvPr/>
        </p:nvSpPr>
        <p:spPr>
          <a:xfrm>
            <a:off x="270990" y="5502632"/>
            <a:ext cx="11714059" cy="586109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systems can be designed to yield the same revenue to the ISA under baseline conditions</a:t>
            </a:r>
          </a:p>
        </p:txBody>
      </p:sp>
    </p:spTree>
    <p:extLst>
      <p:ext uri="{BB962C8B-B14F-4D97-AF65-F5344CB8AC3E}">
        <p14:creationId xmlns:p14="http://schemas.microsoft.com/office/powerpoint/2010/main" val="225305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6EDD37-C6EA-4BE3-84D6-D796BA3E6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Select a Financial Payment System?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E83040-AACF-434B-B974-BC3ED6984EA7}"/>
              </a:ext>
            </a:extLst>
          </p:cNvPr>
          <p:cNvSpPr txBox="1"/>
          <p:nvPr/>
        </p:nvSpPr>
        <p:spPr>
          <a:xfrm>
            <a:off x="400389" y="1736812"/>
            <a:ext cx="905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Are you willing to sacrifice some early revenue to get a greater total?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6D369A-FC0D-4913-BA51-E50731F8BD1B}"/>
              </a:ext>
            </a:extLst>
          </p:cNvPr>
          <p:cNvCxnSpPr/>
          <p:nvPr/>
        </p:nvCxnSpPr>
        <p:spPr>
          <a:xfrm flipV="1">
            <a:off x="1458714" y="2372226"/>
            <a:ext cx="1303967" cy="47072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72FCEE-CA6A-442E-981C-8C113F67155B}"/>
              </a:ext>
            </a:extLst>
          </p:cNvPr>
          <p:cNvCxnSpPr/>
          <p:nvPr/>
        </p:nvCxnSpPr>
        <p:spPr>
          <a:xfrm flipV="1">
            <a:off x="1366732" y="5008524"/>
            <a:ext cx="1303967" cy="47072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8B8612-D6BA-4BF9-814C-FC23C385F28C}"/>
              </a:ext>
            </a:extLst>
          </p:cNvPr>
          <p:cNvCxnSpPr>
            <a:cxnSpLocks/>
          </p:cNvCxnSpPr>
          <p:nvPr/>
        </p:nvCxnSpPr>
        <p:spPr>
          <a:xfrm>
            <a:off x="1458713" y="2842953"/>
            <a:ext cx="1303967" cy="37365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BEEAA9-430E-4058-B320-DF84C84652C7}"/>
              </a:ext>
            </a:extLst>
          </p:cNvPr>
          <p:cNvCxnSpPr>
            <a:cxnSpLocks/>
          </p:cNvCxnSpPr>
          <p:nvPr/>
        </p:nvCxnSpPr>
        <p:spPr>
          <a:xfrm>
            <a:off x="1366732" y="5479251"/>
            <a:ext cx="1303967" cy="37365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6ED6853-590A-4175-94D3-725C52885F0B}"/>
              </a:ext>
            </a:extLst>
          </p:cNvPr>
          <p:cNvSpPr txBox="1"/>
          <p:nvPr/>
        </p:nvSpPr>
        <p:spPr>
          <a:xfrm>
            <a:off x="5293241" y="3558342"/>
            <a:ext cx="6060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Willing to implement full accounting system? Willing to accept risks of “gaming” the system?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204529-B076-4896-B483-CEE23DB78955}"/>
              </a:ext>
            </a:extLst>
          </p:cNvPr>
          <p:cNvSpPr txBox="1"/>
          <p:nvPr/>
        </p:nvSpPr>
        <p:spPr>
          <a:xfrm>
            <a:off x="2995332" y="2089867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69FE6B-2361-4278-8CC2-919E2932A87A}"/>
              </a:ext>
            </a:extLst>
          </p:cNvPr>
          <p:cNvSpPr txBox="1"/>
          <p:nvPr/>
        </p:nvSpPr>
        <p:spPr>
          <a:xfrm>
            <a:off x="2995332" y="4736805"/>
            <a:ext cx="695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742525-ED78-462C-BD0D-83F6B402ED0F}"/>
              </a:ext>
            </a:extLst>
          </p:cNvPr>
          <p:cNvSpPr txBox="1"/>
          <p:nvPr/>
        </p:nvSpPr>
        <p:spPr>
          <a:xfrm>
            <a:off x="2995331" y="2896089"/>
            <a:ext cx="695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6D310F-C484-43BA-934E-F2B8233A8822}"/>
              </a:ext>
            </a:extLst>
          </p:cNvPr>
          <p:cNvSpPr txBox="1"/>
          <p:nvPr/>
        </p:nvSpPr>
        <p:spPr>
          <a:xfrm>
            <a:off x="2995331" y="5579099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CB1B50-D94E-4307-9CF7-9A9A29F0E541}"/>
              </a:ext>
            </a:extLst>
          </p:cNvPr>
          <p:cNvSpPr txBox="1"/>
          <p:nvPr/>
        </p:nvSpPr>
        <p:spPr>
          <a:xfrm>
            <a:off x="552789" y="3562846"/>
            <a:ext cx="4641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Willing to take on extra downside risk to get more upside rewards?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08A416-9EEE-4272-9077-910D1FE2C5B5}"/>
              </a:ext>
            </a:extLst>
          </p:cNvPr>
          <p:cNvCxnSpPr>
            <a:cxnSpLocks/>
          </p:cNvCxnSpPr>
          <p:nvPr/>
        </p:nvCxnSpPr>
        <p:spPr>
          <a:xfrm flipV="1">
            <a:off x="4257351" y="4667546"/>
            <a:ext cx="1404483" cy="2870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0AE206F-56E0-475A-97B2-99B3D41A2902}"/>
              </a:ext>
            </a:extLst>
          </p:cNvPr>
          <p:cNvCxnSpPr>
            <a:cxnSpLocks/>
          </p:cNvCxnSpPr>
          <p:nvPr/>
        </p:nvCxnSpPr>
        <p:spPr>
          <a:xfrm>
            <a:off x="4257351" y="4954591"/>
            <a:ext cx="1404483" cy="2819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37B9D67-EEB9-4888-9E0A-62324DD95A05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3832050" y="5840709"/>
            <a:ext cx="3771867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F8C4925-6D19-4A2F-83AC-BB35F4C20BE6}"/>
              </a:ext>
            </a:extLst>
          </p:cNvPr>
          <p:cNvCxnSpPr>
            <a:cxnSpLocks/>
          </p:cNvCxnSpPr>
          <p:nvPr/>
        </p:nvCxnSpPr>
        <p:spPr>
          <a:xfrm>
            <a:off x="3784203" y="3198779"/>
            <a:ext cx="4551723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8255F71-CCB1-433D-94B7-5B4D7BD6DBBA}"/>
              </a:ext>
            </a:extLst>
          </p:cNvPr>
          <p:cNvCxnSpPr>
            <a:cxnSpLocks/>
          </p:cNvCxnSpPr>
          <p:nvPr/>
        </p:nvCxnSpPr>
        <p:spPr>
          <a:xfrm>
            <a:off x="3784203" y="2372226"/>
            <a:ext cx="4551723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4E49041-1F4B-40CC-B2CA-C39BF4615668}"/>
              </a:ext>
            </a:extLst>
          </p:cNvPr>
          <p:cNvCxnSpPr>
            <a:cxnSpLocks/>
          </p:cNvCxnSpPr>
          <p:nvPr/>
        </p:nvCxnSpPr>
        <p:spPr>
          <a:xfrm>
            <a:off x="6395485" y="4667546"/>
            <a:ext cx="1208432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474137F-F081-4298-8881-16E876A02358}"/>
              </a:ext>
            </a:extLst>
          </p:cNvPr>
          <p:cNvSpPr txBox="1"/>
          <p:nvPr/>
        </p:nvSpPr>
        <p:spPr>
          <a:xfrm>
            <a:off x="5661834" y="4391894"/>
            <a:ext cx="695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497779-5730-4787-9FB6-C8D6779204AB}"/>
              </a:ext>
            </a:extLst>
          </p:cNvPr>
          <p:cNvSpPr txBox="1"/>
          <p:nvPr/>
        </p:nvSpPr>
        <p:spPr>
          <a:xfrm>
            <a:off x="5732891" y="5015399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C197B93-1244-40CF-B837-279C30DAE0ED}"/>
              </a:ext>
            </a:extLst>
          </p:cNvPr>
          <p:cNvCxnSpPr>
            <a:cxnSpLocks/>
          </p:cNvCxnSpPr>
          <p:nvPr/>
        </p:nvCxnSpPr>
        <p:spPr>
          <a:xfrm flipV="1">
            <a:off x="6395485" y="5260025"/>
            <a:ext cx="1208432" cy="3397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FCA259C-B05F-4F66-911F-BC310B2B2ACF}"/>
              </a:ext>
            </a:extLst>
          </p:cNvPr>
          <p:cNvSpPr txBox="1"/>
          <p:nvPr/>
        </p:nvSpPr>
        <p:spPr>
          <a:xfrm>
            <a:off x="8631505" y="2153144"/>
            <a:ext cx="2909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Option #1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852C745-BC29-441E-BB20-2E679AB875EC}"/>
              </a:ext>
            </a:extLst>
          </p:cNvPr>
          <p:cNvSpPr txBox="1"/>
          <p:nvPr/>
        </p:nvSpPr>
        <p:spPr>
          <a:xfrm>
            <a:off x="8631506" y="2971902"/>
            <a:ext cx="2722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Options #2, 3 or 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1EF64A-A51C-48C9-A842-9C30138BB5F0}"/>
              </a:ext>
            </a:extLst>
          </p:cNvPr>
          <p:cNvSpPr txBox="1"/>
          <p:nvPr/>
        </p:nvSpPr>
        <p:spPr>
          <a:xfrm>
            <a:off x="7603917" y="4528970"/>
            <a:ext cx="4455830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Option #3 (profit based)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1AEF57C-B3BF-4935-8108-7D080D293157}"/>
              </a:ext>
            </a:extLst>
          </p:cNvPr>
          <p:cNvSpPr txBox="1"/>
          <p:nvPr/>
        </p:nvSpPr>
        <p:spPr>
          <a:xfrm>
            <a:off x="7603917" y="5026191"/>
            <a:ext cx="4455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Option #4 (variable ad valorem)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CAC76C5-03B5-4DE1-A39D-5B7C8581470E}"/>
              </a:ext>
            </a:extLst>
          </p:cNvPr>
          <p:cNvSpPr txBox="1"/>
          <p:nvPr/>
        </p:nvSpPr>
        <p:spPr>
          <a:xfrm>
            <a:off x="7603917" y="5609876"/>
            <a:ext cx="4551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Options #1 or 2 (fixed ad valorem)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C247137-A6AB-4FA5-B7BE-BB50C6EEFB65}"/>
              </a:ext>
            </a:extLst>
          </p:cNvPr>
          <p:cNvCxnSpPr/>
          <p:nvPr/>
        </p:nvCxnSpPr>
        <p:spPr>
          <a:xfrm>
            <a:off x="69112" y="3476847"/>
            <a:ext cx="1199884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482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  <p:bldP spid="16" grpId="0"/>
      <p:bldP spid="17" grpId="0"/>
      <p:bldP spid="18" grpId="0"/>
      <p:bldP spid="31" grpId="0"/>
      <p:bldP spid="32" grpId="0"/>
      <p:bldP spid="34" grpId="0"/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74752"/>
            <a:ext cx="10515600" cy="1133856"/>
          </a:xfrm>
        </p:spPr>
        <p:txBody>
          <a:bodyPr>
            <a:normAutofit fontScale="90000"/>
          </a:bodyPr>
          <a:lstStyle/>
          <a:p>
            <a:r>
              <a:rPr lang="en-US" dirty="0"/>
              <a:t>Summary &amp; MIT Recommendations for Financial Payment System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One Stage with a Fixed Ad Valorem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Two Stage with a Fixed Ad Valorem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Blended Profit plus Fixed Ad Valorem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00B050"/>
                </a:solidFill>
              </a:rPr>
              <a:t>Two Stage with a Variable Ad Valorem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Two stage system with a variable ad valorem allows:</a:t>
            </a:r>
          </a:p>
          <a:p>
            <a:r>
              <a:rPr lang="en-US" dirty="0"/>
              <a:t>ISA to capture a good amount of upside benefits with only limited downside risk.</a:t>
            </a:r>
          </a:p>
          <a:p>
            <a:r>
              <a:rPr lang="en-US" dirty="0"/>
              <a:t>Can be designed to give higher overall revenues to ISA accepting slightly lower revenues in the 1</a:t>
            </a:r>
            <a:r>
              <a:rPr lang="en-US" baseline="30000" dirty="0"/>
              <a:t>st</a:t>
            </a:r>
            <a:r>
              <a:rPr lang="en-US" dirty="0"/>
              <a:t> stage</a:t>
            </a:r>
          </a:p>
        </p:txBody>
      </p:sp>
    </p:spTree>
    <p:extLst>
      <p:ext uri="{BB962C8B-B14F-4D97-AF65-F5344CB8AC3E}">
        <p14:creationId xmlns:p14="http://schemas.microsoft.com/office/powerpoint/2010/main" val="3641180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D03A1-79A7-449A-A5AC-7F1FDF831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428"/>
            <a:ext cx="10515600" cy="1133856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Review of Previous Polymetallic Nodule </a:t>
            </a:r>
            <a:br>
              <a:rPr lang="en-US" dirty="0"/>
            </a:br>
            <a:r>
              <a:rPr lang="en-US" dirty="0"/>
              <a:t>Royalty Rate Results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4F7B065-6AFB-4553-88A8-E29F30B56B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354190"/>
              </p:ext>
            </p:extLst>
          </p:nvPr>
        </p:nvGraphicFramePr>
        <p:xfrm>
          <a:off x="1846536" y="1573217"/>
          <a:ext cx="8498928" cy="459912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120713">
                  <a:extLst>
                    <a:ext uri="{9D8B030D-6E8A-4147-A177-3AD203B41FA5}">
                      <a16:colId xmlns:a16="http://schemas.microsoft.com/office/drawing/2014/main" val="2806151068"/>
                    </a:ext>
                  </a:extLst>
                </a:gridCol>
                <a:gridCol w="2257502">
                  <a:extLst>
                    <a:ext uri="{9D8B030D-6E8A-4147-A177-3AD203B41FA5}">
                      <a16:colId xmlns:a16="http://schemas.microsoft.com/office/drawing/2014/main" val="732157562"/>
                    </a:ext>
                  </a:extLst>
                </a:gridCol>
                <a:gridCol w="3120713">
                  <a:extLst>
                    <a:ext uri="{9D8B030D-6E8A-4147-A177-3AD203B41FA5}">
                      <a16:colId xmlns:a16="http://schemas.microsoft.com/office/drawing/2014/main" val="2984350363"/>
                    </a:ext>
                  </a:extLst>
                </a:gridCol>
              </a:tblGrid>
              <a:tr h="268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Royalty Rate </a:t>
                      </a:r>
                    </a:p>
                    <a:p>
                      <a:pPr algn="ctr"/>
                      <a:r>
                        <a:rPr lang="en-US" sz="1700" dirty="0"/>
                        <a:t>Option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Stage One </a:t>
                      </a:r>
                    </a:p>
                    <a:p>
                      <a:pPr algn="ctr"/>
                      <a:r>
                        <a:rPr lang="en-US" sz="1700" dirty="0"/>
                        <a:t>(first 5 years)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Stage Two </a:t>
                      </a:r>
                    </a:p>
                    <a:p>
                      <a:pPr algn="ctr"/>
                      <a:r>
                        <a:rPr lang="en-US" sz="1700" dirty="0"/>
                        <a:t>(after 5 years)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042331"/>
                  </a:ext>
                </a:extLst>
              </a:tr>
              <a:tr h="207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b="1" dirty="0"/>
                        <a:t>Option 1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381805"/>
                  </a:ext>
                </a:extLst>
              </a:tr>
              <a:tr h="207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b="1" dirty="0"/>
                        <a:t>Option 2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818644"/>
                  </a:ext>
                </a:extLst>
              </a:tr>
              <a:tr h="2115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b="1" dirty="0"/>
                        <a:t>Option 3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18.5% (profit tax)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307418"/>
                  </a:ext>
                </a:extLst>
              </a:tr>
              <a:tr h="207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b="1" dirty="0"/>
                        <a:t>Option 4</a:t>
                      </a:r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231433"/>
                  </a:ext>
                </a:extLst>
              </a:tr>
              <a:tr h="2352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If Value is less than $850/t</a:t>
                      </a:r>
                      <a:endParaRPr lang="en-US" sz="1700" i="1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939300"/>
                  </a:ext>
                </a:extLst>
              </a:tr>
              <a:tr h="3355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If Value is greater than $850/t, but less $925/t                </a:t>
                      </a:r>
                      <a:endParaRPr lang="en-US" sz="1700" i="1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98423"/>
                  </a:ext>
                </a:extLst>
              </a:tr>
              <a:tr h="3355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If Value is greater than $925/t, but less than $1000/t</a:t>
                      </a:r>
                      <a:endParaRPr lang="en-US" sz="1700" i="1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004092"/>
                  </a:ext>
                </a:extLst>
              </a:tr>
              <a:tr h="3355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If Value is greater than $1000/t, but less than $1075/t </a:t>
                      </a:r>
                      <a:endParaRPr lang="en-US" sz="1700" i="1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410149"/>
                  </a:ext>
                </a:extLst>
              </a:tr>
              <a:tr h="4081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If Value is greater than $1075/t                                           </a:t>
                      </a:r>
                      <a:endParaRPr lang="en-US" sz="1700" i="1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816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2205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33DF3-89B6-4E7D-8BC8-A7C2DDD9B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Summary of updates to previous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28BCE-3859-4D88-89B9-B0D585264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Suggestions from a variety of other submissions</a:t>
            </a:r>
          </a:p>
          <a:p>
            <a:pPr lvl="1"/>
            <a:r>
              <a:rPr lang="en-US" dirty="0"/>
              <a:t>Analyzed and addressed previous rates based on submission suggestions</a:t>
            </a:r>
          </a:p>
          <a:p>
            <a:r>
              <a:rPr lang="en-US" dirty="0"/>
              <a:t>Complexity around Mn</a:t>
            </a:r>
          </a:p>
          <a:p>
            <a:pPr lvl="1"/>
            <a:r>
              <a:rPr lang="en-US" dirty="0"/>
              <a:t>Chose simpler Mn ore for revenue and costs</a:t>
            </a:r>
          </a:p>
          <a:p>
            <a:r>
              <a:rPr lang="en-US" dirty="0"/>
              <a:t>Concerns around sponsor state tax</a:t>
            </a:r>
          </a:p>
          <a:p>
            <a:pPr lvl="1"/>
            <a:r>
              <a:rPr lang="en-US" dirty="0"/>
              <a:t>25% corporate tax rate from sponsor state</a:t>
            </a:r>
          </a:p>
          <a:p>
            <a:pPr lvl="1"/>
            <a:r>
              <a:rPr lang="en-US" dirty="0"/>
              <a:t>Other rates will be addressed in a second presentation</a:t>
            </a:r>
          </a:p>
          <a:p>
            <a:r>
              <a:rPr lang="en-US" dirty="0"/>
              <a:t>Updated model with revised metals prices and costs</a:t>
            </a:r>
          </a:p>
          <a:p>
            <a:pPr lvl="1"/>
            <a:r>
              <a:rPr lang="en-US" dirty="0"/>
              <a:t>Costs inflated to 2022 dollars to match prices</a:t>
            </a:r>
          </a:p>
        </p:txBody>
      </p:sp>
    </p:spTree>
    <p:extLst>
      <p:ext uri="{BB962C8B-B14F-4D97-AF65-F5344CB8AC3E}">
        <p14:creationId xmlns:p14="http://schemas.microsoft.com/office/powerpoint/2010/main" val="3047447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75C9A-83E6-4B4A-836C-6DD0BBA317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Submissions Since November from Different Stakeholders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D7900-460E-4E63-82C8-5AAB231901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217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C27D5-B4C1-460E-9C29-479DFACA8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Numerous submissions were made with important and insightful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C5EC2-DEDD-45DF-B932-09F030884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6059"/>
            <a:ext cx="10515600" cy="483621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Main points from submissions</a:t>
            </a:r>
          </a:p>
          <a:p>
            <a:pPr lvl="1"/>
            <a:r>
              <a:rPr lang="en-US" dirty="0"/>
              <a:t>Mn basis</a:t>
            </a:r>
          </a:p>
          <a:p>
            <a:pPr lvl="1"/>
            <a:r>
              <a:rPr lang="en-US" dirty="0"/>
              <a:t>Proposed royalty rates</a:t>
            </a:r>
          </a:p>
          <a:p>
            <a:pPr lvl="1"/>
            <a:r>
              <a:rPr lang="en-US" dirty="0"/>
              <a:t>Ad valorem vs. profit-based systems</a:t>
            </a:r>
          </a:p>
          <a:p>
            <a:pPr lvl="1"/>
            <a:r>
              <a:rPr lang="en-US" dirty="0"/>
              <a:t>Sponsored State Tax</a:t>
            </a:r>
          </a:p>
          <a:p>
            <a:pPr lvl="1"/>
            <a:r>
              <a:rPr lang="en-US" dirty="0"/>
              <a:t>Taxation on transfer of rights</a:t>
            </a:r>
          </a:p>
          <a:p>
            <a:pPr lvl="1"/>
            <a:r>
              <a:rPr lang="en-US" dirty="0"/>
              <a:t>Concept of fairness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The model was updated to address and analyze these points.</a:t>
            </a:r>
          </a:p>
        </p:txBody>
      </p:sp>
    </p:spTree>
    <p:extLst>
      <p:ext uri="{BB962C8B-B14F-4D97-AF65-F5344CB8AC3E}">
        <p14:creationId xmlns:p14="http://schemas.microsoft.com/office/powerpoint/2010/main" val="3430215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CD877-E103-4DB2-BD00-320CFDA25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African Submission was particularly detailed with five key issues to address their nine tests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2BC60-F3D4-486B-B9A1-63E5F3C6D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267"/>
            <a:ext cx="6077607" cy="4255696"/>
          </a:xfrm>
        </p:spPr>
        <p:txBody>
          <a:bodyPr>
            <a:normAutofit fontScale="85000" lnSpcReduction="20000"/>
          </a:bodyPr>
          <a:lstStyle/>
          <a:p>
            <a:r>
              <a:rPr lang="en-US" sz="2300" b="1" dirty="0"/>
              <a:t>Issue 1: </a:t>
            </a:r>
            <a:r>
              <a:rPr lang="en-US" sz="2300" dirty="0"/>
              <a:t>The taxation of the direct and indirect transfer of rights</a:t>
            </a:r>
          </a:p>
          <a:p>
            <a:r>
              <a:rPr lang="en-US" sz="2300" b="1" dirty="0"/>
              <a:t>Issue 2: </a:t>
            </a:r>
            <a:r>
              <a:rPr lang="en-US" sz="2300" dirty="0"/>
              <a:t>An additional royalty in lieu of sponsoring state corporate income tax </a:t>
            </a:r>
          </a:p>
          <a:p>
            <a:r>
              <a:rPr lang="en-US" sz="2300" b="1" dirty="0"/>
              <a:t>Issue 3: </a:t>
            </a:r>
            <a:r>
              <a:rPr lang="en-US" sz="2300" dirty="0"/>
              <a:t>The valuation of Mn</a:t>
            </a:r>
          </a:p>
          <a:p>
            <a:pPr lvl="1"/>
            <a:r>
              <a:rPr lang="en-US" sz="2300" dirty="0"/>
              <a:t>Their submission suggested EMM, but they were open to other options as long as the royalties are adjusted accordingly</a:t>
            </a:r>
          </a:p>
          <a:p>
            <a:r>
              <a:rPr lang="en-US" sz="2300" b="1" dirty="0"/>
              <a:t>Issue 4: </a:t>
            </a:r>
            <a:r>
              <a:rPr lang="en-US" sz="2300" dirty="0"/>
              <a:t>Fiscal stability</a:t>
            </a:r>
          </a:p>
          <a:p>
            <a:r>
              <a:rPr lang="en-US" sz="2300" b="1" dirty="0"/>
              <a:t>Issue 5: </a:t>
            </a:r>
            <a:r>
              <a:rPr lang="en-US" sz="2300" dirty="0"/>
              <a:t>Royalty rates</a:t>
            </a:r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r>
              <a:rPr lang="en-US" sz="2300" dirty="0"/>
              <a:t>Based on a number of assumptions and modeling updates, we have addressed these recommendations and have determined a new set of values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362F72E-A045-4316-80BE-1F97117F54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073283"/>
              </p:ext>
            </p:extLst>
          </p:nvPr>
        </p:nvGraphicFramePr>
        <p:xfrm>
          <a:off x="7335749" y="3098319"/>
          <a:ext cx="4537161" cy="27432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665995">
                  <a:extLst>
                    <a:ext uri="{9D8B030D-6E8A-4147-A177-3AD203B41FA5}">
                      <a16:colId xmlns:a16="http://schemas.microsoft.com/office/drawing/2014/main" val="89101670"/>
                    </a:ext>
                  </a:extLst>
                </a:gridCol>
                <a:gridCol w="1205170">
                  <a:extLst>
                    <a:ext uri="{9D8B030D-6E8A-4147-A177-3AD203B41FA5}">
                      <a16:colId xmlns:a16="http://schemas.microsoft.com/office/drawing/2014/main" val="2786584004"/>
                    </a:ext>
                  </a:extLst>
                </a:gridCol>
                <a:gridCol w="230413">
                  <a:extLst>
                    <a:ext uri="{9D8B030D-6E8A-4147-A177-3AD203B41FA5}">
                      <a16:colId xmlns:a16="http://schemas.microsoft.com/office/drawing/2014/main" val="3130262863"/>
                    </a:ext>
                  </a:extLst>
                </a:gridCol>
                <a:gridCol w="1435583">
                  <a:extLst>
                    <a:ext uri="{9D8B030D-6E8A-4147-A177-3AD203B41FA5}">
                      <a16:colId xmlns:a16="http://schemas.microsoft.com/office/drawing/2014/main" val="2471700430"/>
                    </a:ext>
                  </a:extLst>
                </a:gridCol>
              </a:tblGrid>
              <a:tr h="268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Royalty Rate </a:t>
                      </a:r>
                    </a:p>
                    <a:p>
                      <a:pPr algn="ctr"/>
                      <a:r>
                        <a:rPr lang="en-US" sz="1700" dirty="0"/>
                        <a:t>Option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Stage One </a:t>
                      </a:r>
                    </a:p>
                    <a:p>
                      <a:pPr algn="ctr"/>
                      <a:r>
                        <a:rPr lang="en-US" sz="1700" dirty="0"/>
                        <a:t>(first 5 years)</a:t>
                      </a:r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Stage Two </a:t>
                      </a:r>
                    </a:p>
                    <a:p>
                      <a:pPr algn="ctr"/>
                      <a:r>
                        <a:rPr lang="en-US" sz="1700" dirty="0"/>
                        <a:t>(after 5 years)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001344"/>
                  </a:ext>
                </a:extLst>
              </a:tr>
              <a:tr h="207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b="1" dirty="0"/>
                        <a:t>Option 1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14.4%</a:t>
                      </a:r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14.4%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910145"/>
                  </a:ext>
                </a:extLst>
              </a:tr>
              <a:tr h="207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b="1" dirty="0"/>
                        <a:t>Option 2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6.4%</a:t>
                      </a:r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19.3%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881707"/>
                  </a:ext>
                </a:extLst>
              </a:tr>
              <a:tr h="2115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b="1" dirty="0"/>
                        <a:t>Option 3</a:t>
                      </a:r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 Hybrid regime: a 5% royalty, 30% profit share and 30% additional profit share</a:t>
                      </a:r>
                      <a:endParaRPr lang="en-US" sz="1700" dirty="0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30% (profit share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815683"/>
                  </a:ext>
                </a:extLst>
              </a:tr>
              <a:tr h="207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b="1" dirty="0"/>
                        <a:t>Option 4</a:t>
                      </a:r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700" dirty="0"/>
                        <a:t>6.4%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12/25%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600164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6E37018-51B8-45FC-9DD7-4530683A6AB1}"/>
              </a:ext>
            </a:extLst>
          </p:cNvPr>
          <p:cNvCxnSpPr/>
          <p:nvPr/>
        </p:nvCxnSpPr>
        <p:spPr>
          <a:xfrm>
            <a:off x="3445267" y="4564694"/>
            <a:ext cx="3657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017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75C9A-83E6-4B4A-836C-6DD0BBA317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Nodule Value Determination</a:t>
            </a:r>
            <a:br>
              <a:rPr lang="en-US" dirty="0"/>
            </a:br>
            <a:r>
              <a:rPr lang="en-US" dirty="0"/>
              <a:t>Issue of Manganese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D7900-460E-4E63-82C8-5AAB231901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72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185FA-84A5-4B2E-BE00-C096FE836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Valuation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BBACB-FD95-4112-8C30-3EF87A38C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Fully processed metals</a:t>
            </a:r>
          </a:p>
          <a:p>
            <a:pPr lvl="1"/>
            <a:r>
              <a:rPr lang="en-US" dirty="0"/>
              <a:t>Easy to do for Cobalt, Nickel and Copper</a:t>
            </a:r>
          </a:p>
          <a:p>
            <a:pPr lvl="1"/>
            <a:r>
              <a:rPr lang="en-US" dirty="0"/>
              <a:t>Challenging for Manganese because there may be multiple final forms of manganese sold</a:t>
            </a:r>
          </a:p>
          <a:p>
            <a:pPr lvl="2"/>
            <a:r>
              <a:rPr lang="en-US" dirty="0"/>
              <a:t>Electrolytic Manganese Metal (high price, small market)</a:t>
            </a:r>
          </a:p>
          <a:p>
            <a:pPr lvl="2"/>
            <a:r>
              <a:rPr lang="en-US" dirty="0"/>
              <a:t>Various grades of Ferromanganese (low, medium and high carbon) each with different prices</a:t>
            </a:r>
          </a:p>
          <a:p>
            <a:pPr lvl="2"/>
            <a:r>
              <a:rPr lang="en-US" dirty="0"/>
              <a:t>Other forms such as silico-manganese</a:t>
            </a:r>
          </a:p>
          <a:p>
            <a:r>
              <a:rPr lang="en-US" dirty="0"/>
              <a:t>Completely unprocessed nodules</a:t>
            </a:r>
          </a:p>
          <a:p>
            <a:pPr lvl="1"/>
            <a:r>
              <a:rPr lang="en-US" dirty="0"/>
              <a:t>Currently no transparent, arms length market price exists</a:t>
            </a:r>
          </a:p>
          <a:p>
            <a:pPr lvl="1"/>
            <a:r>
              <a:rPr lang="en-US" dirty="0"/>
              <a:t>Could derive a nodule transfer price based on metals prices and processing costs</a:t>
            </a:r>
          </a:p>
          <a:p>
            <a:pPr lvl="2"/>
            <a:r>
              <a:rPr lang="en-US" dirty="0"/>
              <a:t>Some details would need to be worked out</a:t>
            </a:r>
          </a:p>
          <a:p>
            <a:pPr lvl="2"/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Partially processed nodules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Value for cobalt, nickel and copper based on metal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Value for “unprocessed” manganese</a:t>
            </a:r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143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C2467-D4B6-4AF3-9852-BDE7EE58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simplify the approach to Manganese?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463A0-8E04-4D55-8E7D-66D3A5009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One approach would be to consider an unprocessed manganese product.</a:t>
            </a:r>
          </a:p>
          <a:p>
            <a:endParaRPr lang="en-US" dirty="0"/>
          </a:p>
          <a:p>
            <a:r>
              <a:rPr lang="en-US" dirty="0"/>
              <a:t>Metallurgical process could be done to only remove the three other metals.  The remaining slag, could be sold as a manganese rich product without considering additional processing</a:t>
            </a:r>
          </a:p>
          <a:p>
            <a:endParaRPr lang="en-US" dirty="0"/>
          </a:p>
          <a:p>
            <a:r>
              <a:rPr lang="en-US" dirty="0"/>
              <a:t>Fortunately, this slag is quite similar in composition to currently mined (on land) manganese, and a price index for this product exists</a:t>
            </a:r>
          </a:p>
          <a:p>
            <a:endParaRPr lang="en-US" dirty="0"/>
          </a:p>
          <a:p>
            <a:r>
              <a:rPr lang="en-US" dirty="0"/>
              <a:t>Mn ore prices are typically much lower than those of our refined manganese products </a:t>
            </a:r>
          </a:p>
          <a:p>
            <a:pPr lvl="1"/>
            <a:r>
              <a:rPr lang="en-US" dirty="0"/>
              <a:t>About $475/t of contained Mn, compared to $1560/t used in model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60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3EDDD-9221-4DB6-A62B-9376E7503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Important Criteria for Selecting Valuation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C5B4B-B793-439B-B211-50D25BFCF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96829" cy="4351338"/>
          </a:xfrm>
        </p:spPr>
        <p:txBody>
          <a:bodyPr/>
          <a:lstStyle/>
          <a:p>
            <a:r>
              <a:rPr lang="en-US" dirty="0"/>
              <a:t>Transparency:</a:t>
            </a:r>
          </a:p>
          <a:p>
            <a:pPr lvl="1"/>
            <a:r>
              <a:rPr lang="en-US" dirty="0"/>
              <a:t>Prices must be full transparent and easy to obtain</a:t>
            </a:r>
          </a:p>
          <a:p>
            <a:pPr lvl="1"/>
            <a:endParaRPr lang="en-US" dirty="0"/>
          </a:p>
          <a:p>
            <a:r>
              <a:rPr lang="en-US" dirty="0"/>
              <a:t>Arms Length Transaction</a:t>
            </a:r>
          </a:p>
          <a:p>
            <a:pPr lvl="1"/>
            <a:r>
              <a:rPr lang="en-US" dirty="0"/>
              <a:t>Prices must represent fair value, not a private one-off deal 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961AA9-7325-451C-A55E-46A4F11A548A}"/>
              </a:ext>
            </a:extLst>
          </p:cNvPr>
          <p:cNvSpPr txBox="1"/>
          <p:nvPr/>
        </p:nvSpPr>
        <p:spPr>
          <a:xfrm>
            <a:off x="6375972" y="2103120"/>
            <a:ext cx="4977828" cy="317009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Mn Ore Indices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Mn Ore index 37% Mn, FOB Port Elizabeth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Mn Ore index 44% Mn, </a:t>
            </a:r>
            <a:r>
              <a:rPr lang="en-US" sz="2000" dirty="0" err="1"/>
              <a:t>cif</a:t>
            </a:r>
            <a:r>
              <a:rPr lang="en-US" sz="2000" dirty="0"/>
              <a:t> Tianjin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Mn Ore index 46% Mn, Australia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Mn Ore index 38% Mn, 5% Fe, South Africa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Mn Ore index 44-45% Mn, Gabon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Mn Ore index 44-45% Mn, Brazil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Mn Ore index 32% Mn, 20% Fe, South Africa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52186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5FC8F-E509-422F-A987-B589294FC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Sponsor State Tax Concerns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8F9E7-CB6B-410E-A226-9580B9C16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78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FEB22-97FB-45B9-A6EC-24E9B50BC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 Sponsor State Tax?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07A40-75A5-4B24-8043-CEB18FF25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25% corporate tax rate from sponsor state</a:t>
            </a:r>
          </a:p>
          <a:p>
            <a:pPr lvl="1"/>
            <a:r>
              <a:rPr lang="en-US" dirty="0"/>
              <a:t>Net revenues to be shared by contractors &amp; ISA are reduced by this amount</a:t>
            </a:r>
          </a:p>
          <a:p>
            <a:pPr lvl="1"/>
            <a:r>
              <a:rPr lang="en-US" dirty="0"/>
              <a:t>Effective Tax Rate includes payment of this tax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Concerns that some contractors </a:t>
            </a:r>
            <a:r>
              <a:rPr lang="en-US" b="1" dirty="0">
                <a:solidFill>
                  <a:srgbClr val="FF0000"/>
                </a:solidFill>
              </a:rPr>
              <a:t>may not</a:t>
            </a:r>
            <a:r>
              <a:rPr lang="en-US" dirty="0"/>
              <a:t> pay any or all of this tax.</a:t>
            </a:r>
          </a:p>
          <a:p>
            <a:pPr lvl="1"/>
            <a:r>
              <a:rPr lang="en-US" dirty="0"/>
              <a:t>Effective Tax Rate would be much lower than industry standards (40%-50%)</a:t>
            </a:r>
          </a:p>
          <a:p>
            <a:pPr lvl="2"/>
            <a:r>
              <a:rPr lang="en-US" dirty="0"/>
              <a:t>Is this system still </a:t>
            </a:r>
            <a:r>
              <a:rPr lang="en-US" b="1" dirty="0">
                <a:solidFill>
                  <a:srgbClr val="FF0000"/>
                </a:solidFill>
              </a:rPr>
              <a:t>FAIR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Contractors have more net revenue that could be shared with ISA</a:t>
            </a:r>
          </a:p>
          <a:p>
            <a:pPr lvl="2"/>
            <a:r>
              <a:rPr lang="en-US" dirty="0"/>
              <a:t>Are we </a:t>
            </a:r>
            <a:r>
              <a:rPr lang="en-US" b="1" dirty="0">
                <a:solidFill>
                  <a:srgbClr val="FF0000"/>
                </a:solidFill>
              </a:rPr>
              <a:t>Maximizing ISA Revenue </a:t>
            </a:r>
            <a:r>
              <a:rPr lang="en-US" dirty="0"/>
              <a:t>while allowing contractors to be economically viable? 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/>
              <a:t>Other rates will be addressed in a second presentation later in this meeting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036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5FC8F-E509-422F-A987-B589294FC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Price Assumptions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8F9E7-CB6B-410E-A226-9580B9C16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46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6B04-9E49-4350-AB27-2D69D521B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740"/>
            <a:ext cx="10515600" cy="1133856"/>
          </a:xfrm>
        </p:spPr>
        <p:txBody>
          <a:bodyPr>
            <a:noAutofit/>
          </a:bodyPr>
          <a:lstStyle/>
          <a:p>
            <a:r>
              <a:rPr lang="en-US" sz="3600" dirty="0"/>
              <a:t>The long-term Manganese price is forecast to be around $4.75/</a:t>
            </a:r>
            <a:r>
              <a:rPr lang="en-US" sz="3600" dirty="0" err="1"/>
              <a:t>dmtu</a:t>
            </a:r>
            <a:endParaRPr lang="en-US" sz="36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6B3A7F6-1C51-422C-8168-D233497365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5211252"/>
              </p:ext>
            </p:extLst>
          </p:nvPr>
        </p:nvGraphicFramePr>
        <p:xfrm>
          <a:off x="481982" y="1386245"/>
          <a:ext cx="4968218" cy="23622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471107">
                  <a:extLst>
                    <a:ext uri="{9D8B030D-6E8A-4147-A177-3AD203B41FA5}">
                      <a16:colId xmlns:a16="http://schemas.microsoft.com/office/drawing/2014/main" val="1628068173"/>
                    </a:ext>
                  </a:extLst>
                </a:gridCol>
                <a:gridCol w="1405115">
                  <a:extLst>
                    <a:ext uri="{9D8B030D-6E8A-4147-A177-3AD203B41FA5}">
                      <a16:colId xmlns:a16="http://schemas.microsoft.com/office/drawing/2014/main" val="715851569"/>
                    </a:ext>
                  </a:extLst>
                </a:gridCol>
                <a:gridCol w="2091996">
                  <a:extLst>
                    <a:ext uri="{9D8B030D-6E8A-4147-A177-3AD203B41FA5}">
                      <a16:colId xmlns:a16="http://schemas.microsoft.com/office/drawing/2014/main" val="278324919"/>
                    </a:ext>
                  </a:extLst>
                </a:gridCol>
              </a:tblGrid>
              <a:tr h="5612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38% Mn Ore</a:t>
                      </a:r>
                    </a:p>
                    <a:p>
                      <a:pPr algn="ctr"/>
                      <a:r>
                        <a:rPr lang="en-US" sz="1700" dirty="0"/>
                        <a:t>($/</a:t>
                      </a:r>
                      <a:r>
                        <a:rPr lang="en-US" sz="1700" dirty="0" err="1"/>
                        <a:t>dmtu</a:t>
                      </a:r>
                      <a:r>
                        <a:rPr lang="en-US" sz="17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Reference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734929"/>
                  </a:ext>
                </a:extLst>
              </a:tr>
              <a:tr h="320723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S&amp;P Global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079852"/>
                  </a:ext>
                </a:extLst>
              </a:tr>
              <a:tr h="320723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Statista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427462"/>
                  </a:ext>
                </a:extLst>
              </a:tr>
              <a:tr h="320723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2016-2022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Statista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644486"/>
                  </a:ext>
                </a:extLst>
              </a:tr>
              <a:tr h="320723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4.74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2018-2021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S&amp;P Global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116088"/>
                  </a:ext>
                </a:extLst>
              </a:tr>
              <a:tr h="320723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2020-2023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Trading Economics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98693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5441B0D-2253-47A3-AFD0-3709F2C637E8}"/>
              </a:ext>
            </a:extLst>
          </p:cNvPr>
          <p:cNvSpPr txBox="1"/>
          <p:nvPr/>
        </p:nvSpPr>
        <p:spPr>
          <a:xfrm>
            <a:off x="78297" y="6284019"/>
            <a:ext cx="80448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Technavio 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Analysis: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Manganese Mining Market by Application and Geography - Forecast and Analysis 2022-2026</a:t>
            </a:r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F737BB-7F1F-4B5E-A8BB-ACCD52127F8B}"/>
              </a:ext>
            </a:extLst>
          </p:cNvPr>
          <p:cNvSpPr txBox="1"/>
          <p:nvPr/>
        </p:nvSpPr>
        <p:spPr>
          <a:xfrm>
            <a:off x="8492445" y="5917448"/>
            <a:ext cx="3210560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Previous Mn price: $4/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/>
              </a:rPr>
              <a:t>dmtu</a:t>
            </a:r>
            <a:endParaRPr lang="en-US" sz="2000" dirty="0">
              <a:solidFill>
                <a:schemeClr val="bg1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Mn price: $4.75/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dmtu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F94CE0-D98E-480A-A295-54E0620675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4"/>
          <a:stretch/>
        </p:blipFill>
        <p:spPr>
          <a:xfrm>
            <a:off x="6300898" y="1039606"/>
            <a:ext cx="5052902" cy="30554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1E3553-A76E-449E-A799-D2352C08F5B0}"/>
              </a:ext>
            </a:extLst>
          </p:cNvPr>
          <p:cNvSpPr txBox="1"/>
          <p:nvPr/>
        </p:nvSpPr>
        <p:spPr>
          <a:xfrm>
            <a:off x="6300898" y="1016913"/>
            <a:ext cx="2863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Mn Ore Price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BE4357-3039-474D-9375-984B3C4083C6}"/>
              </a:ext>
            </a:extLst>
          </p:cNvPr>
          <p:cNvSpPr txBox="1"/>
          <p:nvPr/>
        </p:nvSpPr>
        <p:spPr>
          <a:xfrm rot="5400000">
            <a:off x="10106933" y="3067503"/>
            <a:ext cx="2863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USD/mt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89E906-3B30-4577-906E-4D0893BACDE1}"/>
              </a:ext>
            </a:extLst>
          </p:cNvPr>
          <p:cNvSpPr txBox="1"/>
          <p:nvPr/>
        </p:nvSpPr>
        <p:spPr>
          <a:xfrm>
            <a:off x="10947400" y="912069"/>
            <a:ext cx="502920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7</a:t>
            </a:r>
          </a:p>
          <a:p>
            <a:endParaRPr lang="en-US" sz="1600" dirty="0"/>
          </a:p>
          <a:p>
            <a:r>
              <a:rPr lang="en-US" sz="1600" dirty="0"/>
              <a:t>6.4</a:t>
            </a:r>
          </a:p>
          <a:p>
            <a:endParaRPr lang="en-US" sz="1600" dirty="0"/>
          </a:p>
          <a:p>
            <a:r>
              <a:rPr lang="en-US" sz="1600" dirty="0"/>
              <a:t>5.8</a:t>
            </a:r>
          </a:p>
          <a:p>
            <a:endParaRPr lang="en-US" sz="1600" dirty="0"/>
          </a:p>
          <a:p>
            <a:r>
              <a:rPr lang="en-US" sz="1600" dirty="0"/>
              <a:t>5.2</a:t>
            </a:r>
          </a:p>
          <a:p>
            <a:endParaRPr lang="en-US" sz="1600" dirty="0"/>
          </a:p>
          <a:p>
            <a:r>
              <a:rPr lang="en-US" sz="1600" dirty="0"/>
              <a:t>4.6</a:t>
            </a:r>
          </a:p>
          <a:p>
            <a:endParaRPr lang="en-US" sz="1600" dirty="0"/>
          </a:p>
          <a:p>
            <a:r>
              <a:rPr lang="en-US" sz="1600" dirty="0"/>
              <a:t>3.8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85665F-3770-456D-9423-85FB1E102EC3}"/>
              </a:ext>
            </a:extLst>
          </p:cNvPr>
          <p:cNvSpPr txBox="1"/>
          <p:nvPr/>
        </p:nvSpPr>
        <p:spPr>
          <a:xfrm>
            <a:off x="375449" y="3932094"/>
            <a:ext cx="118165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Mn 38% ore price is expected to remain stable</a:t>
            </a:r>
            <a:r>
              <a:rPr lang="en-US" sz="2000" baseline="30000" dirty="0">
                <a:solidFill>
                  <a:prstClr val="black"/>
                </a:solidFill>
                <a:latin typeface="Calibri" panose="020F0502020204030204"/>
              </a:rPr>
              <a:t>1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around the 5-year average of $4.75/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dmtu</a:t>
            </a:r>
            <a:endParaRPr lang="en-US" sz="2000" baseline="3000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38% is representative of the composition of the remaining nodule after removal of Cu, Ni, and Co.</a:t>
            </a:r>
          </a:p>
          <a:p>
            <a:pPr lvl="1">
              <a:defRPr/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The previous Mn price in the model was $4/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dmtu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Not many forecasts in the literature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Previous forecast was based on temporary decline of price</a:t>
            </a:r>
          </a:p>
        </p:txBody>
      </p:sp>
    </p:spTree>
    <p:extLst>
      <p:ext uri="{BB962C8B-B14F-4D97-AF65-F5344CB8AC3E}">
        <p14:creationId xmlns:p14="http://schemas.microsoft.com/office/powerpoint/2010/main" val="3977524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429F2B8-B5A2-42BC-A547-88BB28DAED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9510969"/>
              </p:ext>
            </p:extLst>
          </p:nvPr>
        </p:nvGraphicFramePr>
        <p:xfrm>
          <a:off x="7579360" y="1595944"/>
          <a:ext cx="4490720" cy="355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4FE6B04-9E49-4350-AB27-2D69D521B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Despite current low prices, long-term Cobalt is forecast to recover to ~$60,000/t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2B15BC-DB3D-4C35-B267-159D12D4E264}"/>
              </a:ext>
            </a:extLst>
          </p:cNvPr>
          <p:cNvSpPr/>
          <p:nvPr/>
        </p:nvSpPr>
        <p:spPr>
          <a:xfrm>
            <a:off x="9869214" y="2195608"/>
            <a:ext cx="1855426" cy="2082102"/>
          </a:xfrm>
          <a:prstGeom prst="rect">
            <a:avLst/>
          </a:prstGeom>
          <a:solidFill>
            <a:schemeClr val="bg1">
              <a:lumMod val="85000"/>
              <a:alpha val="23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30E207-76A0-4560-9AFE-5BC7BEC5A388}"/>
              </a:ext>
            </a:extLst>
          </p:cNvPr>
          <p:cNvSpPr txBox="1"/>
          <p:nvPr/>
        </p:nvSpPr>
        <p:spPr>
          <a:xfrm>
            <a:off x="8707120" y="5262056"/>
            <a:ext cx="3319291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Previous Co price: $55,000/mt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Co price: $60,000/mt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73FC9DD-7E86-4B47-AA74-B61A693FF0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8952575"/>
              </p:ext>
            </p:extLst>
          </p:nvPr>
        </p:nvGraphicFramePr>
        <p:xfrm>
          <a:off x="3924793" y="1595944"/>
          <a:ext cx="4050809" cy="3179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2D3A07E-A52E-458D-A980-69349322A132}"/>
              </a:ext>
            </a:extLst>
          </p:cNvPr>
          <p:cNvSpPr txBox="1"/>
          <p:nvPr/>
        </p:nvSpPr>
        <p:spPr>
          <a:xfrm>
            <a:off x="9986071" y="3939156"/>
            <a:ext cx="1738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Forecast (Real $)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064D2E-C6E1-4A4E-B307-D66D6DE9E75F}"/>
              </a:ext>
            </a:extLst>
          </p:cNvPr>
          <p:cNvSpPr txBox="1"/>
          <p:nvPr/>
        </p:nvSpPr>
        <p:spPr>
          <a:xfrm>
            <a:off x="553182" y="4993972"/>
            <a:ext cx="742242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However, various groups believe prices may rise again in the future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Instead of today’s price of $40,000/mt or the highest long-term of $80,000/mt, we assume a Co price of $60,000/mt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4A4C8F39-D54A-4B90-BB6A-9B26AE27F7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8911178"/>
              </p:ext>
            </p:extLst>
          </p:nvPr>
        </p:nvGraphicFramePr>
        <p:xfrm>
          <a:off x="410068" y="1717658"/>
          <a:ext cx="3637950" cy="3057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D737249-6869-4987-9B23-37D60BA0748A}"/>
              </a:ext>
            </a:extLst>
          </p:cNvPr>
          <p:cNvCxnSpPr/>
          <p:nvPr/>
        </p:nvCxnSpPr>
        <p:spPr>
          <a:xfrm flipV="1">
            <a:off x="9672320" y="3078480"/>
            <a:ext cx="1036320" cy="14224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92CDDBE-3BE6-44A8-85D4-2B42502C746B}"/>
              </a:ext>
            </a:extLst>
          </p:cNvPr>
          <p:cNvCxnSpPr>
            <a:cxnSpLocks/>
          </p:cNvCxnSpPr>
          <p:nvPr/>
        </p:nvCxnSpPr>
        <p:spPr>
          <a:xfrm>
            <a:off x="10708640" y="3066797"/>
            <a:ext cx="645160" cy="42163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5943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3FEF516C-9C09-4278-A2E7-A44CC50D38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8123491"/>
              </p:ext>
            </p:extLst>
          </p:nvPr>
        </p:nvGraphicFramePr>
        <p:xfrm>
          <a:off x="7750175" y="1595944"/>
          <a:ext cx="4294680" cy="3491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4FE6B04-9E49-4350-AB27-2D69D521B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In light of Copper prices rising, long-term price raised to $9,000/mt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2B15BC-DB3D-4C35-B267-159D12D4E264}"/>
              </a:ext>
            </a:extLst>
          </p:cNvPr>
          <p:cNvSpPr/>
          <p:nvPr/>
        </p:nvSpPr>
        <p:spPr>
          <a:xfrm>
            <a:off x="9333186" y="2186152"/>
            <a:ext cx="2391454" cy="2028496"/>
          </a:xfrm>
          <a:prstGeom prst="rect">
            <a:avLst/>
          </a:prstGeom>
          <a:solidFill>
            <a:schemeClr val="bg1">
              <a:lumMod val="85000"/>
              <a:alpha val="23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30E207-76A0-4560-9AFE-5BC7BEC5A388}"/>
              </a:ext>
            </a:extLst>
          </p:cNvPr>
          <p:cNvSpPr txBox="1"/>
          <p:nvPr/>
        </p:nvSpPr>
        <p:spPr>
          <a:xfrm>
            <a:off x="8600059" y="5259766"/>
            <a:ext cx="3201162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Previous Cu price: $7,000/mt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Cu price: $9,000/mt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D3A07E-A52E-458D-A980-69349322A132}"/>
              </a:ext>
            </a:extLst>
          </p:cNvPr>
          <p:cNvSpPr txBox="1"/>
          <p:nvPr/>
        </p:nvSpPr>
        <p:spPr>
          <a:xfrm>
            <a:off x="9986071" y="3939156"/>
            <a:ext cx="1738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Forecast (Real $)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064D2E-C6E1-4A4E-B307-D66D6DE9E75F}"/>
              </a:ext>
            </a:extLst>
          </p:cNvPr>
          <p:cNvSpPr txBox="1"/>
          <p:nvPr/>
        </p:nvSpPr>
        <p:spPr>
          <a:xfrm>
            <a:off x="917019" y="4533122"/>
            <a:ext cx="70865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Copper prices have been rising and current prices around ~$8,900/mt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We assume the long-term price will be $9,000/mt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8D26DFD-0DBB-4F5F-A464-2A5D6DBB83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485631"/>
              </p:ext>
            </p:extLst>
          </p:nvPr>
        </p:nvGraphicFramePr>
        <p:xfrm>
          <a:off x="3846786" y="1618029"/>
          <a:ext cx="4056993" cy="3101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A767B8-8C6B-4CC7-9BE3-B172028F9057}"/>
              </a:ext>
            </a:extLst>
          </p:cNvPr>
          <p:cNvCxnSpPr>
            <a:cxnSpLocks/>
          </p:cNvCxnSpPr>
          <p:nvPr/>
        </p:nvCxnSpPr>
        <p:spPr>
          <a:xfrm>
            <a:off x="9033291" y="2457197"/>
            <a:ext cx="679669" cy="326643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3842A9-C57E-4925-89D4-7CF0E6DF5CF9}"/>
              </a:ext>
            </a:extLst>
          </p:cNvPr>
          <p:cNvCxnSpPr>
            <a:cxnSpLocks/>
          </p:cNvCxnSpPr>
          <p:nvPr/>
        </p:nvCxnSpPr>
        <p:spPr>
          <a:xfrm>
            <a:off x="9716113" y="2783840"/>
            <a:ext cx="2008527" cy="1016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2D1F837A-B42F-410C-840C-75A7CA3677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8569325"/>
              </p:ext>
            </p:extLst>
          </p:nvPr>
        </p:nvGraphicFramePr>
        <p:xfrm>
          <a:off x="131378" y="1576626"/>
          <a:ext cx="3820861" cy="3142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95809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E9F6F227-BED3-40B7-928F-F8AA267160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9507027"/>
              </p:ext>
            </p:extLst>
          </p:nvPr>
        </p:nvGraphicFramePr>
        <p:xfrm>
          <a:off x="7623208" y="1589736"/>
          <a:ext cx="4427621" cy="353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4FE6B04-9E49-4350-AB27-2D69D521B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Nickel prices has seen a dramatic rise but long-term are expected to revert to $20,000/mt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2B15BC-DB3D-4C35-B267-159D12D4E264}"/>
              </a:ext>
            </a:extLst>
          </p:cNvPr>
          <p:cNvSpPr/>
          <p:nvPr/>
        </p:nvSpPr>
        <p:spPr>
          <a:xfrm>
            <a:off x="9221002" y="2184934"/>
            <a:ext cx="2491819" cy="2079058"/>
          </a:xfrm>
          <a:prstGeom prst="rect">
            <a:avLst/>
          </a:prstGeom>
          <a:solidFill>
            <a:schemeClr val="bg1">
              <a:lumMod val="85000"/>
              <a:alpha val="23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30E207-76A0-4560-9AFE-5BC7BEC5A388}"/>
              </a:ext>
            </a:extLst>
          </p:cNvPr>
          <p:cNvSpPr txBox="1"/>
          <p:nvPr/>
        </p:nvSpPr>
        <p:spPr>
          <a:xfrm>
            <a:off x="8327266" y="5258353"/>
            <a:ext cx="3535695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Previous Ni price: $18,336/mt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Ni price: $20,000/mt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D3A07E-A52E-458D-A980-69349322A132}"/>
              </a:ext>
            </a:extLst>
          </p:cNvPr>
          <p:cNvSpPr txBox="1"/>
          <p:nvPr/>
        </p:nvSpPr>
        <p:spPr>
          <a:xfrm>
            <a:off x="10143256" y="3925438"/>
            <a:ext cx="1738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Forecast (Real $)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064D2E-C6E1-4A4E-B307-D66D6DE9E75F}"/>
              </a:ext>
            </a:extLst>
          </p:cNvPr>
          <p:cNvSpPr txBox="1"/>
          <p:nvPr/>
        </p:nvSpPr>
        <p:spPr>
          <a:xfrm>
            <a:off x="329039" y="4488911"/>
            <a:ext cx="825027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Nickel prices are rising and futures prices are rising even more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In the long-term, prices are settling below $20,000/mt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Because of the rise, we adjusted the Ni price from ~$18,000/mt to $20,000/mt</a:t>
            </a:r>
          </a:p>
          <a:p>
            <a:pPr>
              <a:defRPr/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7DEB834-530B-4DED-94BB-078CC82171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828233"/>
              </p:ext>
            </p:extLst>
          </p:nvPr>
        </p:nvGraphicFramePr>
        <p:xfrm>
          <a:off x="3846787" y="1595944"/>
          <a:ext cx="3991980" cy="3101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92D3FA-EBD4-41BB-8A3E-C4669A2DB102}"/>
              </a:ext>
            </a:extLst>
          </p:cNvPr>
          <p:cNvCxnSpPr>
            <a:cxnSpLocks/>
          </p:cNvCxnSpPr>
          <p:nvPr/>
        </p:nvCxnSpPr>
        <p:spPr>
          <a:xfrm>
            <a:off x="8925294" y="2539390"/>
            <a:ext cx="681043" cy="357922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3B74B88-198C-4F9C-BA88-B5F1A2C81AA7}"/>
              </a:ext>
            </a:extLst>
          </p:cNvPr>
          <p:cNvCxnSpPr>
            <a:cxnSpLocks/>
          </p:cNvCxnSpPr>
          <p:nvPr/>
        </p:nvCxnSpPr>
        <p:spPr>
          <a:xfrm>
            <a:off x="9685291" y="2886580"/>
            <a:ext cx="2008527" cy="1016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E21CE64A-DC78-4582-851F-1126CD7A1D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6821651"/>
              </p:ext>
            </p:extLst>
          </p:nvPr>
        </p:nvGraphicFramePr>
        <p:xfrm>
          <a:off x="250085" y="1674688"/>
          <a:ext cx="3590555" cy="3022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98251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5FC8F-E509-422F-A987-B589294FC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and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8F9E7-CB6B-410E-A226-9580B9C16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85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313C0-8F4D-48CC-ABF9-6F0C4161E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Analysis of Royalty Rates with Model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CF9B8-6600-48F1-A289-25E2D7A24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767" y="1808480"/>
            <a:ext cx="10557033" cy="4368483"/>
          </a:xfrm>
        </p:spPr>
        <p:txBody>
          <a:bodyPr>
            <a:normAutofit/>
          </a:bodyPr>
          <a:lstStyle/>
          <a:p>
            <a:r>
              <a:rPr lang="en-US" dirty="0"/>
              <a:t>For all four options, the Effective Tax Rate (ETR) served as a basis for selecting rates</a:t>
            </a:r>
          </a:p>
          <a:p>
            <a:pPr lvl="1"/>
            <a:r>
              <a:rPr lang="en-US" dirty="0"/>
              <a:t>45% was chosen, but other values could be analyzed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Conducted sensitivity analysis around the costs and metals prices</a:t>
            </a:r>
          </a:p>
          <a:p>
            <a:endParaRPr lang="en-US" dirty="0"/>
          </a:p>
          <a:p>
            <a:r>
              <a:rPr lang="en-US" dirty="0"/>
              <a:t>Today, the results focus will be on Option #4</a:t>
            </a:r>
          </a:p>
          <a:p>
            <a:pPr lvl="1"/>
            <a:r>
              <a:rPr lang="en-US" dirty="0"/>
              <a:t>Two Stage Variable Ad Valorem System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566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0BB28-1DC8-4D18-BD5C-DEAFF0636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" y="286829"/>
            <a:ext cx="11750040" cy="1133856"/>
          </a:xfrm>
        </p:spPr>
        <p:txBody>
          <a:bodyPr>
            <a:noAutofit/>
          </a:bodyPr>
          <a:lstStyle/>
          <a:p>
            <a:r>
              <a:rPr lang="en-US" sz="3600" dirty="0"/>
              <a:t>Under baseline conditions, this system results in a 45.4% ETR</a:t>
            </a:r>
            <a:br>
              <a:rPr lang="en-US" sz="3600" dirty="0"/>
            </a:br>
            <a:r>
              <a:rPr lang="en-US" sz="3600" dirty="0"/>
              <a:t>3% </a:t>
            </a:r>
            <a:r>
              <a:rPr lang="en-US" sz="3600" dirty="0">
                <a:sym typeface="Wingdings" panose="05000000000000000000" pitchFamily="2" charset="2"/>
              </a:rPr>
              <a:t> 7.5%/12.5%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E1BE4-2A8F-47C1-8025-A756C1783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250" y="1696402"/>
            <a:ext cx="6132630" cy="4104323"/>
          </a:xfrm>
        </p:spPr>
        <p:txBody>
          <a:bodyPr>
            <a:normAutofit/>
          </a:bodyPr>
          <a:lstStyle/>
          <a:p>
            <a:r>
              <a:rPr lang="en-US" sz="2400" dirty="0"/>
              <a:t>Stage One (first 5 years)</a:t>
            </a:r>
          </a:p>
          <a:p>
            <a:pPr lvl="1"/>
            <a:r>
              <a:rPr lang="en-US" sz="2000" dirty="0"/>
              <a:t>Fixed Royalty Rate = 3% </a:t>
            </a:r>
          </a:p>
          <a:p>
            <a:r>
              <a:rPr lang="en-US" sz="2400" dirty="0"/>
              <a:t>Stage Two (after 5 years)</a:t>
            </a:r>
          </a:p>
          <a:p>
            <a:pPr lvl="1"/>
            <a:r>
              <a:rPr lang="en-US" sz="2000" dirty="0"/>
              <a:t>If metal value is:</a:t>
            </a:r>
          </a:p>
          <a:p>
            <a:pPr lvl="2"/>
            <a:r>
              <a:rPr lang="en-US" sz="1600" dirty="0"/>
              <a:t>&lt;$510/t, Royalty Rate = 7.5%</a:t>
            </a:r>
          </a:p>
          <a:p>
            <a:pPr lvl="2"/>
            <a:r>
              <a:rPr lang="en-US" sz="1600" dirty="0"/>
              <a:t>≥$510/t, &lt;$580/t, Royalty Rate = 8.75%</a:t>
            </a:r>
          </a:p>
          <a:p>
            <a:pPr lvl="2"/>
            <a:r>
              <a:rPr lang="en-US" sz="1600" dirty="0"/>
              <a:t>≥$580/t, &lt;$650/t, Royalty Rate = 10%</a:t>
            </a:r>
          </a:p>
          <a:p>
            <a:pPr lvl="2"/>
            <a:r>
              <a:rPr lang="en-US" sz="1600" dirty="0"/>
              <a:t>≥$650/t, &lt;$720/t, Royalty Rate =11.25%</a:t>
            </a:r>
          </a:p>
          <a:p>
            <a:pPr lvl="2"/>
            <a:r>
              <a:rPr lang="en-US" sz="1600" dirty="0"/>
              <a:t>≥$720/t, Royalty Rate = 12.5%</a:t>
            </a:r>
          </a:p>
          <a:p>
            <a:r>
              <a:rPr lang="en-US" sz="2400" dirty="0"/>
              <a:t>The value of the nodule using the new price assumptions is $614/t, resulting in a 10% royalty rate</a:t>
            </a:r>
          </a:p>
          <a:p>
            <a:endParaRPr lang="en-US" sz="2400" dirty="0">
              <a:highlight>
                <a:srgbClr val="FFFF00"/>
              </a:highlight>
            </a:endParaRPr>
          </a:p>
          <a:p>
            <a:pPr marL="457200" lvl="1" indent="0">
              <a:buNone/>
            </a:pPr>
            <a:endParaRPr lang="en-US" sz="2000" dirty="0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F3287525-7242-4109-9DDC-CA0EB64942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2612593"/>
              </p:ext>
            </p:extLst>
          </p:nvPr>
        </p:nvGraphicFramePr>
        <p:xfrm>
          <a:off x="5588000" y="1696402"/>
          <a:ext cx="5949750" cy="3972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524885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6D8CF-425B-4D60-9209-43C6DBAB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 Analysis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D8967-7F12-4FAA-9993-C5BDBF7B20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9954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0BB28-1DC8-4D18-BD5C-DEAFF0636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" y="286829"/>
            <a:ext cx="11750040" cy="1133856"/>
          </a:xfrm>
        </p:spPr>
        <p:txBody>
          <a:bodyPr>
            <a:noAutofit/>
          </a:bodyPr>
          <a:lstStyle/>
          <a:p>
            <a:r>
              <a:rPr lang="en-US" sz="3600" dirty="0"/>
              <a:t>If costs are 20% higher than expected, ETR rises to 48.1%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E1BE4-2A8F-47C1-8025-A756C1783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250" y="1696402"/>
            <a:ext cx="6132630" cy="4104323"/>
          </a:xfrm>
        </p:spPr>
        <p:txBody>
          <a:bodyPr>
            <a:normAutofit/>
          </a:bodyPr>
          <a:lstStyle/>
          <a:p>
            <a:r>
              <a:rPr lang="en-US" sz="2400" dirty="0"/>
              <a:t>Same system</a:t>
            </a:r>
          </a:p>
          <a:p>
            <a:pPr lvl="1"/>
            <a:r>
              <a:rPr lang="en-US" sz="2000" dirty="0"/>
              <a:t>3% </a:t>
            </a:r>
            <a:r>
              <a:rPr lang="en-US" sz="2000" dirty="0">
                <a:sym typeface="Wingdings" panose="05000000000000000000" pitchFamily="2" charset="2"/>
              </a:rPr>
              <a:t> 7.5/12.5%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F3287525-7242-4109-9DDC-CA0EB64942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2521559"/>
              </p:ext>
            </p:extLst>
          </p:nvPr>
        </p:nvGraphicFramePr>
        <p:xfrm>
          <a:off x="6278880" y="1696402"/>
          <a:ext cx="5949750" cy="3972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DB495E-6029-48C2-97EF-03E6B916A7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423506"/>
              </p:ext>
            </p:extLst>
          </p:nvPr>
        </p:nvGraphicFramePr>
        <p:xfrm>
          <a:off x="304800" y="2641035"/>
          <a:ext cx="5445760" cy="1575930"/>
        </p:xfrm>
        <a:graphic>
          <a:graphicData uri="http://schemas.openxmlformats.org/drawingml/2006/table">
            <a:tbl>
              <a:tblPr firstRow="1" lastCol="1">
                <a:tableStyleId>{5940675A-B579-460E-94D1-54222C63F5DA}</a:tableStyleId>
              </a:tblPr>
              <a:tblGrid>
                <a:gridCol w="1687419">
                  <a:extLst>
                    <a:ext uri="{9D8B030D-6E8A-4147-A177-3AD203B41FA5}">
                      <a16:colId xmlns:a16="http://schemas.microsoft.com/office/drawing/2014/main" val="4088462739"/>
                    </a:ext>
                  </a:extLst>
                </a:gridCol>
                <a:gridCol w="1697007">
                  <a:extLst>
                    <a:ext uri="{9D8B030D-6E8A-4147-A177-3AD203B41FA5}">
                      <a16:colId xmlns:a16="http://schemas.microsoft.com/office/drawing/2014/main" val="66333728"/>
                    </a:ext>
                  </a:extLst>
                </a:gridCol>
                <a:gridCol w="2061334">
                  <a:extLst>
                    <a:ext uri="{9D8B030D-6E8A-4147-A177-3AD203B41FA5}">
                      <a16:colId xmlns:a16="http://schemas.microsoft.com/office/drawing/2014/main" val="3886688109"/>
                    </a:ext>
                  </a:extLst>
                </a:gridCol>
              </a:tblGrid>
              <a:tr h="4679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 CAPEX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20% Higher CAPEX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286420"/>
                  </a:ext>
                </a:extLst>
              </a:tr>
              <a:tr h="467925">
                <a:tc>
                  <a:txBody>
                    <a:bodyPr/>
                    <a:lstStyle/>
                    <a:p>
                      <a:r>
                        <a:rPr lang="en-US" dirty="0"/>
                        <a:t>Collector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$2.24B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$2.69B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896171"/>
                  </a:ext>
                </a:extLst>
              </a:tr>
              <a:tr h="467925">
                <a:tc>
                  <a:txBody>
                    <a:bodyPr/>
                    <a:lstStyle/>
                    <a:p>
                      <a:r>
                        <a:rPr lang="en-US" dirty="0"/>
                        <a:t>Metals Processor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$1.57B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$1.89B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682405"/>
                  </a:ext>
                </a:extLst>
              </a:tr>
            </a:tbl>
          </a:graphicData>
        </a:graphic>
      </p:graphicFrame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2F38B844-5D19-4187-901E-AA51046CD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909944"/>
              </p:ext>
            </p:extLst>
          </p:nvPr>
        </p:nvGraphicFramePr>
        <p:xfrm>
          <a:off x="304800" y="4500512"/>
          <a:ext cx="5445760" cy="1575930"/>
        </p:xfrm>
        <a:graphic>
          <a:graphicData uri="http://schemas.openxmlformats.org/drawingml/2006/table">
            <a:tbl>
              <a:tblPr firstRow="1" lastCol="1">
                <a:tableStyleId>{5940675A-B579-460E-94D1-54222C63F5DA}</a:tableStyleId>
              </a:tblPr>
              <a:tblGrid>
                <a:gridCol w="1687419">
                  <a:extLst>
                    <a:ext uri="{9D8B030D-6E8A-4147-A177-3AD203B41FA5}">
                      <a16:colId xmlns:a16="http://schemas.microsoft.com/office/drawing/2014/main" val="4088462739"/>
                    </a:ext>
                  </a:extLst>
                </a:gridCol>
                <a:gridCol w="1697007">
                  <a:extLst>
                    <a:ext uri="{9D8B030D-6E8A-4147-A177-3AD203B41FA5}">
                      <a16:colId xmlns:a16="http://schemas.microsoft.com/office/drawing/2014/main" val="66333728"/>
                    </a:ext>
                  </a:extLst>
                </a:gridCol>
                <a:gridCol w="2061334">
                  <a:extLst>
                    <a:ext uri="{9D8B030D-6E8A-4147-A177-3AD203B41FA5}">
                      <a16:colId xmlns:a16="http://schemas.microsoft.com/office/drawing/2014/main" val="3886688109"/>
                    </a:ext>
                  </a:extLst>
                </a:gridCol>
              </a:tblGrid>
              <a:tr h="4679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 OPEX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20% Higher OPEX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286420"/>
                  </a:ext>
                </a:extLst>
              </a:tr>
              <a:tr h="467925">
                <a:tc>
                  <a:txBody>
                    <a:bodyPr/>
                    <a:lstStyle/>
                    <a:p>
                      <a:r>
                        <a:rPr lang="en-US" dirty="0"/>
                        <a:t>Collector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$111/t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$133/t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896171"/>
                  </a:ext>
                </a:extLst>
              </a:tr>
              <a:tr h="467925">
                <a:tc>
                  <a:txBody>
                    <a:bodyPr/>
                    <a:lstStyle/>
                    <a:p>
                      <a:r>
                        <a:rPr lang="en-US" dirty="0"/>
                        <a:t>Metals Processor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$61/t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$73/t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682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773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0BB28-1DC8-4D18-BD5C-DEAFF0636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" y="286829"/>
            <a:ext cx="11750040" cy="1133856"/>
          </a:xfrm>
        </p:spPr>
        <p:txBody>
          <a:bodyPr>
            <a:noAutofit/>
          </a:bodyPr>
          <a:lstStyle/>
          <a:p>
            <a:r>
              <a:rPr lang="en-US" sz="3600" dirty="0"/>
              <a:t>If costs are 20% lower than expected, ETR falls to 43.3%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E1BE4-2A8F-47C1-8025-A756C1783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250" y="1696402"/>
            <a:ext cx="6132630" cy="4104323"/>
          </a:xfrm>
        </p:spPr>
        <p:txBody>
          <a:bodyPr>
            <a:normAutofit/>
          </a:bodyPr>
          <a:lstStyle/>
          <a:p>
            <a:r>
              <a:rPr lang="en-US" sz="2400" dirty="0"/>
              <a:t>Same system</a:t>
            </a:r>
          </a:p>
          <a:p>
            <a:pPr lvl="1"/>
            <a:r>
              <a:rPr lang="en-US" sz="2000" dirty="0"/>
              <a:t>3% </a:t>
            </a:r>
            <a:r>
              <a:rPr lang="en-US" sz="2000" dirty="0">
                <a:sym typeface="Wingdings" panose="05000000000000000000" pitchFamily="2" charset="2"/>
              </a:rPr>
              <a:t> 7.5/12.5%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F3287525-7242-4109-9DDC-CA0EB64942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7400241"/>
              </p:ext>
            </p:extLst>
          </p:nvPr>
        </p:nvGraphicFramePr>
        <p:xfrm>
          <a:off x="5909110" y="1696402"/>
          <a:ext cx="5949750" cy="3972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94FD7F8-43CF-43D3-AD11-1DDD24D09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218941"/>
              </p:ext>
            </p:extLst>
          </p:nvPr>
        </p:nvGraphicFramePr>
        <p:xfrm>
          <a:off x="304800" y="2641035"/>
          <a:ext cx="5445760" cy="1575930"/>
        </p:xfrm>
        <a:graphic>
          <a:graphicData uri="http://schemas.openxmlformats.org/drawingml/2006/table">
            <a:tbl>
              <a:tblPr firstRow="1" lastCol="1">
                <a:tableStyleId>{5940675A-B579-460E-94D1-54222C63F5DA}</a:tableStyleId>
              </a:tblPr>
              <a:tblGrid>
                <a:gridCol w="1687419">
                  <a:extLst>
                    <a:ext uri="{9D8B030D-6E8A-4147-A177-3AD203B41FA5}">
                      <a16:colId xmlns:a16="http://schemas.microsoft.com/office/drawing/2014/main" val="4088462739"/>
                    </a:ext>
                  </a:extLst>
                </a:gridCol>
                <a:gridCol w="1697007">
                  <a:extLst>
                    <a:ext uri="{9D8B030D-6E8A-4147-A177-3AD203B41FA5}">
                      <a16:colId xmlns:a16="http://schemas.microsoft.com/office/drawing/2014/main" val="66333728"/>
                    </a:ext>
                  </a:extLst>
                </a:gridCol>
                <a:gridCol w="2061334">
                  <a:extLst>
                    <a:ext uri="{9D8B030D-6E8A-4147-A177-3AD203B41FA5}">
                      <a16:colId xmlns:a16="http://schemas.microsoft.com/office/drawing/2014/main" val="3886688109"/>
                    </a:ext>
                  </a:extLst>
                </a:gridCol>
              </a:tblGrid>
              <a:tr h="4679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 CAPEX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20% Lower CAPEX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286420"/>
                  </a:ext>
                </a:extLst>
              </a:tr>
              <a:tr h="467925">
                <a:tc>
                  <a:txBody>
                    <a:bodyPr/>
                    <a:lstStyle/>
                    <a:p>
                      <a:r>
                        <a:rPr lang="en-US" dirty="0"/>
                        <a:t>Collector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$2.24B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$1.79B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896171"/>
                  </a:ext>
                </a:extLst>
              </a:tr>
              <a:tr h="467925">
                <a:tc>
                  <a:txBody>
                    <a:bodyPr/>
                    <a:lstStyle/>
                    <a:p>
                      <a:r>
                        <a:rPr lang="en-US" dirty="0"/>
                        <a:t>Metals Processor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$1.57B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$1.26B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682405"/>
                  </a:ext>
                </a:extLst>
              </a:tr>
            </a:tbl>
          </a:graphicData>
        </a:graphic>
      </p:graphicFrame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59E63F68-891C-4CE5-AFC7-44FD2B1D8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76367"/>
              </p:ext>
            </p:extLst>
          </p:nvPr>
        </p:nvGraphicFramePr>
        <p:xfrm>
          <a:off x="304800" y="4500512"/>
          <a:ext cx="5445760" cy="1575930"/>
        </p:xfrm>
        <a:graphic>
          <a:graphicData uri="http://schemas.openxmlformats.org/drawingml/2006/table">
            <a:tbl>
              <a:tblPr firstRow="1" lastCol="1">
                <a:tableStyleId>{5940675A-B579-460E-94D1-54222C63F5DA}</a:tableStyleId>
              </a:tblPr>
              <a:tblGrid>
                <a:gridCol w="1687419">
                  <a:extLst>
                    <a:ext uri="{9D8B030D-6E8A-4147-A177-3AD203B41FA5}">
                      <a16:colId xmlns:a16="http://schemas.microsoft.com/office/drawing/2014/main" val="4088462739"/>
                    </a:ext>
                  </a:extLst>
                </a:gridCol>
                <a:gridCol w="1697007">
                  <a:extLst>
                    <a:ext uri="{9D8B030D-6E8A-4147-A177-3AD203B41FA5}">
                      <a16:colId xmlns:a16="http://schemas.microsoft.com/office/drawing/2014/main" val="66333728"/>
                    </a:ext>
                  </a:extLst>
                </a:gridCol>
                <a:gridCol w="2061334">
                  <a:extLst>
                    <a:ext uri="{9D8B030D-6E8A-4147-A177-3AD203B41FA5}">
                      <a16:colId xmlns:a16="http://schemas.microsoft.com/office/drawing/2014/main" val="3886688109"/>
                    </a:ext>
                  </a:extLst>
                </a:gridCol>
              </a:tblGrid>
              <a:tr h="4679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 OPEX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20% Lower OPEX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286420"/>
                  </a:ext>
                </a:extLst>
              </a:tr>
              <a:tr h="467925">
                <a:tc>
                  <a:txBody>
                    <a:bodyPr/>
                    <a:lstStyle/>
                    <a:p>
                      <a:r>
                        <a:rPr lang="en-US" dirty="0"/>
                        <a:t>Collector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$111/t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$88/t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896171"/>
                  </a:ext>
                </a:extLst>
              </a:tr>
              <a:tr h="467925">
                <a:tc>
                  <a:txBody>
                    <a:bodyPr/>
                    <a:lstStyle/>
                    <a:p>
                      <a:r>
                        <a:rPr lang="en-US" dirty="0"/>
                        <a:t>Metals Processor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$61/t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$49/t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682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5437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0BB28-1DC8-4D18-BD5C-DEAFF0636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966"/>
            <a:ext cx="12418060" cy="1133856"/>
          </a:xfrm>
        </p:spPr>
        <p:txBody>
          <a:bodyPr>
            <a:noAutofit/>
          </a:bodyPr>
          <a:lstStyle/>
          <a:p>
            <a:r>
              <a:rPr lang="en-US" sz="3600" dirty="0"/>
              <a:t>20% is a reasonable range for the metals prices sensitivity analysis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24A7969-54BC-47E4-90F2-2640820F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461286"/>
              </p:ext>
            </p:extLst>
          </p:nvPr>
        </p:nvGraphicFramePr>
        <p:xfrm>
          <a:off x="436901" y="1779158"/>
          <a:ext cx="9540226" cy="3851539"/>
        </p:xfrm>
        <a:graphic>
          <a:graphicData uri="http://schemas.openxmlformats.org/drawingml/2006/table">
            <a:tbl>
              <a:tblPr firstRow="1" lastCol="1">
                <a:tableStyleId>{5940675A-B579-460E-94D1-54222C63F5DA}</a:tableStyleId>
              </a:tblPr>
              <a:tblGrid>
                <a:gridCol w="1476763">
                  <a:extLst>
                    <a:ext uri="{9D8B030D-6E8A-4147-A177-3AD203B41FA5}">
                      <a16:colId xmlns:a16="http://schemas.microsoft.com/office/drawing/2014/main" val="4088462739"/>
                    </a:ext>
                  </a:extLst>
                </a:gridCol>
                <a:gridCol w="1485155">
                  <a:extLst>
                    <a:ext uri="{9D8B030D-6E8A-4147-A177-3AD203B41FA5}">
                      <a16:colId xmlns:a16="http://schemas.microsoft.com/office/drawing/2014/main" val="1925930957"/>
                    </a:ext>
                  </a:extLst>
                </a:gridCol>
                <a:gridCol w="1485155">
                  <a:extLst>
                    <a:ext uri="{9D8B030D-6E8A-4147-A177-3AD203B41FA5}">
                      <a16:colId xmlns:a16="http://schemas.microsoft.com/office/drawing/2014/main" val="1905430554"/>
                    </a:ext>
                  </a:extLst>
                </a:gridCol>
                <a:gridCol w="1485155">
                  <a:extLst>
                    <a:ext uri="{9D8B030D-6E8A-4147-A177-3AD203B41FA5}">
                      <a16:colId xmlns:a16="http://schemas.microsoft.com/office/drawing/2014/main" val="66333728"/>
                    </a:ext>
                  </a:extLst>
                </a:gridCol>
                <a:gridCol w="1803999">
                  <a:extLst>
                    <a:ext uri="{9D8B030D-6E8A-4147-A177-3AD203B41FA5}">
                      <a16:colId xmlns:a16="http://schemas.microsoft.com/office/drawing/2014/main" val="3886688109"/>
                    </a:ext>
                  </a:extLst>
                </a:gridCol>
                <a:gridCol w="1803999">
                  <a:extLst>
                    <a:ext uri="{9D8B030D-6E8A-4147-A177-3AD203B41FA5}">
                      <a16:colId xmlns:a16="http://schemas.microsoft.com/office/drawing/2014/main" val="1259538164"/>
                    </a:ext>
                  </a:extLst>
                </a:gridCol>
              </a:tblGrid>
              <a:tr h="91866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Today’s Price*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20% Lower Forecast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Baseline Forecast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20% Higher Forecast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Typical Range**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286420"/>
                  </a:ext>
                </a:extLst>
              </a:tr>
              <a:tr h="733219">
                <a:tc>
                  <a:txBody>
                    <a:bodyPr/>
                    <a:lstStyle/>
                    <a:p>
                      <a:r>
                        <a:rPr lang="en-US" sz="2000" dirty="0"/>
                        <a:t>Mn 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$4.97/</a:t>
                      </a:r>
                      <a:r>
                        <a:rPr lang="en-US" sz="2000" dirty="0" err="1"/>
                        <a:t>dmtu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$3.80/</a:t>
                      </a:r>
                      <a:r>
                        <a:rPr lang="en-US" sz="2000" dirty="0" err="1"/>
                        <a:t>dmtu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$4.75/</a:t>
                      </a:r>
                      <a:r>
                        <a:rPr lang="en-US" sz="2000" dirty="0" err="1"/>
                        <a:t>dmtu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$5.70/</a:t>
                      </a:r>
                      <a:r>
                        <a:rPr lang="en-US" sz="2000" dirty="0" err="1"/>
                        <a:t>dmtu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$3.8-6.1/</a:t>
                      </a:r>
                      <a:r>
                        <a:rPr lang="en-US" sz="2000" dirty="0" err="1"/>
                        <a:t>dmtu</a:t>
                      </a:r>
                      <a:endParaRPr lang="en-US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896171"/>
                  </a:ext>
                </a:extLst>
              </a:tr>
              <a:tr h="733219">
                <a:tc>
                  <a:txBody>
                    <a:bodyPr/>
                    <a:lstStyle/>
                    <a:p>
                      <a:r>
                        <a:rPr lang="en-US" sz="2000" dirty="0"/>
                        <a:t>Nickel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$24,815/t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$16,000/t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$20,000/t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$24,000/t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$16,000-28,000/t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682405"/>
                  </a:ext>
                </a:extLst>
              </a:tr>
              <a:tr h="733219">
                <a:tc>
                  <a:txBody>
                    <a:bodyPr/>
                    <a:lstStyle/>
                    <a:p>
                      <a:r>
                        <a:rPr lang="en-US" sz="2000" dirty="0"/>
                        <a:t>Cobalt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$48,874/t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$48,000/t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$60,000/t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$72,000/t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$40,000-80,000/t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098477"/>
                  </a:ext>
                </a:extLst>
              </a:tr>
              <a:tr h="733219">
                <a:tc>
                  <a:txBody>
                    <a:bodyPr/>
                    <a:lstStyle/>
                    <a:p>
                      <a:r>
                        <a:rPr lang="en-US" sz="2000" dirty="0"/>
                        <a:t>Copper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$9,174/t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$7,200/t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$9,000/t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$10,800/t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$6,000-10,000/t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12335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CCA7583-E494-4153-8DFA-A761159EF62D}"/>
              </a:ext>
            </a:extLst>
          </p:cNvPr>
          <p:cNvSpPr txBox="1"/>
          <p:nvPr/>
        </p:nvSpPr>
        <p:spPr>
          <a:xfrm>
            <a:off x="403860" y="5630697"/>
            <a:ext cx="88758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*March 1, 2023 price</a:t>
            </a:r>
          </a:p>
          <a:p>
            <a:r>
              <a:rPr lang="en-US" dirty="0"/>
              <a:t>**Semi-quantitative assessment of both recent historical and medium-term forecasts.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38F8E2-3B15-4953-BDC3-E5A6B6F8A824}"/>
              </a:ext>
            </a:extLst>
          </p:cNvPr>
          <p:cNvCxnSpPr>
            <a:cxnSpLocks/>
          </p:cNvCxnSpPr>
          <p:nvPr/>
        </p:nvCxnSpPr>
        <p:spPr>
          <a:xfrm>
            <a:off x="10250150" y="2696334"/>
            <a:ext cx="0" cy="5486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CE3AB74-1856-4FD2-A2BA-6EA395CCF88A}"/>
              </a:ext>
            </a:extLst>
          </p:cNvPr>
          <p:cNvCxnSpPr>
            <a:cxnSpLocks/>
          </p:cNvCxnSpPr>
          <p:nvPr/>
        </p:nvCxnSpPr>
        <p:spPr>
          <a:xfrm>
            <a:off x="10250150" y="2980814"/>
            <a:ext cx="10693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6752C81-D08D-4533-8A58-516FAD00333A}"/>
              </a:ext>
            </a:extLst>
          </p:cNvPr>
          <p:cNvCxnSpPr>
            <a:cxnSpLocks/>
          </p:cNvCxnSpPr>
          <p:nvPr/>
        </p:nvCxnSpPr>
        <p:spPr>
          <a:xfrm>
            <a:off x="11319490" y="2696334"/>
            <a:ext cx="0" cy="5486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F649724-9EB5-45FA-8126-7E9C73B22D0C}"/>
              </a:ext>
            </a:extLst>
          </p:cNvPr>
          <p:cNvSpPr/>
          <p:nvPr/>
        </p:nvSpPr>
        <p:spPr>
          <a:xfrm>
            <a:off x="10250150" y="2767454"/>
            <a:ext cx="866138" cy="213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15D97D1-8A14-48D7-8639-21228EA6FDB1}"/>
              </a:ext>
            </a:extLst>
          </p:cNvPr>
          <p:cNvCxnSpPr>
            <a:cxnSpLocks/>
          </p:cNvCxnSpPr>
          <p:nvPr/>
        </p:nvCxnSpPr>
        <p:spPr>
          <a:xfrm>
            <a:off x="10250150" y="3458334"/>
            <a:ext cx="0" cy="5486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E5A45C-F50A-483E-B4F5-AA7226192A64}"/>
              </a:ext>
            </a:extLst>
          </p:cNvPr>
          <p:cNvCxnSpPr>
            <a:cxnSpLocks/>
          </p:cNvCxnSpPr>
          <p:nvPr/>
        </p:nvCxnSpPr>
        <p:spPr>
          <a:xfrm>
            <a:off x="10250150" y="3742814"/>
            <a:ext cx="10693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6EA7E38-AEE3-46B4-AFC3-2111C9923C81}"/>
              </a:ext>
            </a:extLst>
          </p:cNvPr>
          <p:cNvCxnSpPr>
            <a:cxnSpLocks/>
          </p:cNvCxnSpPr>
          <p:nvPr/>
        </p:nvCxnSpPr>
        <p:spPr>
          <a:xfrm>
            <a:off x="11319490" y="3458334"/>
            <a:ext cx="0" cy="5486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35C06B9-4D10-487F-BC63-81F33AE832EF}"/>
              </a:ext>
            </a:extLst>
          </p:cNvPr>
          <p:cNvSpPr/>
          <p:nvPr/>
        </p:nvSpPr>
        <p:spPr>
          <a:xfrm>
            <a:off x="10250150" y="3529454"/>
            <a:ext cx="866138" cy="213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EE9CBD4-2947-4D38-8B5C-4FA656ED1B91}"/>
              </a:ext>
            </a:extLst>
          </p:cNvPr>
          <p:cNvCxnSpPr>
            <a:cxnSpLocks/>
          </p:cNvCxnSpPr>
          <p:nvPr/>
        </p:nvCxnSpPr>
        <p:spPr>
          <a:xfrm>
            <a:off x="10250150" y="4220333"/>
            <a:ext cx="0" cy="5486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1474263-9C5A-4F95-93BE-BF01F342EF93}"/>
              </a:ext>
            </a:extLst>
          </p:cNvPr>
          <p:cNvCxnSpPr>
            <a:cxnSpLocks/>
          </p:cNvCxnSpPr>
          <p:nvPr/>
        </p:nvCxnSpPr>
        <p:spPr>
          <a:xfrm>
            <a:off x="10250150" y="4504813"/>
            <a:ext cx="10693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29A8BDC-9631-451F-9830-9ADF86CBD55F}"/>
              </a:ext>
            </a:extLst>
          </p:cNvPr>
          <p:cNvCxnSpPr>
            <a:cxnSpLocks/>
          </p:cNvCxnSpPr>
          <p:nvPr/>
        </p:nvCxnSpPr>
        <p:spPr>
          <a:xfrm>
            <a:off x="11319490" y="4220333"/>
            <a:ext cx="0" cy="5486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B551E155-E788-4034-902E-1A27B8068A16}"/>
              </a:ext>
            </a:extLst>
          </p:cNvPr>
          <p:cNvSpPr/>
          <p:nvPr/>
        </p:nvSpPr>
        <p:spPr>
          <a:xfrm>
            <a:off x="10368060" y="4260669"/>
            <a:ext cx="890453" cy="244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3312CD7-DD58-48EA-BD4B-A8510591E36A}"/>
              </a:ext>
            </a:extLst>
          </p:cNvPr>
          <p:cNvCxnSpPr>
            <a:cxnSpLocks/>
          </p:cNvCxnSpPr>
          <p:nvPr/>
        </p:nvCxnSpPr>
        <p:spPr>
          <a:xfrm>
            <a:off x="10250150" y="4982309"/>
            <a:ext cx="0" cy="5486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3476987-390B-4275-B2B8-7CB8413BAF9F}"/>
              </a:ext>
            </a:extLst>
          </p:cNvPr>
          <p:cNvCxnSpPr>
            <a:cxnSpLocks/>
          </p:cNvCxnSpPr>
          <p:nvPr/>
        </p:nvCxnSpPr>
        <p:spPr>
          <a:xfrm>
            <a:off x="10250150" y="5266789"/>
            <a:ext cx="10693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CB38C6A-04A1-4D99-B1AC-DAA1564C5F30}"/>
              </a:ext>
            </a:extLst>
          </p:cNvPr>
          <p:cNvCxnSpPr>
            <a:cxnSpLocks/>
          </p:cNvCxnSpPr>
          <p:nvPr/>
        </p:nvCxnSpPr>
        <p:spPr>
          <a:xfrm>
            <a:off x="11319490" y="4982309"/>
            <a:ext cx="0" cy="5486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68692540-F5BA-4280-9BF6-C22D52BCECB3}"/>
              </a:ext>
            </a:extLst>
          </p:cNvPr>
          <p:cNvSpPr/>
          <p:nvPr/>
        </p:nvSpPr>
        <p:spPr>
          <a:xfrm>
            <a:off x="10493988" y="5022645"/>
            <a:ext cx="896620" cy="254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988DBDC-295D-4283-805B-03854D61B427}"/>
              </a:ext>
            </a:extLst>
          </p:cNvPr>
          <p:cNvSpPr txBox="1"/>
          <p:nvPr/>
        </p:nvSpPr>
        <p:spPr>
          <a:xfrm>
            <a:off x="9968215" y="2270412"/>
            <a:ext cx="17398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Range Coverage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94084BD-617C-46FF-9B0B-E403801C097A}"/>
              </a:ext>
            </a:extLst>
          </p:cNvPr>
          <p:cNvCxnSpPr>
            <a:cxnSpLocks/>
            <a:stCxn id="16" idx="0"/>
          </p:cNvCxnSpPr>
          <p:nvPr/>
        </p:nvCxnSpPr>
        <p:spPr>
          <a:xfrm>
            <a:off x="10683219" y="2767454"/>
            <a:ext cx="0" cy="36933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3CD3EC5-3955-4800-992D-73AEE4F27D80}"/>
              </a:ext>
            </a:extLst>
          </p:cNvPr>
          <p:cNvCxnSpPr>
            <a:cxnSpLocks/>
          </p:cNvCxnSpPr>
          <p:nvPr/>
        </p:nvCxnSpPr>
        <p:spPr>
          <a:xfrm>
            <a:off x="10784819" y="2767454"/>
            <a:ext cx="0" cy="369332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579F184-5D44-487B-9D6B-0F9A22557B3C}"/>
              </a:ext>
            </a:extLst>
          </p:cNvPr>
          <p:cNvCxnSpPr>
            <a:cxnSpLocks/>
          </p:cNvCxnSpPr>
          <p:nvPr/>
        </p:nvCxnSpPr>
        <p:spPr>
          <a:xfrm>
            <a:off x="10673059" y="3529454"/>
            <a:ext cx="0" cy="36933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E733395-F392-4DFB-8F84-B4707157068E}"/>
              </a:ext>
            </a:extLst>
          </p:cNvPr>
          <p:cNvCxnSpPr>
            <a:cxnSpLocks/>
          </p:cNvCxnSpPr>
          <p:nvPr/>
        </p:nvCxnSpPr>
        <p:spPr>
          <a:xfrm>
            <a:off x="10788630" y="4250813"/>
            <a:ext cx="0" cy="36933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B90FDFE-951E-4845-8FF1-498DBDC6B0A6}"/>
              </a:ext>
            </a:extLst>
          </p:cNvPr>
          <p:cNvCxnSpPr>
            <a:cxnSpLocks/>
          </p:cNvCxnSpPr>
          <p:nvPr/>
        </p:nvCxnSpPr>
        <p:spPr>
          <a:xfrm>
            <a:off x="10927059" y="5022645"/>
            <a:ext cx="0" cy="36933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61A05FF-B2C7-447B-9A29-2C63E9F6776D}"/>
              </a:ext>
            </a:extLst>
          </p:cNvPr>
          <p:cNvCxnSpPr>
            <a:cxnSpLocks/>
          </p:cNvCxnSpPr>
          <p:nvPr/>
        </p:nvCxnSpPr>
        <p:spPr>
          <a:xfrm>
            <a:off x="11167073" y="3524078"/>
            <a:ext cx="0" cy="369332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87715AA-FAAA-438D-B8EA-9DEF125D821C}"/>
              </a:ext>
            </a:extLst>
          </p:cNvPr>
          <p:cNvCxnSpPr>
            <a:cxnSpLocks/>
          </p:cNvCxnSpPr>
          <p:nvPr/>
        </p:nvCxnSpPr>
        <p:spPr>
          <a:xfrm>
            <a:off x="10504133" y="4250813"/>
            <a:ext cx="0" cy="369332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CF99674-0BD8-4C93-B1EF-95F39A692D9F}"/>
              </a:ext>
            </a:extLst>
          </p:cNvPr>
          <p:cNvCxnSpPr>
            <a:cxnSpLocks/>
          </p:cNvCxnSpPr>
          <p:nvPr/>
        </p:nvCxnSpPr>
        <p:spPr>
          <a:xfrm>
            <a:off x="11014673" y="5021163"/>
            <a:ext cx="0" cy="369332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30AFA3B-5ECF-4E41-8A5A-69B30EB1DE31}"/>
              </a:ext>
            </a:extLst>
          </p:cNvPr>
          <p:cNvCxnSpPr>
            <a:cxnSpLocks/>
          </p:cNvCxnSpPr>
          <p:nvPr/>
        </p:nvCxnSpPr>
        <p:spPr>
          <a:xfrm flipH="1">
            <a:off x="9377300" y="6067537"/>
            <a:ext cx="304999" cy="0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5C22EB0-C6FC-4107-8094-ED231BC3A1FD}"/>
              </a:ext>
            </a:extLst>
          </p:cNvPr>
          <p:cNvCxnSpPr>
            <a:cxnSpLocks/>
          </p:cNvCxnSpPr>
          <p:nvPr/>
        </p:nvCxnSpPr>
        <p:spPr>
          <a:xfrm flipH="1">
            <a:off x="9364602" y="5879326"/>
            <a:ext cx="30753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6AFD0F1-961D-4C2B-A686-9BBE295A7951}"/>
              </a:ext>
            </a:extLst>
          </p:cNvPr>
          <p:cNvSpPr txBox="1"/>
          <p:nvPr/>
        </p:nvSpPr>
        <p:spPr>
          <a:xfrm>
            <a:off x="9672139" y="5684811"/>
            <a:ext cx="1082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Forecast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0FC8632-82AF-478A-96C7-D96A6AAF7BCF}"/>
              </a:ext>
            </a:extLst>
          </p:cNvPr>
          <p:cNvSpPr txBox="1"/>
          <p:nvPr/>
        </p:nvSpPr>
        <p:spPr>
          <a:xfrm>
            <a:off x="9672139" y="5886741"/>
            <a:ext cx="1082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Today’s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B658851-C2EA-4931-8E3F-365C8517B95D}"/>
              </a:ext>
            </a:extLst>
          </p:cNvPr>
          <p:cNvSpPr/>
          <p:nvPr/>
        </p:nvSpPr>
        <p:spPr>
          <a:xfrm>
            <a:off x="10642645" y="5799044"/>
            <a:ext cx="355633" cy="93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FB2A50D-14E8-4C0D-B2F4-5E32E010FE6C}"/>
              </a:ext>
            </a:extLst>
          </p:cNvPr>
          <p:cNvCxnSpPr>
            <a:cxnSpLocks/>
          </p:cNvCxnSpPr>
          <p:nvPr/>
        </p:nvCxnSpPr>
        <p:spPr>
          <a:xfrm>
            <a:off x="10957638" y="5953146"/>
            <a:ext cx="0" cy="201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1BD6280-F069-4BF5-9053-A34C1A0CA930}"/>
              </a:ext>
            </a:extLst>
          </p:cNvPr>
          <p:cNvCxnSpPr>
            <a:cxnSpLocks/>
          </p:cNvCxnSpPr>
          <p:nvPr/>
        </p:nvCxnSpPr>
        <p:spPr>
          <a:xfrm>
            <a:off x="10672975" y="5953146"/>
            <a:ext cx="0" cy="201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409EE350-2C2F-4E79-9137-6004A09B3693}"/>
              </a:ext>
            </a:extLst>
          </p:cNvPr>
          <p:cNvCxnSpPr>
            <a:cxnSpLocks/>
          </p:cNvCxnSpPr>
          <p:nvPr/>
        </p:nvCxnSpPr>
        <p:spPr>
          <a:xfrm flipH="1">
            <a:off x="10683120" y="6052094"/>
            <a:ext cx="284678" cy="3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4BDEFB67-6C50-4345-B648-E295EABA975B}"/>
              </a:ext>
            </a:extLst>
          </p:cNvPr>
          <p:cNvSpPr txBox="1"/>
          <p:nvPr/>
        </p:nvSpPr>
        <p:spPr>
          <a:xfrm>
            <a:off x="11069398" y="5664544"/>
            <a:ext cx="1082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+/-20%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8B3504E-5EF4-4CD0-AB99-59F593DA2B4F}"/>
              </a:ext>
            </a:extLst>
          </p:cNvPr>
          <p:cNvSpPr txBox="1"/>
          <p:nvPr/>
        </p:nvSpPr>
        <p:spPr>
          <a:xfrm>
            <a:off x="10962598" y="5874115"/>
            <a:ext cx="15848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Typical range</a:t>
            </a:r>
          </a:p>
        </p:txBody>
      </p:sp>
    </p:spTree>
    <p:extLst>
      <p:ext uri="{BB962C8B-B14F-4D97-AF65-F5344CB8AC3E}">
        <p14:creationId xmlns:p14="http://schemas.microsoft.com/office/powerpoint/2010/main" val="40987398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D27F4-B43A-4AD0-94B4-5937B6850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" y="697081"/>
            <a:ext cx="12171680" cy="1129714"/>
          </a:xfrm>
        </p:spPr>
        <p:txBody>
          <a:bodyPr>
            <a:noAutofit/>
          </a:bodyPr>
          <a:lstStyle/>
          <a:p>
            <a:r>
              <a:rPr lang="en-US" sz="3600" dirty="0"/>
              <a:t>Option 4 is quite effective at dealing with metals price fluctuation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818AE0-BC2A-46C6-B544-72EDC3E560B8}"/>
              </a:ext>
            </a:extLst>
          </p:cNvPr>
          <p:cNvSpPr txBox="1">
            <a:spLocks/>
          </p:cNvSpPr>
          <p:nvPr/>
        </p:nvSpPr>
        <p:spPr>
          <a:xfrm>
            <a:off x="833120" y="1826795"/>
            <a:ext cx="896112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20% higher metals prices</a:t>
            </a:r>
          </a:p>
          <a:p>
            <a:r>
              <a:rPr lang="en-US" dirty="0"/>
              <a:t>Effective Tax Rate: 47.0%</a:t>
            </a:r>
          </a:p>
          <a:p>
            <a:pPr lvl="1"/>
            <a:r>
              <a:rPr lang="en-US" dirty="0"/>
              <a:t>ISA lifetime royalty revenue (undiscounted): $7.764 billion</a:t>
            </a:r>
          </a:p>
          <a:p>
            <a:pPr lvl="1"/>
            <a:r>
              <a:rPr lang="en-US" dirty="0"/>
              <a:t>Contractor IRR: 20.98%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20% lower metals prices</a:t>
            </a:r>
          </a:p>
          <a:p>
            <a:r>
              <a:rPr lang="en-US" dirty="0"/>
              <a:t>Effective Tax Rate: 44.7%</a:t>
            </a:r>
          </a:p>
          <a:p>
            <a:pPr lvl="1"/>
            <a:r>
              <a:rPr lang="en-US" dirty="0"/>
              <a:t>ISA lifetime royalty revenue (undiscounted): $3.189 billion</a:t>
            </a:r>
          </a:p>
          <a:p>
            <a:pPr lvl="1"/>
            <a:r>
              <a:rPr lang="en-US" dirty="0"/>
              <a:t>Contractor IRR: 13.57%</a:t>
            </a:r>
          </a:p>
          <a:p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814436A-8F69-4AB4-80A0-4F2DD1766BC2}"/>
              </a:ext>
            </a:extLst>
          </p:cNvPr>
          <p:cNvSpPr txBox="1">
            <a:spLocks/>
          </p:cNvSpPr>
          <p:nvPr/>
        </p:nvSpPr>
        <p:spPr>
          <a:xfrm>
            <a:off x="6548120" y="1826795"/>
            <a:ext cx="5181600" cy="568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</a:rPr>
              <a:t>20% lower metals prices</a:t>
            </a:r>
          </a:p>
        </p:txBody>
      </p:sp>
    </p:spTree>
    <p:extLst>
      <p:ext uri="{BB962C8B-B14F-4D97-AF65-F5344CB8AC3E}">
        <p14:creationId xmlns:p14="http://schemas.microsoft.com/office/powerpoint/2010/main" val="3613627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AFBB2-2E93-4C19-952B-5237DEE33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This system works reasonably well unless both prices and costs fall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94F2ED7-43EA-4E05-932E-EDD622864110}"/>
              </a:ext>
            </a:extLst>
          </p:cNvPr>
          <p:cNvGrpSpPr/>
          <p:nvPr/>
        </p:nvGrpSpPr>
        <p:grpSpPr>
          <a:xfrm>
            <a:off x="3281116" y="2185890"/>
            <a:ext cx="5629768" cy="4672110"/>
            <a:chOff x="1732729" y="1741805"/>
            <a:chExt cx="5629768" cy="467211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78B150D-7168-4ACE-B924-28A23EDED5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66930" y="1741805"/>
              <a:ext cx="10510" cy="414889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95E5B20-07ED-4909-B655-61D988ACAC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66930" y="5890695"/>
              <a:ext cx="499556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5C09B02-1E81-49BF-BD3F-FDB31E4F7A0B}"/>
                </a:ext>
              </a:extLst>
            </p:cNvPr>
            <p:cNvSpPr txBox="1"/>
            <p:nvPr/>
          </p:nvSpPr>
          <p:spPr>
            <a:xfrm>
              <a:off x="3834702" y="5890695"/>
              <a:ext cx="17236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sz="2800" b="1" dirty="0"/>
                <a:t>COSTS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6B9515-637C-4D58-BAAD-78F062D98DED}"/>
                </a:ext>
              </a:extLst>
            </p:cNvPr>
            <p:cNvSpPr txBox="1"/>
            <p:nvPr/>
          </p:nvSpPr>
          <p:spPr>
            <a:xfrm rot="16200000">
              <a:off x="1132491" y="3576177"/>
              <a:ext cx="17236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sz="2800" b="1" dirty="0"/>
                <a:t>PRICES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8698DCC-ED23-49E7-B5FD-1CFEF0F68F79}"/>
                </a:ext>
              </a:extLst>
            </p:cNvPr>
            <p:cNvSpPr txBox="1"/>
            <p:nvPr/>
          </p:nvSpPr>
          <p:spPr>
            <a:xfrm>
              <a:off x="4794815" y="5367476"/>
              <a:ext cx="4099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BF3D271-7AFB-41B7-8062-A02E982136C8}"/>
                </a:ext>
              </a:extLst>
            </p:cNvPr>
            <p:cNvSpPr txBox="1"/>
            <p:nvPr/>
          </p:nvSpPr>
          <p:spPr>
            <a:xfrm>
              <a:off x="5971976" y="5381472"/>
              <a:ext cx="81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20%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6FDB7DD-D442-4DB7-9457-8C28ECA2EF20}"/>
                </a:ext>
              </a:extLst>
            </p:cNvPr>
            <p:cNvSpPr txBox="1"/>
            <p:nvPr/>
          </p:nvSpPr>
          <p:spPr>
            <a:xfrm>
              <a:off x="3231926" y="5368139"/>
              <a:ext cx="81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-20%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9DC6135-C03B-454A-8F25-0CF5BF0F3DA2}"/>
                </a:ext>
              </a:extLst>
            </p:cNvPr>
            <p:cNvSpPr txBox="1"/>
            <p:nvPr/>
          </p:nvSpPr>
          <p:spPr>
            <a:xfrm>
              <a:off x="2370150" y="4654861"/>
              <a:ext cx="81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-20%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1D62072-C72B-4BEB-83A2-606FD0563179}"/>
                </a:ext>
              </a:extLst>
            </p:cNvPr>
            <p:cNvSpPr txBox="1"/>
            <p:nvPr/>
          </p:nvSpPr>
          <p:spPr>
            <a:xfrm>
              <a:off x="2358940" y="2108083"/>
              <a:ext cx="81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 20%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F3DA0C6-A5BA-424E-AC8A-E9C92540E0D6}"/>
                </a:ext>
              </a:extLst>
            </p:cNvPr>
            <p:cNvSpPr txBox="1"/>
            <p:nvPr/>
          </p:nvSpPr>
          <p:spPr>
            <a:xfrm>
              <a:off x="2559689" y="3382477"/>
              <a:ext cx="4099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0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69FC6D1-24E1-48AC-BE78-FBBAA706A416}"/>
                </a:ext>
              </a:extLst>
            </p:cNvPr>
            <p:cNvGrpSpPr/>
            <p:nvPr/>
          </p:nvGrpSpPr>
          <p:grpSpPr>
            <a:xfrm>
              <a:off x="3127878" y="1805808"/>
              <a:ext cx="3813301" cy="3575665"/>
              <a:chOff x="3075328" y="1805808"/>
              <a:chExt cx="3813301" cy="3575665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27F2662E-50BF-4497-A0DA-238DAF95D94C}"/>
                  </a:ext>
                </a:extLst>
              </p:cNvPr>
              <p:cNvSpPr/>
              <p:nvPr/>
            </p:nvSpPr>
            <p:spPr>
              <a:xfrm>
                <a:off x="3075328" y="1805808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649DA707-1E38-402D-8C9B-0119A4A351A7}"/>
                  </a:ext>
                </a:extLst>
              </p:cNvPr>
              <p:cNvSpPr/>
              <p:nvPr/>
            </p:nvSpPr>
            <p:spPr>
              <a:xfrm>
                <a:off x="4437467" y="1805808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8583D1D3-81D8-4A0A-8653-8BA12185DA0E}"/>
                  </a:ext>
                </a:extLst>
              </p:cNvPr>
              <p:cNvSpPr/>
              <p:nvPr/>
            </p:nvSpPr>
            <p:spPr>
              <a:xfrm>
                <a:off x="5799606" y="1805808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D5C9024F-9BFE-45DB-A2F3-5D4129BA299E}"/>
                  </a:ext>
                </a:extLst>
              </p:cNvPr>
              <p:cNvSpPr/>
              <p:nvPr/>
            </p:nvSpPr>
            <p:spPr>
              <a:xfrm>
                <a:off x="3075328" y="3113085"/>
                <a:ext cx="1019501" cy="100045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5912800C-3407-4E49-98A5-5BB7B49873D2}"/>
                  </a:ext>
                </a:extLst>
              </p:cNvPr>
              <p:cNvSpPr/>
              <p:nvPr/>
            </p:nvSpPr>
            <p:spPr>
              <a:xfrm>
                <a:off x="4437467" y="3113085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B597E95C-D72B-41D2-AE14-12C57A41FDF3}"/>
                  </a:ext>
                </a:extLst>
              </p:cNvPr>
              <p:cNvSpPr/>
              <p:nvPr/>
            </p:nvSpPr>
            <p:spPr>
              <a:xfrm>
                <a:off x="5799606" y="3113085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E11E8DFD-B3E9-484E-9EA9-B89C538D55A3}"/>
                  </a:ext>
                </a:extLst>
              </p:cNvPr>
              <p:cNvSpPr/>
              <p:nvPr/>
            </p:nvSpPr>
            <p:spPr>
              <a:xfrm>
                <a:off x="3075328" y="4381022"/>
                <a:ext cx="1019501" cy="100045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85EFE626-4BA6-441C-A86C-7AD1D6746312}"/>
                  </a:ext>
                </a:extLst>
              </p:cNvPr>
              <p:cNvSpPr/>
              <p:nvPr/>
            </p:nvSpPr>
            <p:spPr>
              <a:xfrm>
                <a:off x="4437467" y="4381022"/>
                <a:ext cx="1019501" cy="100045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D8BF80EF-FF0B-45DD-80AF-7CD21C14AECA}"/>
                  </a:ext>
                </a:extLst>
              </p:cNvPr>
              <p:cNvSpPr/>
              <p:nvPr/>
            </p:nvSpPr>
            <p:spPr>
              <a:xfrm>
                <a:off x="5799606" y="4381022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27C7BFB-E415-4B11-B2BC-9C1F4454229D}"/>
                  </a:ext>
                </a:extLst>
              </p:cNvPr>
              <p:cNvSpPr txBox="1"/>
              <p:nvPr/>
            </p:nvSpPr>
            <p:spPr>
              <a:xfrm>
                <a:off x="3122836" y="2078695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45.20%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E4B85D5-F2CA-4593-9965-F8A096F3313E}"/>
                  </a:ext>
                </a:extLst>
              </p:cNvPr>
              <p:cNvSpPr txBox="1"/>
              <p:nvPr/>
            </p:nvSpPr>
            <p:spPr>
              <a:xfrm>
                <a:off x="3097393" y="340679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43.30%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3CB94A6-8DC6-46B8-A071-3FCEBCE8BDA9}"/>
                  </a:ext>
                </a:extLst>
              </p:cNvPr>
              <p:cNvSpPr txBox="1"/>
              <p:nvPr/>
            </p:nvSpPr>
            <p:spPr>
              <a:xfrm>
                <a:off x="3122836" y="467636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41.80%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D43A56-C341-45EB-973B-5EF7B6936DD7}"/>
                  </a:ext>
                </a:extLst>
              </p:cNvPr>
              <p:cNvSpPr txBox="1"/>
              <p:nvPr/>
            </p:nvSpPr>
            <p:spPr>
              <a:xfrm>
                <a:off x="4484975" y="2074912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47.00%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068A682-8B65-4C6B-B66F-B151F13A9414}"/>
                  </a:ext>
                </a:extLst>
              </p:cNvPr>
              <p:cNvSpPr txBox="1"/>
              <p:nvPr/>
            </p:nvSpPr>
            <p:spPr>
              <a:xfrm>
                <a:off x="4476347" y="341054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45.50%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B3F4ADA-AC44-4DAE-86DD-55E7CB59AE21}"/>
                  </a:ext>
                </a:extLst>
              </p:cNvPr>
              <p:cNvSpPr txBox="1"/>
              <p:nvPr/>
            </p:nvSpPr>
            <p:spPr>
              <a:xfrm>
                <a:off x="4476346" y="467636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44.70%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8DA9BCC-5F09-491A-8E7A-5FC9082EDA28}"/>
                  </a:ext>
                </a:extLst>
              </p:cNvPr>
              <p:cNvSpPr txBox="1"/>
              <p:nvPr/>
            </p:nvSpPr>
            <p:spPr>
              <a:xfrm>
                <a:off x="5847948" y="2074912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49.10%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DE7F323-D38C-43A7-AEB8-582C98F0C9C1}"/>
                  </a:ext>
                </a:extLst>
              </p:cNvPr>
              <p:cNvSpPr txBox="1"/>
              <p:nvPr/>
            </p:nvSpPr>
            <p:spPr>
              <a:xfrm>
                <a:off x="5838486" y="340679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48.10%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E6B936A-8439-4EF5-AF57-EC2AC0AA7092}"/>
                  </a:ext>
                </a:extLst>
              </p:cNvPr>
              <p:cNvSpPr txBox="1"/>
              <p:nvPr/>
            </p:nvSpPr>
            <p:spPr>
              <a:xfrm>
                <a:off x="5869128" y="4659480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48.80%</a:t>
                </a:r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A258A77-9C2D-4179-AD82-D32E81E0436F}"/>
              </a:ext>
            </a:extLst>
          </p:cNvPr>
          <p:cNvSpPr txBox="1"/>
          <p:nvPr/>
        </p:nvSpPr>
        <p:spPr>
          <a:xfrm>
            <a:off x="4894858" y="1693839"/>
            <a:ext cx="3401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Effective Tax Rate (ETR)</a:t>
            </a:r>
          </a:p>
        </p:txBody>
      </p:sp>
    </p:spTree>
    <p:extLst>
      <p:ext uri="{BB962C8B-B14F-4D97-AF65-F5344CB8AC3E}">
        <p14:creationId xmlns:p14="http://schemas.microsoft.com/office/powerpoint/2010/main" val="6059996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AFBB2-2E93-4C19-952B-5237DEE33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Option 4 captures price variations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94F2ED7-43EA-4E05-932E-EDD622864110}"/>
              </a:ext>
            </a:extLst>
          </p:cNvPr>
          <p:cNvGrpSpPr/>
          <p:nvPr/>
        </p:nvGrpSpPr>
        <p:grpSpPr>
          <a:xfrm>
            <a:off x="6216430" y="2083889"/>
            <a:ext cx="5629768" cy="4672110"/>
            <a:chOff x="1732729" y="1741805"/>
            <a:chExt cx="5629768" cy="467211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78B150D-7168-4ACE-B924-28A23EDED5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66930" y="1741805"/>
              <a:ext cx="10510" cy="414889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95E5B20-07ED-4909-B655-61D988ACAC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66930" y="5890695"/>
              <a:ext cx="499556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5C09B02-1E81-49BF-BD3F-FDB31E4F7A0B}"/>
                </a:ext>
              </a:extLst>
            </p:cNvPr>
            <p:cNvSpPr txBox="1"/>
            <p:nvPr/>
          </p:nvSpPr>
          <p:spPr>
            <a:xfrm>
              <a:off x="3834702" y="5890695"/>
              <a:ext cx="17236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sz="2800" b="1" dirty="0"/>
                <a:t>COSTS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6B9515-637C-4D58-BAAD-78F062D98DED}"/>
                </a:ext>
              </a:extLst>
            </p:cNvPr>
            <p:cNvSpPr txBox="1"/>
            <p:nvPr/>
          </p:nvSpPr>
          <p:spPr>
            <a:xfrm rot="16200000">
              <a:off x="1132491" y="3576177"/>
              <a:ext cx="17236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sz="2800" b="1" dirty="0"/>
                <a:t>PRICES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8698DCC-ED23-49E7-B5FD-1CFEF0F68F79}"/>
                </a:ext>
              </a:extLst>
            </p:cNvPr>
            <p:cNvSpPr txBox="1"/>
            <p:nvPr/>
          </p:nvSpPr>
          <p:spPr>
            <a:xfrm>
              <a:off x="4794815" y="5367476"/>
              <a:ext cx="4099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BF3D271-7AFB-41B7-8062-A02E982136C8}"/>
                </a:ext>
              </a:extLst>
            </p:cNvPr>
            <p:cNvSpPr txBox="1"/>
            <p:nvPr/>
          </p:nvSpPr>
          <p:spPr>
            <a:xfrm>
              <a:off x="5971976" y="5381472"/>
              <a:ext cx="81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20%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6FDB7DD-D442-4DB7-9457-8C28ECA2EF20}"/>
                </a:ext>
              </a:extLst>
            </p:cNvPr>
            <p:cNvSpPr txBox="1"/>
            <p:nvPr/>
          </p:nvSpPr>
          <p:spPr>
            <a:xfrm>
              <a:off x="3231926" y="5368139"/>
              <a:ext cx="81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-20%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9DC6135-C03B-454A-8F25-0CF5BF0F3DA2}"/>
                </a:ext>
              </a:extLst>
            </p:cNvPr>
            <p:cNvSpPr txBox="1"/>
            <p:nvPr/>
          </p:nvSpPr>
          <p:spPr>
            <a:xfrm>
              <a:off x="2370150" y="4654861"/>
              <a:ext cx="81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-20%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1D62072-C72B-4BEB-83A2-606FD0563179}"/>
                </a:ext>
              </a:extLst>
            </p:cNvPr>
            <p:cNvSpPr txBox="1"/>
            <p:nvPr/>
          </p:nvSpPr>
          <p:spPr>
            <a:xfrm>
              <a:off x="2358940" y="2108083"/>
              <a:ext cx="81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 20%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F3DA0C6-A5BA-424E-AC8A-E9C92540E0D6}"/>
                </a:ext>
              </a:extLst>
            </p:cNvPr>
            <p:cNvSpPr txBox="1"/>
            <p:nvPr/>
          </p:nvSpPr>
          <p:spPr>
            <a:xfrm>
              <a:off x="2559689" y="3382477"/>
              <a:ext cx="4099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0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69FC6D1-24E1-48AC-BE78-FBBAA706A416}"/>
                </a:ext>
              </a:extLst>
            </p:cNvPr>
            <p:cNvGrpSpPr/>
            <p:nvPr/>
          </p:nvGrpSpPr>
          <p:grpSpPr>
            <a:xfrm>
              <a:off x="3127878" y="1805808"/>
              <a:ext cx="3813301" cy="3575665"/>
              <a:chOff x="3075328" y="1805808"/>
              <a:chExt cx="3813301" cy="3575665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27F2662E-50BF-4497-A0DA-238DAF95D94C}"/>
                  </a:ext>
                </a:extLst>
              </p:cNvPr>
              <p:cNvSpPr/>
              <p:nvPr/>
            </p:nvSpPr>
            <p:spPr>
              <a:xfrm>
                <a:off x="3075328" y="1805808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649DA707-1E38-402D-8C9B-0119A4A351A7}"/>
                  </a:ext>
                </a:extLst>
              </p:cNvPr>
              <p:cNvSpPr/>
              <p:nvPr/>
            </p:nvSpPr>
            <p:spPr>
              <a:xfrm>
                <a:off x="4437467" y="1805808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8583D1D3-81D8-4A0A-8653-8BA12185DA0E}"/>
                  </a:ext>
                </a:extLst>
              </p:cNvPr>
              <p:cNvSpPr/>
              <p:nvPr/>
            </p:nvSpPr>
            <p:spPr>
              <a:xfrm>
                <a:off x="5799606" y="1805808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D5C9024F-9BFE-45DB-A2F3-5D4129BA299E}"/>
                  </a:ext>
                </a:extLst>
              </p:cNvPr>
              <p:cNvSpPr/>
              <p:nvPr/>
            </p:nvSpPr>
            <p:spPr>
              <a:xfrm>
                <a:off x="3075328" y="3113085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5912800C-3407-4E49-98A5-5BB7B49873D2}"/>
                  </a:ext>
                </a:extLst>
              </p:cNvPr>
              <p:cNvSpPr/>
              <p:nvPr/>
            </p:nvSpPr>
            <p:spPr>
              <a:xfrm>
                <a:off x="4437467" y="3113085"/>
                <a:ext cx="1019501" cy="100045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B597E95C-D72B-41D2-AE14-12C57A41FDF3}"/>
                  </a:ext>
                </a:extLst>
              </p:cNvPr>
              <p:cNvSpPr/>
              <p:nvPr/>
            </p:nvSpPr>
            <p:spPr>
              <a:xfrm>
                <a:off x="5799606" y="3113085"/>
                <a:ext cx="1019501" cy="100045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E11E8DFD-B3E9-484E-9EA9-B89C538D55A3}"/>
                  </a:ext>
                </a:extLst>
              </p:cNvPr>
              <p:cNvSpPr/>
              <p:nvPr/>
            </p:nvSpPr>
            <p:spPr>
              <a:xfrm>
                <a:off x="3075328" y="4381022"/>
                <a:ext cx="1019501" cy="100045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85EFE626-4BA6-441C-A86C-7AD1D6746312}"/>
                  </a:ext>
                </a:extLst>
              </p:cNvPr>
              <p:cNvSpPr/>
              <p:nvPr/>
            </p:nvSpPr>
            <p:spPr>
              <a:xfrm>
                <a:off x="4437467" y="4381022"/>
                <a:ext cx="1019501" cy="100045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D8BF80EF-FF0B-45DD-80AF-7CD21C14AECA}"/>
                  </a:ext>
                </a:extLst>
              </p:cNvPr>
              <p:cNvSpPr/>
              <p:nvPr/>
            </p:nvSpPr>
            <p:spPr>
              <a:xfrm>
                <a:off x="5799606" y="4381022"/>
                <a:ext cx="1019501" cy="100045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27C7BFB-E415-4B11-B2BC-9C1F4454229D}"/>
                  </a:ext>
                </a:extLst>
              </p:cNvPr>
              <p:cNvSpPr txBox="1"/>
              <p:nvPr/>
            </p:nvSpPr>
            <p:spPr>
              <a:xfrm>
                <a:off x="3122836" y="2078695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5,737M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E4B85D5-F2CA-4593-9965-F8A096F3313E}"/>
                  </a:ext>
                </a:extLst>
              </p:cNvPr>
              <p:cNvSpPr txBox="1"/>
              <p:nvPr/>
            </p:nvSpPr>
            <p:spPr>
              <a:xfrm>
                <a:off x="3097393" y="340679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4,581M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3CB94A6-8DC6-46B8-A071-3FCEBCE8BDA9}"/>
                  </a:ext>
                </a:extLst>
              </p:cNvPr>
              <p:cNvSpPr txBox="1"/>
              <p:nvPr/>
            </p:nvSpPr>
            <p:spPr>
              <a:xfrm>
                <a:off x="3122836" y="467636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3,322M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D43A56-C341-45EB-973B-5EF7B6936DD7}"/>
                  </a:ext>
                </a:extLst>
              </p:cNvPr>
              <p:cNvSpPr txBox="1"/>
              <p:nvPr/>
            </p:nvSpPr>
            <p:spPr>
              <a:xfrm>
                <a:off x="4484975" y="2074912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5,132M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068A682-8B65-4C6B-B66F-B151F13A9414}"/>
                  </a:ext>
                </a:extLst>
              </p:cNvPr>
              <p:cNvSpPr txBox="1"/>
              <p:nvPr/>
            </p:nvSpPr>
            <p:spPr>
              <a:xfrm>
                <a:off x="4476347" y="341054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3,988M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B3F4ADA-AC44-4DAE-86DD-55E7CB59AE21}"/>
                  </a:ext>
                </a:extLst>
              </p:cNvPr>
              <p:cNvSpPr txBox="1"/>
              <p:nvPr/>
            </p:nvSpPr>
            <p:spPr>
              <a:xfrm>
                <a:off x="4476346" y="467636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2,736M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8DA9BCC-5F09-491A-8E7A-5FC9082EDA28}"/>
                  </a:ext>
                </a:extLst>
              </p:cNvPr>
              <p:cNvSpPr txBox="1"/>
              <p:nvPr/>
            </p:nvSpPr>
            <p:spPr>
              <a:xfrm>
                <a:off x="5847948" y="2074912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4,556M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DE7F323-D38C-43A7-AEB8-582C98F0C9C1}"/>
                  </a:ext>
                </a:extLst>
              </p:cNvPr>
              <p:cNvSpPr txBox="1"/>
              <p:nvPr/>
            </p:nvSpPr>
            <p:spPr>
              <a:xfrm>
                <a:off x="5838486" y="340679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3,395M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E6B936A-8439-4EF5-AF57-EC2AC0AA7092}"/>
                  </a:ext>
                </a:extLst>
              </p:cNvPr>
              <p:cNvSpPr txBox="1"/>
              <p:nvPr/>
            </p:nvSpPr>
            <p:spPr>
              <a:xfrm>
                <a:off x="5869128" y="4659480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2,131M</a:t>
                </a:r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0562B06-4B19-47D7-BB3B-8B4E7EC03C09}"/>
              </a:ext>
            </a:extLst>
          </p:cNvPr>
          <p:cNvGrpSpPr/>
          <p:nvPr/>
        </p:nvGrpSpPr>
        <p:grpSpPr>
          <a:xfrm>
            <a:off x="439176" y="2090055"/>
            <a:ext cx="5629768" cy="4672110"/>
            <a:chOff x="1732729" y="1741805"/>
            <a:chExt cx="5629768" cy="4672110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D5584FC-5F37-406B-B1D6-00FE270D8F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66930" y="1741805"/>
              <a:ext cx="10510" cy="414889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4E16846-A28D-4286-95C8-DA61806E66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66930" y="5890695"/>
              <a:ext cx="499556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616790A-08AD-4E10-8CB4-CB94A7F9D4A2}"/>
                </a:ext>
              </a:extLst>
            </p:cNvPr>
            <p:cNvSpPr txBox="1"/>
            <p:nvPr/>
          </p:nvSpPr>
          <p:spPr>
            <a:xfrm>
              <a:off x="3834702" y="5890695"/>
              <a:ext cx="17236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sz="2800" b="1" dirty="0"/>
                <a:t>COSTS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B0BAA0E-9F6F-4612-ADCC-9519E1DCFFF8}"/>
                </a:ext>
              </a:extLst>
            </p:cNvPr>
            <p:cNvSpPr txBox="1"/>
            <p:nvPr/>
          </p:nvSpPr>
          <p:spPr>
            <a:xfrm rot="16200000">
              <a:off x="1132491" y="3576177"/>
              <a:ext cx="17236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sz="2800" b="1" dirty="0"/>
                <a:t>PRICES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B73C06A-B201-41B3-A2CC-8A665F9090F9}"/>
                </a:ext>
              </a:extLst>
            </p:cNvPr>
            <p:cNvSpPr txBox="1"/>
            <p:nvPr/>
          </p:nvSpPr>
          <p:spPr>
            <a:xfrm>
              <a:off x="4794815" y="5367476"/>
              <a:ext cx="4099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BA80D7F-4299-4D85-BCC2-1A580E68CC80}"/>
                </a:ext>
              </a:extLst>
            </p:cNvPr>
            <p:cNvSpPr txBox="1"/>
            <p:nvPr/>
          </p:nvSpPr>
          <p:spPr>
            <a:xfrm>
              <a:off x="5971976" y="5381472"/>
              <a:ext cx="81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20%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A31BF0A-B3CB-402C-9F20-F571E91B8B28}"/>
                </a:ext>
              </a:extLst>
            </p:cNvPr>
            <p:cNvSpPr txBox="1"/>
            <p:nvPr/>
          </p:nvSpPr>
          <p:spPr>
            <a:xfrm>
              <a:off x="3231926" y="5368139"/>
              <a:ext cx="81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-20%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5192E8C-0EDF-4C27-A364-004047BBC572}"/>
                </a:ext>
              </a:extLst>
            </p:cNvPr>
            <p:cNvSpPr txBox="1"/>
            <p:nvPr/>
          </p:nvSpPr>
          <p:spPr>
            <a:xfrm>
              <a:off x="2370150" y="4654861"/>
              <a:ext cx="81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-20%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2C548EE-C083-43FA-9F1D-9839A98174EB}"/>
                </a:ext>
              </a:extLst>
            </p:cNvPr>
            <p:cNvSpPr txBox="1"/>
            <p:nvPr/>
          </p:nvSpPr>
          <p:spPr>
            <a:xfrm>
              <a:off x="2358940" y="2108083"/>
              <a:ext cx="81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 20%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D57CDB9-052D-442F-92EF-999554A187B2}"/>
                </a:ext>
              </a:extLst>
            </p:cNvPr>
            <p:cNvSpPr txBox="1"/>
            <p:nvPr/>
          </p:nvSpPr>
          <p:spPr>
            <a:xfrm>
              <a:off x="2559689" y="3382477"/>
              <a:ext cx="4099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0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F39ABCA-7156-420E-9CDC-82062226262B}"/>
                </a:ext>
              </a:extLst>
            </p:cNvPr>
            <p:cNvGrpSpPr/>
            <p:nvPr/>
          </p:nvGrpSpPr>
          <p:grpSpPr>
            <a:xfrm>
              <a:off x="3127878" y="1805808"/>
              <a:ext cx="3813301" cy="3575665"/>
              <a:chOff x="3075328" y="1805808"/>
              <a:chExt cx="3813301" cy="3575665"/>
            </a:xfrm>
          </p:grpSpPr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3CA9F5BA-CC25-491E-8C43-0EFD79441DE0}"/>
                  </a:ext>
                </a:extLst>
              </p:cNvPr>
              <p:cNvSpPr/>
              <p:nvPr/>
            </p:nvSpPr>
            <p:spPr>
              <a:xfrm>
                <a:off x="3075328" y="1805808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: Rounded Corners 58">
                <a:extLst>
                  <a:ext uri="{FF2B5EF4-FFF2-40B4-BE49-F238E27FC236}">
                    <a16:creationId xmlns:a16="http://schemas.microsoft.com/office/drawing/2014/main" id="{E5FA0929-42E3-4D32-8D30-0F6F03DC76FB}"/>
                  </a:ext>
                </a:extLst>
              </p:cNvPr>
              <p:cNvSpPr/>
              <p:nvPr/>
            </p:nvSpPr>
            <p:spPr>
              <a:xfrm>
                <a:off x="4437467" y="1805808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47D23067-2D0B-41C2-8F93-232398AE9A79}"/>
                  </a:ext>
                </a:extLst>
              </p:cNvPr>
              <p:cNvSpPr/>
              <p:nvPr/>
            </p:nvSpPr>
            <p:spPr>
              <a:xfrm>
                <a:off x="5799606" y="1805808"/>
                <a:ext cx="1019501" cy="1000451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: Rounded Corners 60">
                <a:extLst>
                  <a:ext uri="{FF2B5EF4-FFF2-40B4-BE49-F238E27FC236}">
                    <a16:creationId xmlns:a16="http://schemas.microsoft.com/office/drawing/2014/main" id="{6D000876-486D-4B19-B156-88FC40B0C89C}"/>
                  </a:ext>
                </a:extLst>
              </p:cNvPr>
              <p:cNvSpPr/>
              <p:nvPr/>
            </p:nvSpPr>
            <p:spPr>
              <a:xfrm>
                <a:off x="3075328" y="3113085"/>
                <a:ext cx="1019501" cy="100045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: Rounded Corners 61">
                <a:extLst>
                  <a:ext uri="{FF2B5EF4-FFF2-40B4-BE49-F238E27FC236}">
                    <a16:creationId xmlns:a16="http://schemas.microsoft.com/office/drawing/2014/main" id="{A0E2188B-5127-4E6C-8EEB-62D5AE5595A5}"/>
                  </a:ext>
                </a:extLst>
              </p:cNvPr>
              <p:cNvSpPr/>
              <p:nvPr/>
            </p:nvSpPr>
            <p:spPr>
              <a:xfrm>
                <a:off x="4437467" y="3113085"/>
                <a:ext cx="1019501" cy="100045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6EFDA04F-114A-4864-B41F-03A98E40C6EE}"/>
                  </a:ext>
                </a:extLst>
              </p:cNvPr>
              <p:cNvSpPr/>
              <p:nvPr/>
            </p:nvSpPr>
            <p:spPr>
              <a:xfrm>
                <a:off x="5799606" y="3113085"/>
                <a:ext cx="1019501" cy="100045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04DC3755-2661-4AF7-9A61-48E5879E97EE}"/>
                  </a:ext>
                </a:extLst>
              </p:cNvPr>
              <p:cNvSpPr/>
              <p:nvPr/>
            </p:nvSpPr>
            <p:spPr>
              <a:xfrm>
                <a:off x="3075328" y="4381022"/>
                <a:ext cx="1019501" cy="100045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ectangle: Rounded Corners 64">
                <a:extLst>
                  <a:ext uri="{FF2B5EF4-FFF2-40B4-BE49-F238E27FC236}">
                    <a16:creationId xmlns:a16="http://schemas.microsoft.com/office/drawing/2014/main" id="{394882BD-1567-4F12-865D-14EBC98268AE}"/>
                  </a:ext>
                </a:extLst>
              </p:cNvPr>
              <p:cNvSpPr/>
              <p:nvPr/>
            </p:nvSpPr>
            <p:spPr>
              <a:xfrm>
                <a:off x="4437467" y="4381022"/>
                <a:ext cx="1019501" cy="100045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2F26308D-3C9E-4E0F-8C4B-A1DD57AFE079}"/>
                  </a:ext>
                </a:extLst>
              </p:cNvPr>
              <p:cNvSpPr/>
              <p:nvPr/>
            </p:nvSpPr>
            <p:spPr>
              <a:xfrm>
                <a:off x="5799606" y="4381022"/>
                <a:ext cx="1019501" cy="1000451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627F491-9B5C-4BDC-81D8-9D873AE153AB}"/>
                  </a:ext>
                </a:extLst>
              </p:cNvPr>
              <p:cNvSpPr txBox="1"/>
              <p:nvPr/>
            </p:nvSpPr>
            <p:spPr>
              <a:xfrm>
                <a:off x="3122836" y="2078695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7,764M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04BACED-1226-4CA4-86ED-0B6E22945956}"/>
                  </a:ext>
                </a:extLst>
              </p:cNvPr>
              <p:cNvSpPr txBox="1"/>
              <p:nvPr/>
            </p:nvSpPr>
            <p:spPr>
              <a:xfrm>
                <a:off x="3097393" y="340679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5,125M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E7E15C6-AF39-42D8-AF09-D07E2C98F587}"/>
                  </a:ext>
                </a:extLst>
              </p:cNvPr>
              <p:cNvSpPr txBox="1"/>
              <p:nvPr/>
            </p:nvSpPr>
            <p:spPr>
              <a:xfrm>
                <a:off x="3122836" y="467636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3,189M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988246D-C0AB-4C38-B257-CCEE2262D5F8}"/>
                  </a:ext>
                </a:extLst>
              </p:cNvPr>
              <p:cNvSpPr txBox="1"/>
              <p:nvPr/>
            </p:nvSpPr>
            <p:spPr>
              <a:xfrm>
                <a:off x="4484975" y="2074912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7,764M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7DE00C7-FA57-4DC1-A11F-9DB3AE1F3929}"/>
                  </a:ext>
                </a:extLst>
              </p:cNvPr>
              <p:cNvSpPr txBox="1"/>
              <p:nvPr/>
            </p:nvSpPr>
            <p:spPr>
              <a:xfrm>
                <a:off x="4476347" y="341054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5,125M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D924F50-FFFF-4023-B213-A04EFE628B48}"/>
                  </a:ext>
                </a:extLst>
              </p:cNvPr>
              <p:cNvSpPr txBox="1"/>
              <p:nvPr/>
            </p:nvSpPr>
            <p:spPr>
              <a:xfrm>
                <a:off x="4476346" y="467636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3,189M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B72EB1D-1B47-436A-8552-11B37D8F7FDA}"/>
                  </a:ext>
                </a:extLst>
              </p:cNvPr>
              <p:cNvSpPr txBox="1"/>
              <p:nvPr/>
            </p:nvSpPr>
            <p:spPr>
              <a:xfrm>
                <a:off x="5847948" y="2074912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7,764M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CF66AA9-C6A0-435E-8D6D-49F7FFF359F2}"/>
                  </a:ext>
                </a:extLst>
              </p:cNvPr>
              <p:cNvSpPr txBox="1"/>
              <p:nvPr/>
            </p:nvSpPr>
            <p:spPr>
              <a:xfrm>
                <a:off x="5838486" y="3406798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5,125M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D2C8F86-A3EE-4BE2-968A-B2C1B9531D96}"/>
                  </a:ext>
                </a:extLst>
              </p:cNvPr>
              <p:cNvSpPr txBox="1"/>
              <p:nvPr/>
            </p:nvSpPr>
            <p:spPr>
              <a:xfrm>
                <a:off x="5869128" y="4659480"/>
                <a:ext cx="101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3,189M</a:t>
                </a:r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A258A77-9C2D-4179-AD82-D32E81E0436F}"/>
              </a:ext>
            </a:extLst>
          </p:cNvPr>
          <p:cNvSpPr txBox="1"/>
          <p:nvPr/>
        </p:nvSpPr>
        <p:spPr>
          <a:xfrm>
            <a:off x="7830172" y="1547536"/>
            <a:ext cx="3401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Sponsor State Tax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038C908-B5D7-4A16-80CC-A71F11D44676}"/>
              </a:ext>
            </a:extLst>
          </p:cNvPr>
          <p:cNvSpPr txBox="1"/>
          <p:nvPr/>
        </p:nvSpPr>
        <p:spPr>
          <a:xfrm>
            <a:off x="2077645" y="1551218"/>
            <a:ext cx="3401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ISA Revenue</a:t>
            </a:r>
          </a:p>
        </p:txBody>
      </p:sp>
    </p:spTree>
    <p:extLst>
      <p:ext uri="{BB962C8B-B14F-4D97-AF65-F5344CB8AC3E}">
        <p14:creationId xmlns:p14="http://schemas.microsoft.com/office/powerpoint/2010/main" val="9536107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89A55-0A5B-41F8-B851-35C47A00A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794F1-160C-402A-9260-52B34B925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financial payment system is designed to give 45% ETR under baseline assumptions</a:t>
            </a:r>
          </a:p>
          <a:p>
            <a:pPr lvl="1"/>
            <a:r>
              <a:rPr lang="en-US" dirty="0"/>
              <a:t>Captures upside potential from possible rising metals prices, while minimizing downside potential if prices don’t reach long term forecasts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Model can be re-run to find rates for any assumptions</a:t>
            </a:r>
          </a:p>
          <a:p>
            <a:pPr lvl="1"/>
            <a:r>
              <a:rPr lang="en-US" dirty="0"/>
              <a:t>E.g., The range of recommended ETR values ranges from 40% to over 50% </a:t>
            </a:r>
          </a:p>
          <a:p>
            <a:pPr lvl="1"/>
            <a:r>
              <a:rPr lang="en-US" dirty="0"/>
              <a:t>While shown for Option 4, results are available for Options 1-3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System is moderately progressive with regard to metals prices</a:t>
            </a:r>
          </a:p>
          <a:p>
            <a:pPr lvl="1"/>
            <a:r>
              <a:rPr lang="en-US" dirty="0"/>
              <a:t>Rates change with +/- 20% change in price, but larger increases could also be used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CIT to Sponsor State is assumed to be 25%.  A system with an additional rate for those that do not pay 25%, will be shown later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118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10422</TotalTime>
  <Words>3009</Words>
  <Application>Microsoft Office PowerPoint</Application>
  <PresentationFormat>Widescreen</PresentationFormat>
  <Paragraphs>557</Paragraphs>
  <Slides>38</Slides>
  <Notes>16</Notes>
  <HiddenSlides>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Arial Narrow</vt:lpstr>
      <vt:lpstr>Calibri</vt:lpstr>
      <vt:lpstr>Calibri Light</vt:lpstr>
      <vt:lpstr>Wingdings</vt:lpstr>
      <vt:lpstr>2_Office Theme</vt:lpstr>
      <vt:lpstr>Financial Payment System Modeling for Polymetallic Nodules  </vt:lpstr>
      <vt:lpstr>Agenda</vt:lpstr>
      <vt:lpstr>Review of Financial Payment System Options</vt:lpstr>
      <vt:lpstr>To Design an Effective System, We Model &amp; Simulate Each Component of the System</vt:lpstr>
      <vt:lpstr>Let’s look at the different types of cash flows throughout the project</vt:lpstr>
      <vt:lpstr>Let’s look at the different types of cash flows throughout the project</vt:lpstr>
      <vt:lpstr>Let’s look at the different types of cash flows throughout the project</vt:lpstr>
      <vt:lpstr>How can we think about making the payment system FAIR?</vt:lpstr>
      <vt:lpstr>Financial Payment Systems Under Consideration</vt:lpstr>
      <vt:lpstr>How to Select a Financial Payment System?</vt:lpstr>
      <vt:lpstr>Summary &amp; MIT Recommendations for Financial Payment System</vt:lpstr>
      <vt:lpstr>Review of Previous Polymetallic Nodule  Royalty Rate Results</vt:lpstr>
      <vt:lpstr>Summary of updates to previous results</vt:lpstr>
      <vt:lpstr>Key Submissions Since November from Different Stakeholders</vt:lpstr>
      <vt:lpstr>Numerous submissions were made with important and insightful points</vt:lpstr>
      <vt:lpstr>The African Submission was particularly detailed with five key issues to address their nine tests</vt:lpstr>
      <vt:lpstr>Nodule Value Determination Issue of Manganese</vt:lpstr>
      <vt:lpstr>Possible Valuation Points</vt:lpstr>
      <vt:lpstr>Can we simplify the approach to Manganese?</vt:lpstr>
      <vt:lpstr>Important Criteria for Selecting Valuation Point</vt:lpstr>
      <vt:lpstr>Sponsor State Tax Concerns</vt:lpstr>
      <vt:lpstr>How to handle Sponsor State Tax?</vt:lpstr>
      <vt:lpstr>Materials Price Assumptions</vt:lpstr>
      <vt:lpstr>The long-term Manganese price is forecast to be around $4.75/dmtu</vt:lpstr>
      <vt:lpstr>Despite current low prices, long-term Cobalt is forecast to recover to ~$60,000/t</vt:lpstr>
      <vt:lpstr>In light of Copper prices rising, long-term price raised to $9,000/mt </vt:lpstr>
      <vt:lpstr>Nickel prices has seen a dramatic rise but long-term are expected to revert to $20,000/mt</vt:lpstr>
      <vt:lpstr>Analysis and Results</vt:lpstr>
      <vt:lpstr>Analysis of Royalty Rates with Model Changes</vt:lpstr>
      <vt:lpstr>Under baseline conditions, this system results in a 45.4% ETR 3%  7.5%/12.5%</vt:lpstr>
      <vt:lpstr>Sensitivity Analysis Results</vt:lpstr>
      <vt:lpstr>If costs are 20% higher than expected, ETR rises to 48.1%</vt:lpstr>
      <vt:lpstr>If costs are 20% lower than expected, ETR falls to 43.3%</vt:lpstr>
      <vt:lpstr>20% is a reasonable range for the metals prices sensitivity analysis </vt:lpstr>
      <vt:lpstr>Option 4 is quite effective at dealing with metals price fluctuation  </vt:lpstr>
      <vt:lpstr>This system works reasonably well unless both prices and costs fall</vt:lpstr>
      <vt:lpstr>Option 4 captures price variations</vt:lpstr>
      <vt:lpstr>Key Takeaways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Seabed update</dc:title>
  <dc:creator>Liz Moore</dc:creator>
  <cp:lastModifiedBy>Richard Roth</cp:lastModifiedBy>
  <cp:revision>148</cp:revision>
  <dcterms:created xsi:type="dcterms:W3CDTF">2023-02-11T17:46:01Z</dcterms:created>
  <dcterms:modified xsi:type="dcterms:W3CDTF">2023-03-14T23:04:11Z</dcterms:modified>
</cp:coreProperties>
</file>