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380" r:id="rId2"/>
    <p:sldId id="452" r:id="rId3"/>
    <p:sldId id="453" r:id="rId4"/>
    <p:sldId id="454" r:id="rId5"/>
    <p:sldId id="455" r:id="rId6"/>
    <p:sldId id="457" r:id="rId7"/>
    <p:sldId id="456" r:id="rId8"/>
    <p:sldId id="458" r:id="rId9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7A3"/>
    <a:srgbClr val="F1EFA9"/>
    <a:srgbClr val="DEDCBA"/>
    <a:srgbClr val="C55A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987" autoAdjust="0"/>
    <p:restoredTop sz="90184" autoAdjust="0"/>
  </p:normalViewPr>
  <p:slideViewPr>
    <p:cSldViewPr snapToGrid="0">
      <p:cViewPr>
        <p:scale>
          <a:sx n="66" d="100"/>
          <a:sy n="66" d="100"/>
        </p:scale>
        <p:origin x="-32" y="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57150" cy="5715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C37BA2A5-CCBC-49DE-B89A-6909D4ABDE89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15BFA2FE-93D3-4972-A55E-69155D7EF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166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grpSp>
        <p:nvGrpSpPr>
          <p:cNvPr id="27" name="Group 21"/>
          <p:cNvGrpSpPr>
            <a:grpSpLocks noChangeAspect="1"/>
          </p:cNvGrpSpPr>
          <p:nvPr userDrawn="1"/>
        </p:nvGrpSpPr>
        <p:grpSpPr bwMode="auto">
          <a:xfrm>
            <a:off x="856593" y="6369504"/>
            <a:ext cx="703263" cy="363538"/>
            <a:chOff x="2400" y="1584"/>
            <a:chExt cx="1392" cy="720"/>
          </a:xfrm>
        </p:grpSpPr>
        <p:sp>
          <p:nvSpPr>
            <p:cNvPr id="28" name="Rectangle 22"/>
            <p:cNvSpPr>
              <a:spLocks noChangeAspect="1" noChangeArrowheads="1"/>
            </p:cNvSpPr>
            <p:nvPr userDrawn="1"/>
          </p:nvSpPr>
          <p:spPr bwMode="auto">
            <a:xfrm>
              <a:off x="2400" y="1584"/>
              <a:ext cx="145" cy="720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9" name="Rectangle 23"/>
            <p:cNvSpPr>
              <a:spLocks noChangeAspect="1" noChangeArrowheads="1"/>
            </p:cNvSpPr>
            <p:nvPr userDrawn="1"/>
          </p:nvSpPr>
          <p:spPr bwMode="auto">
            <a:xfrm>
              <a:off x="2639" y="1584"/>
              <a:ext cx="145" cy="481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0" name="Rectangle 24"/>
            <p:cNvSpPr>
              <a:spLocks noChangeAspect="1" noChangeArrowheads="1"/>
            </p:cNvSpPr>
            <p:nvPr userDrawn="1"/>
          </p:nvSpPr>
          <p:spPr bwMode="auto">
            <a:xfrm>
              <a:off x="2881" y="1584"/>
              <a:ext cx="145" cy="720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1" name="Rectangle 25"/>
            <p:cNvSpPr>
              <a:spLocks noChangeAspect="1" noChangeArrowheads="1"/>
            </p:cNvSpPr>
            <p:nvPr userDrawn="1"/>
          </p:nvSpPr>
          <p:spPr bwMode="auto">
            <a:xfrm>
              <a:off x="3120" y="1823"/>
              <a:ext cx="145" cy="481"/>
            </a:xfrm>
            <a:prstGeom prst="rect">
              <a:avLst/>
            </a:prstGeom>
            <a:solidFill>
              <a:srgbClr val="666666"/>
            </a:solidFill>
            <a:ln w="12700">
              <a:solidFill>
                <a:srgbClr val="666666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2" name="Rectangle 26"/>
            <p:cNvSpPr>
              <a:spLocks noChangeAspect="1" noChangeArrowheads="1"/>
            </p:cNvSpPr>
            <p:nvPr userDrawn="1"/>
          </p:nvSpPr>
          <p:spPr bwMode="auto">
            <a:xfrm>
              <a:off x="3120" y="1584"/>
              <a:ext cx="145" cy="145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3" name="Rectangle 27"/>
            <p:cNvSpPr>
              <a:spLocks noChangeAspect="1" noChangeArrowheads="1"/>
            </p:cNvSpPr>
            <p:nvPr userDrawn="1"/>
          </p:nvSpPr>
          <p:spPr bwMode="auto">
            <a:xfrm>
              <a:off x="3362" y="1823"/>
              <a:ext cx="141" cy="481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4" name="Rectangle 28"/>
            <p:cNvSpPr>
              <a:spLocks noChangeAspect="1" noChangeArrowheads="1"/>
            </p:cNvSpPr>
            <p:nvPr userDrawn="1"/>
          </p:nvSpPr>
          <p:spPr bwMode="auto">
            <a:xfrm>
              <a:off x="3362" y="1584"/>
              <a:ext cx="430" cy="145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35" name="Text Box 29"/>
          <p:cNvSpPr txBox="1">
            <a:spLocks noChangeArrowheads="1"/>
          </p:cNvSpPr>
          <p:nvPr userDrawn="1"/>
        </p:nvSpPr>
        <p:spPr bwMode="auto">
          <a:xfrm>
            <a:off x="1514201" y="6299774"/>
            <a:ext cx="2113079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1000" b="1" dirty="0">
                <a:solidFill>
                  <a:srgbClr val="993333"/>
                </a:solidFill>
                <a:latin typeface="Arial Narrow" pitchFamily="34" charset="0"/>
              </a:rPr>
              <a:t>Massachusetts Institute of Technology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000" b="1" dirty="0">
                <a:solidFill>
                  <a:srgbClr val="993333"/>
                </a:solidFill>
                <a:latin typeface="Arial Narrow" pitchFamily="34" charset="0"/>
              </a:rPr>
              <a:t>Materials Research Laboratory</a:t>
            </a:r>
          </a:p>
        </p:txBody>
      </p:sp>
      <p:pic>
        <p:nvPicPr>
          <p:cNvPr id="36" name="Picture 20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244013" y="6369504"/>
            <a:ext cx="2109787" cy="4079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cxnSp>
        <p:nvCxnSpPr>
          <p:cNvPr id="37" name="Straight Connector 36"/>
          <p:cNvCxnSpPr/>
          <p:nvPr userDrawn="1"/>
        </p:nvCxnSpPr>
        <p:spPr>
          <a:xfrm flipH="1">
            <a:off x="0" y="6226204"/>
            <a:ext cx="12210393" cy="0"/>
          </a:xfrm>
          <a:prstGeom prst="line">
            <a:avLst/>
          </a:prstGeom>
          <a:ln w="76200">
            <a:solidFill>
              <a:srgbClr val="99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1942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3385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2513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7" name="Group 21"/>
          <p:cNvGrpSpPr>
            <a:grpSpLocks noChangeAspect="1"/>
          </p:cNvGrpSpPr>
          <p:nvPr userDrawn="1"/>
        </p:nvGrpSpPr>
        <p:grpSpPr bwMode="auto">
          <a:xfrm>
            <a:off x="856593" y="6369504"/>
            <a:ext cx="703263" cy="363538"/>
            <a:chOff x="2400" y="1584"/>
            <a:chExt cx="1392" cy="720"/>
          </a:xfrm>
        </p:grpSpPr>
        <p:sp>
          <p:nvSpPr>
            <p:cNvPr id="18" name="Rectangle 22"/>
            <p:cNvSpPr>
              <a:spLocks noChangeAspect="1" noChangeArrowheads="1"/>
            </p:cNvSpPr>
            <p:nvPr userDrawn="1"/>
          </p:nvSpPr>
          <p:spPr bwMode="auto">
            <a:xfrm>
              <a:off x="2400" y="1584"/>
              <a:ext cx="145" cy="720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" name="Rectangle 23"/>
            <p:cNvSpPr>
              <a:spLocks noChangeAspect="1" noChangeArrowheads="1"/>
            </p:cNvSpPr>
            <p:nvPr userDrawn="1"/>
          </p:nvSpPr>
          <p:spPr bwMode="auto">
            <a:xfrm>
              <a:off x="2639" y="1584"/>
              <a:ext cx="145" cy="481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" name="Rectangle 24"/>
            <p:cNvSpPr>
              <a:spLocks noChangeAspect="1" noChangeArrowheads="1"/>
            </p:cNvSpPr>
            <p:nvPr userDrawn="1"/>
          </p:nvSpPr>
          <p:spPr bwMode="auto">
            <a:xfrm>
              <a:off x="2881" y="1584"/>
              <a:ext cx="145" cy="720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" name="Rectangle 25"/>
            <p:cNvSpPr>
              <a:spLocks noChangeAspect="1" noChangeArrowheads="1"/>
            </p:cNvSpPr>
            <p:nvPr userDrawn="1"/>
          </p:nvSpPr>
          <p:spPr bwMode="auto">
            <a:xfrm>
              <a:off x="3120" y="1823"/>
              <a:ext cx="145" cy="481"/>
            </a:xfrm>
            <a:prstGeom prst="rect">
              <a:avLst/>
            </a:prstGeom>
            <a:solidFill>
              <a:srgbClr val="666666"/>
            </a:solidFill>
            <a:ln w="12700">
              <a:solidFill>
                <a:srgbClr val="666666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" name="Rectangle 26"/>
            <p:cNvSpPr>
              <a:spLocks noChangeAspect="1" noChangeArrowheads="1"/>
            </p:cNvSpPr>
            <p:nvPr userDrawn="1"/>
          </p:nvSpPr>
          <p:spPr bwMode="auto">
            <a:xfrm>
              <a:off x="3120" y="1584"/>
              <a:ext cx="145" cy="145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3" name="Rectangle 27"/>
            <p:cNvSpPr>
              <a:spLocks noChangeAspect="1" noChangeArrowheads="1"/>
            </p:cNvSpPr>
            <p:nvPr userDrawn="1"/>
          </p:nvSpPr>
          <p:spPr bwMode="auto">
            <a:xfrm>
              <a:off x="3362" y="1823"/>
              <a:ext cx="141" cy="481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4" name="Rectangle 28"/>
            <p:cNvSpPr>
              <a:spLocks noChangeAspect="1" noChangeArrowheads="1"/>
            </p:cNvSpPr>
            <p:nvPr userDrawn="1"/>
          </p:nvSpPr>
          <p:spPr bwMode="auto">
            <a:xfrm>
              <a:off x="3362" y="1584"/>
              <a:ext cx="430" cy="145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25" name="Text Box 29"/>
          <p:cNvSpPr txBox="1">
            <a:spLocks noChangeArrowheads="1"/>
          </p:cNvSpPr>
          <p:nvPr userDrawn="1"/>
        </p:nvSpPr>
        <p:spPr bwMode="auto">
          <a:xfrm>
            <a:off x="1514201" y="6299774"/>
            <a:ext cx="2113079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1000" b="1" dirty="0">
                <a:solidFill>
                  <a:srgbClr val="993333"/>
                </a:solidFill>
                <a:latin typeface="Arial Narrow" pitchFamily="34" charset="0"/>
              </a:rPr>
              <a:t>Massachusetts Institute of Technology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000" b="1" dirty="0">
                <a:solidFill>
                  <a:srgbClr val="993333"/>
                </a:solidFill>
                <a:latin typeface="Arial Narrow" pitchFamily="34" charset="0"/>
              </a:rPr>
              <a:t>Materials Research Laboratory</a:t>
            </a:r>
          </a:p>
        </p:txBody>
      </p:sp>
      <p:pic>
        <p:nvPicPr>
          <p:cNvPr id="26" name="Picture 20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244013" y="6369504"/>
            <a:ext cx="2109787" cy="4079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cxnSp>
        <p:nvCxnSpPr>
          <p:cNvPr id="27" name="Straight Connector 26"/>
          <p:cNvCxnSpPr/>
          <p:nvPr userDrawn="1"/>
        </p:nvCxnSpPr>
        <p:spPr>
          <a:xfrm flipH="1">
            <a:off x="0" y="6226204"/>
            <a:ext cx="12210393" cy="0"/>
          </a:xfrm>
          <a:prstGeom prst="line">
            <a:avLst/>
          </a:prstGeom>
          <a:ln w="76200">
            <a:solidFill>
              <a:srgbClr val="99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1966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50137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4964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44365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4708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19787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08606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94414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87015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297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7" name="Group 21"/>
          <p:cNvGrpSpPr>
            <a:grpSpLocks noChangeAspect="1"/>
          </p:cNvGrpSpPr>
          <p:nvPr userDrawn="1"/>
        </p:nvGrpSpPr>
        <p:grpSpPr bwMode="auto">
          <a:xfrm>
            <a:off x="856593" y="6369504"/>
            <a:ext cx="703263" cy="363538"/>
            <a:chOff x="2400" y="1584"/>
            <a:chExt cx="1392" cy="720"/>
          </a:xfrm>
        </p:grpSpPr>
        <p:sp>
          <p:nvSpPr>
            <p:cNvPr id="8" name="Rectangle 22"/>
            <p:cNvSpPr>
              <a:spLocks noChangeAspect="1" noChangeArrowheads="1"/>
            </p:cNvSpPr>
            <p:nvPr userDrawn="1"/>
          </p:nvSpPr>
          <p:spPr bwMode="auto">
            <a:xfrm>
              <a:off x="2400" y="1584"/>
              <a:ext cx="145" cy="720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" name="Rectangle 23"/>
            <p:cNvSpPr>
              <a:spLocks noChangeAspect="1" noChangeArrowheads="1"/>
            </p:cNvSpPr>
            <p:nvPr userDrawn="1"/>
          </p:nvSpPr>
          <p:spPr bwMode="auto">
            <a:xfrm>
              <a:off x="2639" y="1584"/>
              <a:ext cx="145" cy="481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" name="Rectangle 24"/>
            <p:cNvSpPr>
              <a:spLocks noChangeAspect="1" noChangeArrowheads="1"/>
            </p:cNvSpPr>
            <p:nvPr userDrawn="1"/>
          </p:nvSpPr>
          <p:spPr bwMode="auto">
            <a:xfrm>
              <a:off x="2881" y="1584"/>
              <a:ext cx="145" cy="720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" name="Rectangle 25"/>
            <p:cNvSpPr>
              <a:spLocks noChangeAspect="1" noChangeArrowheads="1"/>
            </p:cNvSpPr>
            <p:nvPr userDrawn="1"/>
          </p:nvSpPr>
          <p:spPr bwMode="auto">
            <a:xfrm>
              <a:off x="3120" y="1823"/>
              <a:ext cx="145" cy="481"/>
            </a:xfrm>
            <a:prstGeom prst="rect">
              <a:avLst/>
            </a:prstGeom>
            <a:solidFill>
              <a:srgbClr val="666666"/>
            </a:solidFill>
            <a:ln w="12700">
              <a:solidFill>
                <a:srgbClr val="666666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" name="Rectangle 26"/>
            <p:cNvSpPr>
              <a:spLocks noChangeAspect="1" noChangeArrowheads="1"/>
            </p:cNvSpPr>
            <p:nvPr userDrawn="1"/>
          </p:nvSpPr>
          <p:spPr bwMode="auto">
            <a:xfrm>
              <a:off x="3120" y="1584"/>
              <a:ext cx="145" cy="145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" name="Rectangle 27"/>
            <p:cNvSpPr>
              <a:spLocks noChangeAspect="1" noChangeArrowheads="1"/>
            </p:cNvSpPr>
            <p:nvPr userDrawn="1"/>
          </p:nvSpPr>
          <p:spPr bwMode="auto">
            <a:xfrm>
              <a:off x="3362" y="1823"/>
              <a:ext cx="141" cy="481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" name="Rectangle 28"/>
            <p:cNvSpPr>
              <a:spLocks noChangeAspect="1" noChangeArrowheads="1"/>
            </p:cNvSpPr>
            <p:nvPr userDrawn="1"/>
          </p:nvSpPr>
          <p:spPr bwMode="auto">
            <a:xfrm>
              <a:off x="3362" y="1584"/>
              <a:ext cx="430" cy="145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15" name="Text Box 29"/>
          <p:cNvSpPr txBox="1">
            <a:spLocks noChangeArrowheads="1"/>
          </p:cNvSpPr>
          <p:nvPr userDrawn="1"/>
        </p:nvSpPr>
        <p:spPr bwMode="auto">
          <a:xfrm>
            <a:off x="1514201" y="6299774"/>
            <a:ext cx="2113079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1000" b="1" dirty="0">
                <a:solidFill>
                  <a:srgbClr val="993333"/>
                </a:solidFill>
                <a:latin typeface="Arial Narrow" pitchFamily="34" charset="0"/>
              </a:rPr>
              <a:t>Massachusetts Institute of Technology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000" b="1" dirty="0">
                <a:solidFill>
                  <a:srgbClr val="993333"/>
                </a:solidFill>
                <a:latin typeface="Arial Narrow" pitchFamily="34" charset="0"/>
              </a:rPr>
              <a:t>Materials Research Laboratory</a:t>
            </a:r>
          </a:p>
        </p:txBody>
      </p:sp>
      <p:pic>
        <p:nvPicPr>
          <p:cNvPr id="16" name="Picture 20"/>
          <p:cNvPicPr>
            <a:picLocks noChangeAspect="1" noChangeArrowheads="1"/>
          </p:cNvPicPr>
          <p:nvPr userDrawn="1"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244013" y="6369504"/>
            <a:ext cx="2109787" cy="4079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cxnSp>
        <p:nvCxnSpPr>
          <p:cNvPr id="18" name="Straight Connector 17"/>
          <p:cNvCxnSpPr/>
          <p:nvPr userDrawn="1"/>
        </p:nvCxnSpPr>
        <p:spPr>
          <a:xfrm flipH="1">
            <a:off x="838200" y="1543548"/>
            <a:ext cx="11353800" cy="0"/>
          </a:xfrm>
          <a:prstGeom prst="line">
            <a:avLst/>
          </a:prstGeom>
          <a:ln w="76200">
            <a:solidFill>
              <a:srgbClr val="99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 flipH="1">
            <a:off x="0" y="1543548"/>
            <a:ext cx="654269" cy="0"/>
          </a:xfrm>
          <a:prstGeom prst="line">
            <a:avLst/>
          </a:prstGeom>
          <a:ln w="76200">
            <a:solidFill>
              <a:srgbClr val="99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 userDrawn="1"/>
        </p:nvCxnSpPr>
        <p:spPr>
          <a:xfrm flipH="1">
            <a:off x="0" y="6226204"/>
            <a:ext cx="12210393" cy="0"/>
          </a:xfrm>
          <a:prstGeom prst="line">
            <a:avLst/>
          </a:prstGeom>
          <a:ln w="76200">
            <a:solidFill>
              <a:srgbClr val="99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5881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Financial Payment System Modeling for Polymetallic Nodules</a:t>
            </a:r>
            <a:br>
              <a:rPr lang="en-US" sz="4000" dirty="0"/>
            </a:br>
            <a:br>
              <a:rPr lang="en-US" sz="4000" dirty="0"/>
            </a:br>
            <a:r>
              <a:rPr lang="en-US" sz="4000" dirty="0"/>
              <a:t>Valuation Options and Issue of Mn Products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524000" y="3766620"/>
            <a:ext cx="9144000" cy="2387600"/>
          </a:xfrm>
        </p:spPr>
        <p:txBody>
          <a:bodyPr>
            <a:normAutofit/>
          </a:bodyPr>
          <a:lstStyle/>
          <a:p>
            <a:r>
              <a:rPr lang="en-US" sz="1800" dirty="0"/>
              <a:t>Richard Roth, Randolph Kirchain, Tom Peacock, Carlos Munoz </a:t>
            </a:r>
            <a:r>
              <a:rPr lang="en-US" sz="1800" dirty="0" err="1"/>
              <a:t>Royo</a:t>
            </a:r>
            <a:br>
              <a:rPr lang="en-US" sz="1800" dirty="0"/>
            </a:br>
            <a:r>
              <a:rPr lang="en-US" sz="1800" dirty="0"/>
              <a:t>Materials System Laboratory</a:t>
            </a:r>
            <a:br>
              <a:rPr lang="en-US" sz="1800" dirty="0"/>
            </a:br>
            <a:r>
              <a:rPr lang="en-US" sz="1800" dirty="0"/>
              <a:t>Massachusetts Institute of Technology</a:t>
            </a:r>
          </a:p>
          <a:p>
            <a:endParaRPr lang="en-US" sz="1800" dirty="0"/>
          </a:p>
          <a:p>
            <a:r>
              <a:rPr lang="en-US" sz="1800" dirty="0"/>
              <a:t>Presentation to International Seabed Authority</a:t>
            </a:r>
            <a:br>
              <a:rPr lang="en-US" sz="1800" dirty="0"/>
            </a:br>
            <a:r>
              <a:rPr lang="en-US" sz="1800" dirty="0"/>
              <a:t>Open Ended Working Group on Financial Modeling</a:t>
            </a:r>
            <a:br>
              <a:rPr lang="en-US" sz="1800" dirty="0"/>
            </a:br>
            <a:r>
              <a:rPr lang="en-US" sz="1800" dirty="0"/>
              <a:t>Kingston, Jamaica</a:t>
            </a:r>
            <a:br>
              <a:rPr lang="en-US" sz="1800" dirty="0"/>
            </a:br>
            <a:r>
              <a:rPr lang="en-US" sz="1800" dirty="0"/>
              <a:t>July 18, 2022</a:t>
            </a:r>
          </a:p>
        </p:txBody>
      </p:sp>
    </p:spTree>
    <p:extLst>
      <p:ext uri="{BB962C8B-B14F-4D97-AF65-F5344CB8AC3E}">
        <p14:creationId xmlns:p14="http://schemas.microsoft.com/office/powerpoint/2010/main" val="469824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9155C-E397-4F21-B900-51AB8A462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Mn Issue?</a:t>
            </a:r>
            <a:br>
              <a:rPr lang="en-US" dirty="0"/>
            </a:br>
            <a:r>
              <a:rPr lang="en-US" dirty="0"/>
              <a:t>What’s the issue?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9E9D50-C176-4E7A-88A7-7BA7036647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should the price basis for royalty payment calculation?</a:t>
            </a:r>
          </a:p>
          <a:p>
            <a:endParaRPr lang="en-US" dirty="0"/>
          </a:p>
          <a:p>
            <a:r>
              <a:rPr lang="en-US" dirty="0"/>
              <a:t>Royalty Payment = Royalty Rate * Value</a:t>
            </a:r>
          </a:p>
          <a:p>
            <a:endParaRPr lang="en-US" dirty="0"/>
          </a:p>
          <a:p>
            <a:r>
              <a:rPr lang="en-US" dirty="0"/>
              <a:t>Key Question:  Value of what???</a:t>
            </a:r>
          </a:p>
          <a:p>
            <a:pPr lvl="1"/>
            <a:r>
              <a:rPr lang="en-US" dirty="0"/>
              <a:t>Metal contained in the nodule </a:t>
            </a:r>
            <a:r>
              <a:rPr lang="en-US" dirty="0">
                <a:solidFill>
                  <a:srgbClr val="FF0000"/>
                </a:solidFill>
              </a:rPr>
              <a:t>AFTER</a:t>
            </a:r>
            <a:r>
              <a:rPr lang="en-US" dirty="0"/>
              <a:t> all metallurgical processing?</a:t>
            </a:r>
          </a:p>
          <a:p>
            <a:pPr lvl="1"/>
            <a:r>
              <a:rPr lang="en-US" dirty="0"/>
              <a:t>Value of nodule </a:t>
            </a:r>
            <a:r>
              <a:rPr lang="en-US" dirty="0">
                <a:solidFill>
                  <a:srgbClr val="FF0000"/>
                </a:solidFill>
              </a:rPr>
              <a:t>BEFORE</a:t>
            </a:r>
            <a:r>
              <a:rPr lang="en-US" dirty="0"/>
              <a:t> processing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INTERMEDIATE</a:t>
            </a:r>
            <a:r>
              <a:rPr lang="en-US" dirty="0"/>
              <a:t> processing point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1837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3EDDD-9221-4DB6-A62B-9376E7503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Important Criteria for Selecting Valuation Point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3C5B4B-B793-439B-B211-50D25BFCFE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Transparency:</a:t>
            </a:r>
          </a:p>
          <a:p>
            <a:pPr lvl="1"/>
            <a:r>
              <a:rPr lang="en-US" dirty="0"/>
              <a:t>Prices must be fully transparent and easy to monitor</a:t>
            </a:r>
          </a:p>
          <a:p>
            <a:pPr lvl="1"/>
            <a:endParaRPr lang="en-US" dirty="0"/>
          </a:p>
          <a:p>
            <a:r>
              <a:rPr lang="en-US" dirty="0"/>
              <a:t>Arms Length Transaction</a:t>
            </a:r>
          </a:p>
          <a:p>
            <a:pPr lvl="1"/>
            <a:r>
              <a:rPr lang="en-US" dirty="0"/>
              <a:t>Prices must represent fair value, not a private one-off deal </a:t>
            </a:r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8247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185FA-84A5-4B2E-BE00-C096FE836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Possible Valuation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0BBACB-FD95-4112-8C30-3EF87A38C9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Fully processed metals</a:t>
            </a:r>
          </a:p>
          <a:p>
            <a:pPr lvl="1"/>
            <a:r>
              <a:rPr lang="en-US" dirty="0"/>
              <a:t>Easy to do for Cobalt, Nickel and Copper</a:t>
            </a:r>
          </a:p>
          <a:p>
            <a:pPr lvl="1"/>
            <a:r>
              <a:rPr lang="en-US" dirty="0"/>
              <a:t>Challenging for Manganese because there may be multiple final forms of manganese sold</a:t>
            </a:r>
          </a:p>
          <a:p>
            <a:pPr lvl="2"/>
            <a:r>
              <a:rPr lang="en-US" dirty="0"/>
              <a:t>Electrolytic Manganese Metal (high price, small market)</a:t>
            </a:r>
          </a:p>
          <a:p>
            <a:pPr lvl="2"/>
            <a:r>
              <a:rPr lang="en-US" dirty="0"/>
              <a:t>Various grades of Ferromanganese (low, medium and high carbon) each with different prices</a:t>
            </a:r>
          </a:p>
          <a:p>
            <a:pPr lvl="2"/>
            <a:r>
              <a:rPr lang="en-US" dirty="0"/>
              <a:t>Other forms such as silico-manganese</a:t>
            </a:r>
          </a:p>
          <a:p>
            <a:r>
              <a:rPr lang="en-US" dirty="0"/>
              <a:t>Completely unprocessed nodules</a:t>
            </a:r>
          </a:p>
          <a:p>
            <a:pPr lvl="1"/>
            <a:r>
              <a:rPr lang="en-US" dirty="0"/>
              <a:t>Currently no transparent, arms length market price exists</a:t>
            </a:r>
          </a:p>
          <a:p>
            <a:pPr lvl="1"/>
            <a:r>
              <a:rPr lang="en-US" dirty="0"/>
              <a:t>Could derive a nodule transfer price based on metals prices and processing costs</a:t>
            </a:r>
          </a:p>
          <a:p>
            <a:pPr lvl="2"/>
            <a:r>
              <a:rPr lang="en-US" dirty="0"/>
              <a:t>Some details would need to be worked out</a:t>
            </a:r>
          </a:p>
          <a:p>
            <a:pPr lvl="2"/>
            <a:endParaRPr lang="en-US" dirty="0"/>
          </a:p>
          <a:p>
            <a:r>
              <a:rPr lang="en-US" dirty="0"/>
              <a:t>Partially processed nodules</a:t>
            </a:r>
          </a:p>
          <a:p>
            <a:pPr lvl="1"/>
            <a:r>
              <a:rPr lang="en-US" dirty="0"/>
              <a:t>Value for cobalt, nickel and copper based on metal</a:t>
            </a:r>
          </a:p>
          <a:p>
            <a:pPr lvl="1"/>
            <a:r>
              <a:rPr lang="en-US" dirty="0"/>
              <a:t>Value for “unprocessed” manganese</a:t>
            </a:r>
          </a:p>
          <a:p>
            <a:pPr lvl="2"/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092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BEEFD15-9219-4C8A-8904-250518896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Simplified Overview of Metals Processing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40F5DA-4F90-476B-8D42-71B4E4AA32E0}"/>
              </a:ext>
            </a:extLst>
          </p:cNvPr>
          <p:cNvSpPr txBox="1"/>
          <p:nvPr/>
        </p:nvSpPr>
        <p:spPr>
          <a:xfrm>
            <a:off x="2397824" y="3041392"/>
            <a:ext cx="1588168" cy="120032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Initial Metals Processing Steps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043680-EF14-4173-AFF1-069A4BFC7F6B}"/>
              </a:ext>
            </a:extLst>
          </p:cNvPr>
          <p:cNvSpPr txBox="1"/>
          <p:nvPr/>
        </p:nvSpPr>
        <p:spPr>
          <a:xfrm>
            <a:off x="575912" y="3318392"/>
            <a:ext cx="1132572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Nodules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4B745B-077B-471F-8035-F906B6773A4B}"/>
              </a:ext>
            </a:extLst>
          </p:cNvPr>
          <p:cNvSpPr txBox="1"/>
          <p:nvPr/>
        </p:nvSpPr>
        <p:spPr>
          <a:xfrm>
            <a:off x="4735627" y="2875899"/>
            <a:ext cx="1047549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Nickel</a:t>
            </a:r>
          </a:p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BA8F36B-017C-4166-B1EE-C46D7D8CA48D}"/>
              </a:ext>
            </a:extLst>
          </p:cNvPr>
          <p:cNvSpPr txBox="1"/>
          <p:nvPr/>
        </p:nvSpPr>
        <p:spPr>
          <a:xfrm>
            <a:off x="4746857" y="1891537"/>
            <a:ext cx="1047549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Cobalt</a:t>
            </a:r>
          </a:p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727851D-9CCD-446D-930A-81214BC4D945}"/>
              </a:ext>
            </a:extLst>
          </p:cNvPr>
          <p:cNvSpPr txBox="1"/>
          <p:nvPr/>
        </p:nvSpPr>
        <p:spPr>
          <a:xfrm>
            <a:off x="4735628" y="3895190"/>
            <a:ext cx="1047549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Copper</a:t>
            </a:r>
          </a:p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838E7FC-7CE5-495B-AD7C-A26A9CBE918D}"/>
              </a:ext>
            </a:extLst>
          </p:cNvPr>
          <p:cNvSpPr txBox="1"/>
          <p:nvPr/>
        </p:nvSpPr>
        <p:spPr>
          <a:xfrm>
            <a:off x="4735625" y="4917670"/>
            <a:ext cx="1349142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Manganese rich slag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5F09DC3-6ED0-4ECC-919C-F33C9B58CCED}"/>
              </a:ext>
            </a:extLst>
          </p:cNvPr>
          <p:cNvSpPr txBox="1"/>
          <p:nvPr/>
        </p:nvSpPr>
        <p:spPr>
          <a:xfrm>
            <a:off x="6967082" y="2626762"/>
            <a:ext cx="1349142" cy="64633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Electrolytic Processing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3C3C79-3CDF-4CF7-BE89-717986B90471}"/>
              </a:ext>
            </a:extLst>
          </p:cNvPr>
          <p:cNvSpPr txBox="1"/>
          <p:nvPr/>
        </p:nvSpPr>
        <p:spPr>
          <a:xfrm>
            <a:off x="6967082" y="4917670"/>
            <a:ext cx="1349142" cy="64633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Other Processes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8C47C75-C6F1-4BD2-89D5-EEEDE2ABCCE4}"/>
              </a:ext>
            </a:extLst>
          </p:cNvPr>
          <p:cNvSpPr txBox="1"/>
          <p:nvPr/>
        </p:nvSpPr>
        <p:spPr>
          <a:xfrm>
            <a:off x="6967082" y="3758684"/>
            <a:ext cx="1349142" cy="64633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Ferro Mn Processing</a:t>
            </a: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66934F11-C502-4124-9B21-B1E73FA0BDF9}"/>
              </a:ext>
            </a:extLst>
          </p:cNvPr>
          <p:cNvSpPr/>
          <p:nvPr/>
        </p:nvSpPr>
        <p:spPr>
          <a:xfrm>
            <a:off x="1840030" y="3400395"/>
            <a:ext cx="579118" cy="3946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646517C-5DFE-4EC0-9BD3-A2C79FCFF4FF}"/>
              </a:ext>
            </a:extLst>
          </p:cNvPr>
          <p:cNvCxnSpPr>
            <a:cxnSpLocks/>
          </p:cNvCxnSpPr>
          <p:nvPr/>
        </p:nvCxnSpPr>
        <p:spPr>
          <a:xfrm flipV="1">
            <a:off x="3974760" y="2208004"/>
            <a:ext cx="760865" cy="967619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99A5A98E-DA50-416A-9369-8513EF7617AC}"/>
              </a:ext>
            </a:extLst>
          </p:cNvPr>
          <p:cNvCxnSpPr>
            <a:cxnSpLocks/>
            <a:endCxn id="7" idx="1"/>
          </p:cNvCxnSpPr>
          <p:nvPr/>
        </p:nvCxnSpPr>
        <p:spPr>
          <a:xfrm flipV="1">
            <a:off x="3997224" y="3199065"/>
            <a:ext cx="738403" cy="246678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7CC15241-94CB-4207-A27E-EBDE4E8EADB4}"/>
              </a:ext>
            </a:extLst>
          </p:cNvPr>
          <p:cNvCxnSpPr>
            <a:cxnSpLocks/>
          </p:cNvCxnSpPr>
          <p:nvPr/>
        </p:nvCxnSpPr>
        <p:spPr>
          <a:xfrm>
            <a:off x="3974760" y="3988088"/>
            <a:ext cx="760868" cy="253633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9537CC52-A4C5-43CE-B9A5-FB5A1569A100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3989672" y="4138863"/>
            <a:ext cx="745953" cy="1101973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CDC7E142-128E-42F1-A869-5D105E04AEFE}"/>
              </a:ext>
            </a:extLst>
          </p:cNvPr>
          <p:cNvCxnSpPr>
            <a:cxnSpLocks/>
            <a:endCxn id="14" idx="1"/>
          </p:cNvCxnSpPr>
          <p:nvPr/>
        </p:nvCxnSpPr>
        <p:spPr>
          <a:xfrm flipV="1">
            <a:off x="6107235" y="2949928"/>
            <a:ext cx="859847" cy="2057452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EA99D334-CD07-4949-AE73-45430BEB6F16}"/>
              </a:ext>
            </a:extLst>
          </p:cNvPr>
          <p:cNvCxnSpPr>
            <a:cxnSpLocks/>
            <a:stCxn id="13" idx="3"/>
            <a:endCxn id="16" idx="1"/>
          </p:cNvCxnSpPr>
          <p:nvPr/>
        </p:nvCxnSpPr>
        <p:spPr>
          <a:xfrm flipV="1">
            <a:off x="6084767" y="4081850"/>
            <a:ext cx="882315" cy="1158986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AAC3C0BB-C0B1-44B0-8678-4E0AB00AC49B}"/>
              </a:ext>
            </a:extLst>
          </p:cNvPr>
          <p:cNvCxnSpPr>
            <a:cxnSpLocks/>
            <a:endCxn id="15" idx="1"/>
          </p:cNvCxnSpPr>
          <p:nvPr/>
        </p:nvCxnSpPr>
        <p:spPr>
          <a:xfrm flipV="1">
            <a:off x="6107235" y="5240836"/>
            <a:ext cx="859847" cy="216688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B08E77A3-A69F-42F0-BDBC-95E4B55A72CD}"/>
              </a:ext>
            </a:extLst>
          </p:cNvPr>
          <p:cNvSpPr txBox="1"/>
          <p:nvPr/>
        </p:nvSpPr>
        <p:spPr>
          <a:xfrm>
            <a:off x="9500130" y="1983497"/>
            <a:ext cx="1349142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Electrolytic Mn Metal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F5BC6F2-055E-48D5-B6D0-FC2D1822AF04}"/>
              </a:ext>
            </a:extLst>
          </p:cNvPr>
          <p:cNvSpPr txBox="1"/>
          <p:nvPr/>
        </p:nvSpPr>
        <p:spPr>
          <a:xfrm>
            <a:off x="9500129" y="2970636"/>
            <a:ext cx="1853669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Low Carbon</a:t>
            </a:r>
          </a:p>
          <a:p>
            <a:r>
              <a:rPr lang="en-US" dirty="0"/>
              <a:t>Ferro Manganese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CE7B574-51BC-4C2A-B18A-D0ED17C42049}"/>
              </a:ext>
            </a:extLst>
          </p:cNvPr>
          <p:cNvSpPr txBox="1"/>
          <p:nvPr/>
        </p:nvSpPr>
        <p:spPr>
          <a:xfrm>
            <a:off x="9500129" y="3659392"/>
            <a:ext cx="1853669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Medium Carbon</a:t>
            </a:r>
          </a:p>
          <a:p>
            <a:r>
              <a:rPr lang="en-US" dirty="0"/>
              <a:t>Ferro Mn 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6CED07C-EA9A-4D79-BEC0-D14CA40BA108}"/>
              </a:ext>
            </a:extLst>
          </p:cNvPr>
          <p:cNvSpPr txBox="1"/>
          <p:nvPr/>
        </p:nvSpPr>
        <p:spPr>
          <a:xfrm>
            <a:off x="9500130" y="4335340"/>
            <a:ext cx="185367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High Carbon Ferro Manganese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38E7792-DCD6-42CD-A3A6-538A03991956}"/>
              </a:ext>
            </a:extLst>
          </p:cNvPr>
          <p:cNvSpPr txBox="1"/>
          <p:nvPr/>
        </p:nvSpPr>
        <p:spPr>
          <a:xfrm>
            <a:off x="9500130" y="5349180"/>
            <a:ext cx="134914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Other</a:t>
            </a: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82185D2A-16B1-485D-B253-80BF9AF3A4D2}"/>
              </a:ext>
            </a:extLst>
          </p:cNvPr>
          <p:cNvCxnSpPr>
            <a:cxnSpLocks/>
            <a:stCxn id="14" idx="3"/>
            <a:endCxn id="57" idx="1"/>
          </p:cNvCxnSpPr>
          <p:nvPr/>
        </p:nvCxnSpPr>
        <p:spPr>
          <a:xfrm flipV="1">
            <a:off x="8316224" y="2306663"/>
            <a:ext cx="1183906" cy="643265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16EE432C-D8DC-441B-8540-045417CBB212}"/>
              </a:ext>
            </a:extLst>
          </p:cNvPr>
          <p:cNvCxnSpPr>
            <a:cxnSpLocks/>
            <a:endCxn id="58" idx="1"/>
          </p:cNvCxnSpPr>
          <p:nvPr/>
        </p:nvCxnSpPr>
        <p:spPr>
          <a:xfrm flipV="1">
            <a:off x="8303388" y="3293802"/>
            <a:ext cx="1196741" cy="601388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31BB1C6A-3FD2-42B9-AFA1-73223C60343E}"/>
              </a:ext>
            </a:extLst>
          </p:cNvPr>
          <p:cNvCxnSpPr>
            <a:cxnSpLocks/>
            <a:stCxn id="16" idx="3"/>
            <a:endCxn id="59" idx="1"/>
          </p:cNvCxnSpPr>
          <p:nvPr/>
        </p:nvCxnSpPr>
        <p:spPr>
          <a:xfrm flipV="1">
            <a:off x="8316224" y="3982558"/>
            <a:ext cx="1183905" cy="99292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A7B27110-F11B-4698-9539-E6B96DD0FD51}"/>
              </a:ext>
            </a:extLst>
          </p:cNvPr>
          <p:cNvCxnSpPr>
            <a:cxnSpLocks/>
            <a:endCxn id="60" idx="1"/>
          </p:cNvCxnSpPr>
          <p:nvPr/>
        </p:nvCxnSpPr>
        <p:spPr>
          <a:xfrm>
            <a:off x="8303387" y="4305724"/>
            <a:ext cx="1196743" cy="352782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B5690DBB-CD4B-466F-9AA2-951A6D1B12C4}"/>
              </a:ext>
            </a:extLst>
          </p:cNvPr>
          <p:cNvCxnSpPr>
            <a:cxnSpLocks/>
            <a:stCxn id="15" idx="3"/>
            <a:endCxn id="61" idx="1"/>
          </p:cNvCxnSpPr>
          <p:nvPr/>
        </p:nvCxnSpPr>
        <p:spPr>
          <a:xfrm>
            <a:off x="8316224" y="5240836"/>
            <a:ext cx="1183906" cy="293010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43225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BEEFD15-9219-4C8A-8904-250518896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Current Model Approach:</a:t>
            </a:r>
            <a:br>
              <a:rPr lang="en-US" dirty="0"/>
            </a:br>
            <a:r>
              <a:rPr lang="en-US" dirty="0"/>
              <a:t>3 metals, plus weighted average for Mn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40F5DA-4F90-476B-8D42-71B4E4AA32E0}"/>
              </a:ext>
            </a:extLst>
          </p:cNvPr>
          <p:cNvSpPr txBox="1"/>
          <p:nvPr/>
        </p:nvSpPr>
        <p:spPr>
          <a:xfrm>
            <a:off x="2397824" y="3041392"/>
            <a:ext cx="1588168" cy="120032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Initial Metals Processing Steps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043680-EF14-4173-AFF1-069A4BFC7F6B}"/>
              </a:ext>
            </a:extLst>
          </p:cNvPr>
          <p:cNvSpPr txBox="1"/>
          <p:nvPr/>
        </p:nvSpPr>
        <p:spPr>
          <a:xfrm>
            <a:off x="575912" y="3318392"/>
            <a:ext cx="1132572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Nodules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4B745B-077B-471F-8035-F906B6773A4B}"/>
              </a:ext>
            </a:extLst>
          </p:cNvPr>
          <p:cNvSpPr txBox="1"/>
          <p:nvPr/>
        </p:nvSpPr>
        <p:spPr>
          <a:xfrm>
            <a:off x="4735627" y="2875899"/>
            <a:ext cx="1047549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Nickel</a:t>
            </a:r>
          </a:p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BA8F36B-017C-4166-B1EE-C46D7D8CA48D}"/>
              </a:ext>
            </a:extLst>
          </p:cNvPr>
          <p:cNvSpPr txBox="1"/>
          <p:nvPr/>
        </p:nvSpPr>
        <p:spPr>
          <a:xfrm>
            <a:off x="4746857" y="1891537"/>
            <a:ext cx="1047549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Cobalt</a:t>
            </a:r>
          </a:p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727851D-9CCD-446D-930A-81214BC4D945}"/>
              </a:ext>
            </a:extLst>
          </p:cNvPr>
          <p:cNvSpPr txBox="1"/>
          <p:nvPr/>
        </p:nvSpPr>
        <p:spPr>
          <a:xfrm>
            <a:off x="4735628" y="3895190"/>
            <a:ext cx="1047549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Copper</a:t>
            </a:r>
          </a:p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838E7FC-7CE5-495B-AD7C-A26A9CBE918D}"/>
              </a:ext>
            </a:extLst>
          </p:cNvPr>
          <p:cNvSpPr txBox="1"/>
          <p:nvPr/>
        </p:nvSpPr>
        <p:spPr>
          <a:xfrm>
            <a:off x="4735625" y="4917670"/>
            <a:ext cx="1349142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Manganese rich slag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5F09DC3-6ED0-4ECC-919C-F33C9B58CCED}"/>
              </a:ext>
            </a:extLst>
          </p:cNvPr>
          <p:cNvSpPr txBox="1"/>
          <p:nvPr/>
        </p:nvSpPr>
        <p:spPr>
          <a:xfrm>
            <a:off x="6967082" y="2626762"/>
            <a:ext cx="1349142" cy="64633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Electrolytic Processing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3C3C79-3CDF-4CF7-BE89-717986B90471}"/>
              </a:ext>
            </a:extLst>
          </p:cNvPr>
          <p:cNvSpPr txBox="1"/>
          <p:nvPr/>
        </p:nvSpPr>
        <p:spPr>
          <a:xfrm>
            <a:off x="6967082" y="4917670"/>
            <a:ext cx="1349142" cy="64633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Other Processes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8C47C75-C6F1-4BD2-89D5-EEEDE2ABCCE4}"/>
              </a:ext>
            </a:extLst>
          </p:cNvPr>
          <p:cNvSpPr txBox="1"/>
          <p:nvPr/>
        </p:nvSpPr>
        <p:spPr>
          <a:xfrm>
            <a:off x="6967082" y="3758684"/>
            <a:ext cx="1349142" cy="64633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Ferro Mn Processing</a:t>
            </a: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66934F11-C502-4124-9B21-B1E73FA0BDF9}"/>
              </a:ext>
            </a:extLst>
          </p:cNvPr>
          <p:cNvSpPr/>
          <p:nvPr/>
        </p:nvSpPr>
        <p:spPr>
          <a:xfrm>
            <a:off x="1840030" y="3400395"/>
            <a:ext cx="579118" cy="3946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646517C-5DFE-4EC0-9BD3-A2C79FCFF4FF}"/>
              </a:ext>
            </a:extLst>
          </p:cNvPr>
          <p:cNvCxnSpPr>
            <a:cxnSpLocks/>
          </p:cNvCxnSpPr>
          <p:nvPr/>
        </p:nvCxnSpPr>
        <p:spPr>
          <a:xfrm flipV="1">
            <a:off x="3974760" y="2208004"/>
            <a:ext cx="760865" cy="967619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99A5A98E-DA50-416A-9369-8513EF7617AC}"/>
              </a:ext>
            </a:extLst>
          </p:cNvPr>
          <p:cNvCxnSpPr>
            <a:cxnSpLocks/>
            <a:endCxn id="7" idx="1"/>
          </p:cNvCxnSpPr>
          <p:nvPr/>
        </p:nvCxnSpPr>
        <p:spPr>
          <a:xfrm flipV="1">
            <a:off x="3997224" y="3199065"/>
            <a:ext cx="738403" cy="246678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7CC15241-94CB-4207-A27E-EBDE4E8EADB4}"/>
              </a:ext>
            </a:extLst>
          </p:cNvPr>
          <p:cNvCxnSpPr>
            <a:cxnSpLocks/>
          </p:cNvCxnSpPr>
          <p:nvPr/>
        </p:nvCxnSpPr>
        <p:spPr>
          <a:xfrm>
            <a:off x="3974760" y="3988088"/>
            <a:ext cx="760868" cy="253633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9537CC52-A4C5-43CE-B9A5-FB5A1569A100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3989672" y="4138863"/>
            <a:ext cx="745953" cy="1101973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CDC7E142-128E-42F1-A869-5D105E04AEFE}"/>
              </a:ext>
            </a:extLst>
          </p:cNvPr>
          <p:cNvCxnSpPr>
            <a:cxnSpLocks/>
            <a:endCxn id="14" idx="1"/>
          </p:cNvCxnSpPr>
          <p:nvPr/>
        </p:nvCxnSpPr>
        <p:spPr>
          <a:xfrm flipV="1">
            <a:off x="6107235" y="2949928"/>
            <a:ext cx="859847" cy="2057452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EA99D334-CD07-4949-AE73-45430BEB6F16}"/>
              </a:ext>
            </a:extLst>
          </p:cNvPr>
          <p:cNvCxnSpPr>
            <a:cxnSpLocks/>
            <a:stCxn id="13" idx="3"/>
            <a:endCxn id="16" idx="1"/>
          </p:cNvCxnSpPr>
          <p:nvPr/>
        </p:nvCxnSpPr>
        <p:spPr>
          <a:xfrm flipV="1">
            <a:off x="6084767" y="4081850"/>
            <a:ext cx="882315" cy="1158986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AAC3C0BB-C0B1-44B0-8678-4E0AB00AC49B}"/>
              </a:ext>
            </a:extLst>
          </p:cNvPr>
          <p:cNvCxnSpPr>
            <a:cxnSpLocks/>
            <a:endCxn id="15" idx="1"/>
          </p:cNvCxnSpPr>
          <p:nvPr/>
        </p:nvCxnSpPr>
        <p:spPr>
          <a:xfrm flipV="1">
            <a:off x="6107235" y="5240836"/>
            <a:ext cx="859847" cy="216688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B08E77A3-A69F-42F0-BDBC-95E4B55A72CD}"/>
              </a:ext>
            </a:extLst>
          </p:cNvPr>
          <p:cNvSpPr txBox="1"/>
          <p:nvPr/>
        </p:nvSpPr>
        <p:spPr>
          <a:xfrm>
            <a:off x="9500130" y="1983497"/>
            <a:ext cx="1349142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Electrolytic Mn Metal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F5BC6F2-055E-48D5-B6D0-FC2D1822AF04}"/>
              </a:ext>
            </a:extLst>
          </p:cNvPr>
          <p:cNvSpPr txBox="1"/>
          <p:nvPr/>
        </p:nvSpPr>
        <p:spPr>
          <a:xfrm>
            <a:off x="9500129" y="2970636"/>
            <a:ext cx="1853669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Low Carbon</a:t>
            </a:r>
          </a:p>
          <a:p>
            <a:r>
              <a:rPr lang="en-US" dirty="0"/>
              <a:t>Ferro Manganese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CE7B574-51BC-4C2A-B18A-D0ED17C42049}"/>
              </a:ext>
            </a:extLst>
          </p:cNvPr>
          <p:cNvSpPr txBox="1"/>
          <p:nvPr/>
        </p:nvSpPr>
        <p:spPr>
          <a:xfrm>
            <a:off x="9500129" y="3659392"/>
            <a:ext cx="1853669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Medium Carbon</a:t>
            </a:r>
          </a:p>
          <a:p>
            <a:r>
              <a:rPr lang="en-US" dirty="0"/>
              <a:t>Ferro Mn 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6CED07C-EA9A-4D79-BEC0-D14CA40BA108}"/>
              </a:ext>
            </a:extLst>
          </p:cNvPr>
          <p:cNvSpPr txBox="1"/>
          <p:nvPr/>
        </p:nvSpPr>
        <p:spPr>
          <a:xfrm>
            <a:off x="9500130" y="4335340"/>
            <a:ext cx="1853670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High Carbon Ferro Manganese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38E7792-DCD6-42CD-A3A6-538A03991956}"/>
              </a:ext>
            </a:extLst>
          </p:cNvPr>
          <p:cNvSpPr txBox="1"/>
          <p:nvPr/>
        </p:nvSpPr>
        <p:spPr>
          <a:xfrm>
            <a:off x="9500130" y="5349180"/>
            <a:ext cx="134914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Other</a:t>
            </a: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82185D2A-16B1-485D-B253-80BF9AF3A4D2}"/>
              </a:ext>
            </a:extLst>
          </p:cNvPr>
          <p:cNvCxnSpPr>
            <a:cxnSpLocks/>
            <a:stCxn id="14" idx="3"/>
            <a:endCxn id="57" idx="1"/>
          </p:cNvCxnSpPr>
          <p:nvPr/>
        </p:nvCxnSpPr>
        <p:spPr>
          <a:xfrm flipV="1">
            <a:off x="8316224" y="2306663"/>
            <a:ext cx="1183906" cy="643265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16EE432C-D8DC-441B-8540-045417CBB212}"/>
              </a:ext>
            </a:extLst>
          </p:cNvPr>
          <p:cNvCxnSpPr>
            <a:cxnSpLocks/>
            <a:endCxn id="58" idx="1"/>
          </p:cNvCxnSpPr>
          <p:nvPr/>
        </p:nvCxnSpPr>
        <p:spPr>
          <a:xfrm flipV="1">
            <a:off x="8303388" y="3293802"/>
            <a:ext cx="1196741" cy="601388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31BB1C6A-3FD2-42B9-AFA1-73223C60343E}"/>
              </a:ext>
            </a:extLst>
          </p:cNvPr>
          <p:cNvCxnSpPr>
            <a:cxnSpLocks/>
            <a:stCxn id="16" idx="3"/>
            <a:endCxn id="59" idx="1"/>
          </p:cNvCxnSpPr>
          <p:nvPr/>
        </p:nvCxnSpPr>
        <p:spPr>
          <a:xfrm flipV="1">
            <a:off x="8316224" y="3982558"/>
            <a:ext cx="1183905" cy="99292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A7B27110-F11B-4698-9539-E6B96DD0FD51}"/>
              </a:ext>
            </a:extLst>
          </p:cNvPr>
          <p:cNvCxnSpPr>
            <a:cxnSpLocks/>
            <a:endCxn id="60" idx="1"/>
          </p:cNvCxnSpPr>
          <p:nvPr/>
        </p:nvCxnSpPr>
        <p:spPr>
          <a:xfrm>
            <a:off x="8303387" y="4305724"/>
            <a:ext cx="1196743" cy="352782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B5690DBB-CD4B-466F-9AA2-951A6D1B12C4}"/>
              </a:ext>
            </a:extLst>
          </p:cNvPr>
          <p:cNvCxnSpPr>
            <a:cxnSpLocks/>
            <a:stCxn id="15" idx="3"/>
            <a:endCxn id="61" idx="1"/>
          </p:cNvCxnSpPr>
          <p:nvPr/>
        </p:nvCxnSpPr>
        <p:spPr>
          <a:xfrm>
            <a:off x="8316224" y="5240836"/>
            <a:ext cx="1183906" cy="293010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DDDFCF7-D307-451D-803E-E8A7C2250392}"/>
              </a:ext>
            </a:extLst>
          </p:cNvPr>
          <p:cNvSpPr txBox="1"/>
          <p:nvPr/>
        </p:nvSpPr>
        <p:spPr>
          <a:xfrm>
            <a:off x="1284973" y="5797457"/>
            <a:ext cx="7425623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/>
              <a:t>Value = Cobalt + Nickel + Copper + Weighted Average (Manganese Products)</a:t>
            </a:r>
          </a:p>
        </p:txBody>
      </p:sp>
    </p:spTree>
    <p:extLst>
      <p:ext uri="{BB962C8B-B14F-4D97-AF65-F5344CB8AC3E}">
        <p14:creationId xmlns:p14="http://schemas.microsoft.com/office/powerpoint/2010/main" val="33930016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BEEFD15-9219-4C8A-8904-250518896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Mn ore or Mn rich slag approach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40F5DA-4F90-476B-8D42-71B4E4AA32E0}"/>
              </a:ext>
            </a:extLst>
          </p:cNvPr>
          <p:cNvSpPr txBox="1"/>
          <p:nvPr/>
        </p:nvSpPr>
        <p:spPr>
          <a:xfrm>
            <a:off x="2397824" y="3041392"/>
            <a:ext cx="1588168" cy="120032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Initial Metals Processing Steps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043680-EF14-4173-AFF1-069A4BFC7F6B}"/>
              </a:ext>
            </a:extLst>
          </p:cNvPr>
          <p:cNvSpPr txBox="1"/>
          <p:nvPr/>
        </p:nvSpPr>
        <p:spPr>
          <a:xfrm>
            <a:off x="575912" y="3318392"/>
            <a:ext cx="1132572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Nodules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4B745B-077B-471F-8035-F906B6773A4B}"/>
              </a:ext>
            </a:extLst>
          </p:cNvPr>
          <p:cNvSpPr txBox="1"/>
          <p:nvPr/>
        </p:nvSpPr>
        <p:spPr>
          <a:xfrm>
            <a:off x="4735627" y="2875899"/>
            <a:ext cx="1047549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Nickel</a:t>
            </a:r>
          </a:p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BA8F36B-017C-4166-B1EE-C46D7D8CA48D}"/>
              </a:ext>
            </a:extLst>
          </p:cNvPr>
          <p:cNvSpPr txBox="1"/>
          <p:nvPr/>
        </p:nvSpPr>
        <p:spPr>
          <a:xfrm>
            <a:off x="4746857" y="1891537"/>
            <a:ext cx="1047549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Cobalt</a:t>
            </a:r>
          </a:p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727851D-9CCD-446D-930A-81214BC4D945}"/>
              </a:ext>
            </a:extLst>
          </p:cNvPr>
          <p:cNvSpPr txBox="1"/>
          <p:nvPr/>
        </p:nvSpPr>
        <p:spPr>
          <a:xfrm>
            <a:off x="4735628" y="3895190"/>
            <a:ext cx="1047549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Copper</a:t>
            </a:r>
          </a:p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838E7FC-7CE5-495B-AD7C-A26A9CBE918D}"/>
              </a:ext>
            </a:extLst>
          </p:cNvPr>
          <p:cNvSpPr txBox="1"/>
          <p:nvPr/>
        </p:nvSpPr>
        <p:spPr>
          <a:xfrm>
            <a:off x="4735625" y="4917670"/>
            <a:ext cx="1349142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Manganese rich slag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5F09DC3-6ED0-4ECC-919C-F33C9B58CCED}"/>
              </a:ext>
            </a:extLst>
          </p:cNvPr>
          <p:cNvSpPr txBox="1"/>
          <p:nvPr/>
        </p:nvSpPr>
        <p:spPr>
          <a:xfrm>
            <a:off x="6967082" y="2626762"/>
            <a:ext cx="1349142" cy="64633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Electrolytic Processing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3C3C79-3CDF-4CF7-BE89-717986B90471}"/>
              </a:ext>
            </a:extLst>
          </p:cNvPr>
          <p:cNvSpPr txBox="1"/>
          <p:nvPr/>
        </p:nvSpPr>
        <p:spPr>
          <a:xfrm>
            <a:off x="6967082" y="4917670"/>
            <a:ext cx="1349142" cy="64633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Other Processes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8C47C75-C6F1-4BD2-89D5-EEEDE2ABCCE4}"/>
              </a:ext>
            </a:extLst>
          </p:cNvPr>
          <p:cNvSpPr txBox="1"/>
          <p:nvPr/>
        </p:nvSpPr>
        <p:spPr>
          <a:xfrm>
            <a:off x="6967082" y="3758684"/>
            <a:ext cx="1349142" cy="64633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Ferro Mn Processing</a:t>
            </a: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66934F11-C502-4124-9B21-B1E73FA0BDF9}"/>
              </a:ext>
            </a:extLst>
          </p:cNvPr>
          <p:cNvSpPr/>
          <p:nvPr/>
        </p:nvSpPr>
        <p:spPr>
          <a:xfrm>
            <a:off x="1840030" y="3400395"/>
            <a:ext cx="579118" cy="3946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646517C-5DFE-4EC0-9BD3-A2C79FCFF4FF}"/>
              </a:ext>
            </a:extLst>
          </p:cNvPr>
          <p:cNvCxnSpPr>
            <a:cxnSpLocks/>
          </p:cNvCxnSpPr>
          <p:nvPr/>
        </p:nvCxnSpPr>
        <p:spPr>
          <a:xfrm flipV="1">
            <a:off x="3974760" y="2208004"/>
            <a:ext cx="760865" cy="967619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99A5A98E-DA50-416A-9369-8513EF7617AC}"/>
              </a:ext>
            </a:extLst>
          </p:cNvPr>
          <p:cNvCxnSpPr>
            <a:cxnSpLocks/>
            <a:endCxn id="7" idx="1"/>
          </p:cNvCxnSpPr>
          <p:nvPr/>
        </p:nvCxnSpPr>
        <p:spPr>
          <a:xfrm flipV="1">
            <a:off x="3997224" y="3199065"/>
            <a:ext cx="738403" cy="246678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7CC15241-94CB-4207-A27E-EBDE4E8EADB4}"/>
              </a:ext>
            </a:extLst>
          </p:cNvPr>
          <p:cNvCxnSpPr>
            <a:cxnSpLocks/>
          </p:cNvCxnSpPr>
          <p:nvPr/>
        </p:nvCxnSpPr>
        <p:spPr>
          <a:xfrm>
            <a:off x="3974760" y="3988088"/>
            <a:ext cx="760868" cy="253633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9537CC52-A4C5-43CE-B9A5-FB5A1569A100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3989672" y="4138863"/>
            <a:ext cx="745953" cy="1101973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CDC7E142-128E-42F1-A869-5D105E04AEFE}"/>
              </a:ext>
            </a:extLst>
          </p:cNvPr>
          <p:cNvCxnSpPr>
            <a:cxnSpLocks/>
            <a:endCxn id="14" idx="1"/>
          </p:cNvCxnSpPr>
          <p:nvPr/>
        </p:nvCxnSpPr>
        <p:spPr>
          <a:xfrm flipV="1">
            <a:off x="6107235" y="2949928"/>
            <a:ext cx="859847" cy="2057452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EA99D334-CD07-4949-AE73-45430BEB6F16}"/>
              </a:ext>
            </a:extLst>
          </p:cNvPr>
          <p:cNvCxnSpPr>
            <a:cxnSpLocks/>
            <a:stCxn id="13" idx="3"/>
            <a:endCxn id="16" idx="1"/>
          </p:cNvCxnSpPr>
          <p:nvPr/>
        </p:nvCxnSpPr>
        <p:spPr>
          <a:xfrm flipV="1">
            <a:off x="6084767" y="4081850"/>
            <a:ext cx="882315" cy="1158986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AAC3C0BB-C0B1-44B0-8678-4E0AB00AC49B}"/>
              </a:ext>
            </a:extLst>
          </p:cNvPr>
          <p:cNvCxnSpPr>
            <a:cxnSpLocks/>
            <a:endCxn id="15" idx="1"/>
          </p:cNvCxnSpPr>
          <p:nvPr/>
        </p:nvCxnSpPr>
        <p:spPr>
          <a:xfrm flipV="1">
            <a:off x="6107235" y="5240836"/>
            <a:ext cx="859847" cy="216688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B08E77A3-A69F-42F0-BDBC-95E4B55A72CD}"/>
              </a:ext>
            </a:extLst>
          </p:cNvPr>
          <p:cNvSpPr txBox="1"/>
          <p:nvPr/>
        </p:nvSpPr>
        <p:spPr>
          <a:xfrm>
            <a:off x="9500130" y="1983497"/>
            <a:ext cx="1349142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Electrolytic Mn Metal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F5BC6F2-055E-48D5-B6D0-FC2D1822AF04}"/>
              </a:ext>
            </a:extLst>
          </p:cNvPr>
          <p:cNvSpPr txBox="1"/>
          <p:nvPr/>
        </p:nvSpPr>
        <p:spPr>
          <a:xfrm>
            <a:off x="9500129" y="2970636"/>
            <a:ext cx="1853669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Low Carbon</a:t>
            </a:r>
          </a:p>
          <a:p>
            <a:r>
              <a:rPr lang="en-US" dirty="0"/>
              <a:t>Ferro Manganese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CE7B574-51BC-4C2A-B18A-D0ED17C42049}"/>
              </a:ext>
            </a:extLst>
          </p:cNvPr>
          <p:cNvSpPr txBox="1"/>
          <p:nvPr/>
        </p:nvSpPr>
        <p:spPr>
          <a:xfrm>
            <a:off x="9500129" y="3659392"/>
            <a:ext cx="1853669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Medium Carbon</a:t>
            </a:r>
          </a:p>
          <a:p>
            <a:r>
              <a:rPr lang="en-US" dirty="0"/>
              <a:t>Ferro Mn 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6CED07C-EA9A-4D79-BEC0-D14CA40BA108}"/>
              </a:ext>
            </a:extLst>
          </p:cNvPr>
          <p:cNvSpPr txBox="1"/>
          <p:nvPr/>
        </p:nvSpPr>
        <p:spPr>
          <a:xfrm>
            <a:off x="9500130" y="4335340"/>
            <a:ext cx="185367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High Carbon Ferro Manganese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38E7792-DCD6-42CD-A3A6-538A03991956}"/>
              </a:ext>
            </a:extLst>
          </p:cNvPr>
          <p:cNvSpPr txBox="1"/>
          <p:nvPr/>
        </p:nvSpPr>
        <p:spPr>
          <a:xfrm>
            <a:off x="9500130" y="5349180"/>
            <a:ext cx="134914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Other</a:t>
            </a: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82185D2A-16B1-485D-B253-80BF9AF3A4D2}"/>
              </a:ext>
            </a:extLst>
          </p:cNvPr>
          <p:cNvCxnSpPr>
            <a:cxnSpLocks/>
            <a:stCxn id="14" idx="3"/>
            <a:endCxn id="57" idx="1"/>
          </p:cNvCxnSpPr>
          <p:nvPr/>
        </p:nvCxnSpPr>
        <p:spPr>
          <a:xfrm flipV="1">
            <a:off x="8316224" y="2306663"/>
            <a:ext cx="1183906" cy="643265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16EE432C-D8DC-441B-8540-045417CBB212}"/>
              </a:ext>
            </a:extLst>
          </p:cNvPr>
          <p:cNvCxnSpPr>
            <a:cxnSpLocks/>
            <a:endCxn id="58" idx="1"/>
          </p:cNvCxnSpPr>
          <p:nvPr/>
        </p:nvCxnSpPr>
        <p:spPr>
          <a:xfrm flipV="1">
            <a:off x="8303388" y="3293802"/>
            <a:ext cx="1196741" cy="601388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31BB1C6A-3FD2-42B9-AFA1-73223C60343E}"/>
              </a:ext>
            </a:extLst>
          </p:cNvPr>
          <p:cNvCxnSpPr>
            <a:cxnSpLocks/>
            <a:stCxn id="16" idx="3"/>
            <a:endCxn id="59" idx="1"/>
          </p:cNvCxnSpPr>
          <p:nvPr/>
        </p:nvCxnSpPr>
        <p:spPr>
          <a:xfrm flipV="1">
            <a:off x="8316224" y="3982558"/>
            <a:ext cx="1183905" cy="99292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A7B27110-F11B-4698-9539-E6B96DD0FD51}"/>
              </a:ext>
            </a:extLst>
          </p:cNvPr>
          <p:cNvCxnSpPr>
            <a:cxnSpLocks/>
            <a:endCxn id="60" idx="1"/>
          </p:cNvCxnSpPr>
          <p:nvPr/>
        </p:nvCxnSpPr>
        <p:spPr>
          <a:xfrm>
            <a:off x="8303387" y="4305724"/>
            <a:ext cx="1196743" cy="352782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B5690DBB-CD4B-466F-9AA2-951A6D1B12C4}"/>
              </a:ext>
            </a:extLst>
          </p:cNvPr>
          <p:cNvCxnSpPr>
            <a:cxnSpLocks/>
            <a:stCxn id="15" idx="3"/>
            <a:endCxn id="61" idx="1"/>
          </p:cNvCxnSpPr>
          <p:nvPr/>
        </p:nvCxnSpPr>
        <p:spPr>
          <a:xfrm>
            <a:off x="8316224" y="5240836"/>
            <a:ext cx="1183906" cy="293010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B5539F81-9C97-43F3-9B08-075A565BCC80}"/>
              </a:ext>
            </a:extLst>
          </p:cNvPr>
          <p:cNvSpPr txBox="1"/>
          <p:nvPr/>
        </p:nvSpPr>
        <p:spPr>
          <a:xfrm>
            <a:off x="1284973" y="5797457"/>
            <a:ext cx="4714945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/>
              <a:t>Value = Cobalt + Nickel + Copper + Mn Rich Slag</a:t>
            </a:r>
          </a:p>
        </p:txBody>
      </p:sp>
    </p:spTree>
    <p:extLst>
      <p:ext uri="{BB962C8B-B14F-4D97-AF65-F5344CB8AC3E}">
        <p14:creationId xmlns:p14="http://schemas.microsoft.com/office/powerpoint/2010/main" val="21215967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BEEFD15-9219-4C8A-8904-250518896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Nodule Transfer Price Approach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40F5DA-4F90-476B-8D42-71B4E4AA32E0}"/>
              </a:ext>
            </a:extLst>
          </p:cNvPr>
          <p:cNvSpPr txBox="1"/>
          <p:nvPr/>
        </p:nvSpPr>
        <p:spPr>
          <a:xfrm>
            <a:off x="2397824" y="3041392"/>
            <a:ext cx="1588168" cy="120032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Initial Metals Processing Steps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043680-EF14-4173-AFF1-069A4BFC7F6B}"/>
              </a:ext>
            </a:extLst>
          </p:cNvPr>
          <p:cNvSpPr txBox="1"/>
          <p:nvPr/>
        </p:nvSpPr>
        <p:spPr>
          <a:xfrm>
            <a:off x="575912" y="3318392"/>
            <a:ext cx="1132572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Nodules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4B745B-077B-471F-8035-F906B6773A4B}"/>
              </a:ext>
            </a:extLst>
          </p:cNvPr>
          <p:cNvSpPr txBox="1"/>
          <p:nvPr/>
        </p:nvSpPr>
        <p:spPr>
          <a:xfrm>
            <a:off x="4735627" y="2875899"/>
            <a:ext cx="1047549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Nickel</a:t>
            </a:r>
          </a:p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BA8F36B-017C-4166-B1EE-C46D7D8CA48D}"/>
              </a:ext>
            </a:extLst>
          </p:cNvPr>
          <p:cNvSpPr txBox="1"/>
          <p:nvPr/>
        </p:nvSpPr>
        <p:spPr>
          <a:xfrm>
            <a:off x="4746857" y="1891537"/>
            <a:ext cx="1047549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Cobalt</a:t>
            </a:r>
          </a:p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727851D-9CCD-446D-930A-81214BC4D945}"/>
              </a:ext>
            </a:extLst>
          </p:cNvPr>
          <p:cNvSpPr txBox="1"/>
          <p:nvPr/>
        </p:nvSpPr>
        <p:spPr>
          <a:xfrm>
            <a:off x="4735628" y="3895190"/>
            <a:ext cx="1047549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Copper</a:t>
            </a:r>
          </a:p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838E7FC-7CE5-495B-AD7C-A26A9CBE918D}"/>
              </a:ext>
            </a:extLst>
          </p:cNvPr>
          <p:cNvSpPr txBox="1"/>
          <p:nvPr/>
        </p:nvSpPr>
        <p:spPr>
          <a:xfrm>
            <a:off x="4735625" y="4917670"/>
            <a:ext cx="1349142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Manganese rich slag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5F09DC3-6ED0-4ECC-919C-F33C9B58CCED}"/>
              </a:ext>
            </a:extLst>
          </p:cNvPr>
          <p:cNvSpPr txBox="1"/>
          <p:nvPr/>
        </p:nvSpPr>
        <p:spPr>
          <a:xfrm>
            <a:off x="6967082" y="2626762"/>
            <a:ext cx="1349142" cy="64633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Electrolytic Processing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3C3C79-3CDF-4CF7-BE89-717986B90471}"/>
              </a:ext>
            </a:extLst>
          </p:cNvPr>
          <p:cNvSpPr txBox="1"/>
          <p:nvPr/>
        </p:nvSpPr>
        <p:spPr>
          <a:xfrm>
            <a:off x="6967082" y="4917670"/>
            <a:ext cx="1349142" cy="64633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Other Processes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8C47C75-C6F1-4BD2-89D5-EEEDE2ABCCE4}"/>
              </a:ext>
            </a:extLst>
          </p:cNvPr>
          <p:cNvSpPr txBox="1"/>
          <p:nvPr/>
        </p:nvSpPr>
        <p:spPr>
          <a:xfrm>
            <a:off x="6967082" y="3758684"/>
            <a:ext cx="1349142" cy="64633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Ferro Mn Processing</a:t>
            </a: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66934F11-C502-4124-9B21-B1E73FA0BDF9}"/>
              </a:ext>
            </a:extLst>
          </p:cNvPr>
          <p:cNvSpPr/>
          <p:nvPr/>
        </p:nvSpPr>
        <p:spPr>
          <a:xfrm>
            <a:off x="1840030" y="3400395"/>
            <a:ext cx="579118" cy="3946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646517C-5DFE-4EC0-9BD3-A2C79FCFF4FF}"/>
              </a:ext>
            </a:extLst>
          </p:cNvPr>
          <p:cNvCxnSpPr>
            <a:cxnSpLocks/>
          </p:cNvCxnSpPr>
          <p:nvPr/>
        </p:nvCxnSpPr>
        <p:spPr>
          <a:xfrm flipV="1">
            <a:off x="3974760" y="2208004"/>
            <a:ext cx="760865" cy="967619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99A5A98E-DA50-416A-9369-8513EF7617AC}"/>
              </a:ext>
            </a:extLst>
          </p:cNvPr>
          <p:cNvCxnSpPr>
            <a:cxnSpLocks/>
            <a:endCxn id="7" idx="1"/>
          </p:cNvCxnSpPr>
          <p:nvPr/>
        </p:nvCxnSpPr>
        <p:spPr>
          <a:xfrm flipV="1">
            <a:off x="3997224" y="3199065"/>
            <a:ext cx="738403" cy="246678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7CC15241-94CB-4207-A27E-EBDE4E8EADB4}"/>
              </a:ext>
            </a:extLst>
          </p:cNvPr>
          <p:cNvCxnSpPr>
            <a:cxnSpLocks/>
          </p:cNvCxnSpPr>
          <p:nvPr/>
        </p:nvCxnSpPr>
        <p:spPr>
          <a:xfrm>
            <a:off x="3974760" y="3988088"/>
            <a:ext cx="760868" cy="253633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9537CC52-A4C5-43CE-B9A5-FB5A1569A100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3989672" y="4138863"/>
            <a:ext cx="745953" cy="1101973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CDC7E142-128E-42F1-A869-5D105E04AEFE}"/>
              </a:ext>
            </a:extLst>
          </p:cNvPr>
          <p:cNvCxnSpPr>
            <a:cxnSpLocks/>
            <a:endCxn id="14" idx="1"/>
          </p:cNvCxnSpPr>
          <p:nvPr/>
        </p:nvCxnSpPr>
        <p:spPr>
          <a:xfrm flipV="1">
            <a:off x="6107235" y="2949928"/>
            <a:ext cx="859847" cy="2057452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EA99D334-CD07-4949-AE73-45430BEB6F16}"/>
              </a:ext>
            </a:extLst>
          </p:cNvPr>
          <p:cNvCxnSpPr>
            <a:cxnSpLocks/>
            <a:stCxn id="13" idx="3"/>
            <a:endCxn id="16" idx="1"/>
          </p:cNvCxnSpPr>
          <p:nvPr/>
        </p:nvCxnSpPr>
        <p:spPr>
          <a:xfrm flipV="1">
            <a:off x="6084767" y="4081850"/>
            <a:ext cx="882315" cy="1158986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AAC3C0BB-C0B1-44B0-8678-4E0AB00AC49B}"/>
              </a:ext>
            </a:extLst>
          </p:cNvPr>
          <p:cNvCxnSpPr>
            <a:cxnSpLocks/>
            <a:endCxn id="15" idx="1"/>
          </p:cNvCxnSpPr>
          <p:nvPr/>
        </p:nvCxnSpPr>
        <p:spPr>
          <a:xfrm flipV="1">
            <a:off x="6107235" y="5240836"/>
            <a:ext cx="859847" cy="216688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B08E77A3-A69F-42F0-BDBC-95E4B55A72CD}"/>
              </a:ext>
            </a:extLst>
          </p:cNvPr>
          <p:cNvSpPr txBox="1"/>
          <p:nvPr/>
        </p:nvSpPr>
        <p:spPr>
          <a:xfrm>
            <a:off x="9500130" y="1983497"/>
            <a:ext cx="1349142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Electrolytic Mn Metal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F5BC6F2-055E-48D5-B6D0-FC2D1822AF04}"/>
              </a:ext>
            </a:extLst>
          </p:cNvPr>
          <p:cNvSpPr txBox="1"/>
          <p:nvPr/>
        </p:nvSpPr>
        <p:spPr>
          <a:xfrm>
            <a:off x="9500129" y="2970636"/>
            <a:ext cx="1853669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Low Carbon</a:t>
            </a:r>
          </a:p>
          <a:p>
            <a:r>
              <a:rPr lang="en-US" dirty="0"/>
              <a:t>Ferro Manganese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CE7B574-51BC-4C2A-B18A-D0ED17C42049}"/>
              </a:ext>
            </a:extLst>
          </p:cNvPr>
          <p:cNvSpPr txBox="1"/>
          <p:nvPr/>
        </p:nvSpPr>
        <p:spPr>
          <a:xfrm>
            <a:off x="9500129" y="3659392"/>
            <a:ext cx="1853669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Medium Carbon</a:t>
            </a:r>
          </a:p>
          <a:p>
            <a:r>
              <a:rPr lang="en-US" dirty="0"/>
              <a:t>Ferro Mn 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6CED07C-EA9A-4D79-BEC0-D14CA40BA108}"/>
              </a:ext>
            </a:extLst>
          </p:cNvPr>
          <p:cNvSpPr txBox="1"/>
          <p:nvPr/>
        </p:nvSpPr>
        <p:spPr>
          <a:xfrm>
            <a:off x="9500130" y="4335340"/>
            <a:ext cx="185367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High Carbon Ferro Manganese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38E7792-DCD6-42CD-A3A6-538A03991956}"/>
              </a:ext>
            </a:extLst>
          </p:cNvPr>
          <p:cNvSpPr txBox="1"/>
          <p:nvPr/>
        </p:nvSpPr>
        <p:spPr>
          <a:xfrm>
            <a:off x="9500130" y="5349180"/>
            <a:ext cx="134914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Other</a:t>
            </a: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82185D2A-16B1-485D-B253-80BF9AF3A4D2}"/>
              </a:ext>
            </a:extLst>
          </p:cNvPr>
          <p:cNvCxnSpPr>
            <a:cxnSpLocks/>
            <a:stCxn id="14" idx="3"/>
            <a:endCxn id="57" idx="1"/>
          </p:cNvCxnSpPr>
          <p:nvPr/>
        </p:nvCxnSpPr>
        <p:spPr>
          <a:xfrm flipV="1">
            <a:off x="8316224" y="2306663"/>
            <a:ext cx="1183906" cy="643265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16EE432C-D8DC-441B-8540-045417CBB212}"/>
              </a:ext>
            </a:extLst>
          </p:cNvPr>
          <p:cNvCxnSpPr>
            <a:cxnSpLocks/>
            <a:endCxn id="58" idx="1"/>
          </p:cNvCxnSpPr>
          <p:nvPr/>
        </p:nvCxnSpPr>
        <p:spPr>
          <a:xfrm flipV="1">
            <a:off x="8303388" y="3293802"/>
            <a:ext cx="1196741" cy="601388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31BB1C6A-3FD2-42B9-AFA1-73223C60343E}"/>
              </a:ext>
            </a:extLst>
          </p:cNvPr>
          <p:cNvCxnSpPr>
            <a:cxnSpLocks/>
            <a:stCxn id="16" idx="3"/>
            <a:endCxn id="59" idx="1"/>
          </p:cNvCxnSpPr>
          <p:nvPr/>
        </p:nvCxnSpPr>
        <p:spPr>
          <a:xfrm flipV="1">
            <a:off x="8316224" y="3982558"/>
            <a:ext cx="1183905" cy="99292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A7B27110-F11B-4698-9539-E6B96DD0FD51}"/>
              </a:ext>
            </a:extLst>
          </p:cNvPr>
          <p:cNvCxnSpPr>
            <a:cxnSpLocks/>
            <a:endCxn id="60" idx="1"/>
          </p:cNvCxnSpPr>
          <p:nvPr/>
        </p:nvCxnSpPr>
        <p:spPr>
          <a:xfrm>
            <a:off x="8303387" y="4305724"/>
            <a:ext cx="1196743" cy="352782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B5690DBB-CD4B-466F-9AA2-951A6D1B12C4}"/>
              </a:ext>
            </a:extLst>
          </p:cNvPr>
          <p:cNvCxnSpPr>
            <a:cxnSpLocks/>
            <a:stCxn id="15" idx="3"/>
            <a:endCxn id="61" idx="1"/>
          </p:cNvCxnSpPr>
          <p:nvPr/>
        </p:nvCxnSpPr>
        <p:spPr>
          <a:xfrm>
            <a:off x="8316224" y="5240836"/>
            <a:ext cx="1183906" cy="293010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B7633E14-51EC-4130-AF3F-87617666E61E}"/>
              </a:ext>
            </a:extLst>
          </p:cNvPr>
          <p:cNvSpPr txBox="1"/>
          <p:nvPr/>
        </p:nvSpPr>
        <p:spPr>
          <a:xfrm>
            <a:off x="1284973" y="5797457"/>
            <a:ext cx="6695487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/>
              <a:t>Value = Nodule Price, which is a function of underlying metals prices</a:t>
            </a:r>
          </a:p>
        </p:txBody>
      </p:sp>
    </p:spTree>
    <p:extLst>
      <p:ext uri="{BB962C8B-B14F-4D97-AF65-F5344CB8AC3E}">
        <p14:creationId xmlns:p14="http://schemas.microsoft.com/office/powerpoint/2010/main" val="126433955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13680</TotalTime>
  <Words>454</Words>
  <Application>Microsoft Office PowerPoint</Application>
  <PresentationFormat>Widescreen</PresentationFormat>
  <Paragraphs>106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Arial Narrow</vt:lpstr>
      <vt:lpstr>Calibri</vt:lpstr>
      <vt:lpstr>Calibri Light</vt:lpstr>
      <vt:lpstr>1_Office Theme</vt:lpstr>
      <vt:lpstr>Financial Payment System Modeling for Polymetallic Nodules  Valuation Options and Issue of Mn Products</vt:lpstr>
      <vt:lpstr>Mn Issue? What’s the issue?</vt:lpstr>
      <vt:lpstr>Important Criteria for Selecting Valuation Point</vt:lpstr>
      <vt:lpstr>Possible Valuation Points</vt:lpstr>
      <vt:lpstr>Simplified Overview of Metals Processing</vt:lpstr>
      <vt:lpstr>Current Model Approach: 3 metals, plus weighted average for Mn</vt:lpstr>
      <vt:lpstr>Mn ore or Mn rich slag approach</vt:lpstr>
      <vt:lpstr>Nodule Transfer Price Approach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the Economic Performance of Payment Regimes: Tradeoffs Among Stakeholders</dc:title>
  <dc:creator>Randolph Kirchain</dc:creator>
  <cp:lastModifiedBy>Richard Roth</cp:lastModifiedBy>
  <cp:revision>283</cp:revision>
  <cp:lastPrinted>2019-02-22T00:24:41Z</cp:lastPrinted>
  <dcterms:created xsi:type="dcterms:W3CDTF">2019-01-23T16:05:06Z</dcterms:created>
  <dcterms:modified xsi:type="dcterms:W3CDTF">2022-07-19T21:23:50Z</dcterms:modified>
</cp:coreProperties>
</file>