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handoutMasterIdLst>
    <p:handoutMasterId r:id="rId30"/>
  </p:handoutMasterIdLst>
  <p:sldIdLst>
    <p:sldId id="256" r:id="rId5"/>
    <p:sldId id="273" r:id="rId6"/>
    <p:sldId id="274" r:id="rId7"/>
    <p:sldId id="272" r:id="rId8"/>
    <p:sldId id="258" r:id="rId9"/>
    <p:sldId id="271" r:id="rId10"/>
    <p:sldId id="259" r:id="rId11"/>
    <p:sldId id="260" r:id="rId12"/>
    <p:sldId id="261" r:id="rId13"/>
    <p:sldId id="263" r:id="rId14"/>
    <p:sldId id="276" r:id="rId15"/>
    <p:sldId id="264" r:id="rId16"/>
    <p:sldId id="265" r:id="rId17"/>
    <p:sldId id="277" r:id="rId18"/>
    <p:sldId id="266" r:id="rId19"/>
    <p:sldId id="267" r:id="rId20"/>
    <p:sldId id="279" r:id="rId21"/>
    <p:sldId id="269" r:id="rId22"/>
    <p:sldId id="270" r:id="rId23"/>
    <p:sldId id="280" r:id="rId24"/>
    <p:sldId id="281" r:id="rId25"/>
    <p:sldId id="282" r:id="rId26"/>
    <p:sldId id="268" r:id="rId27"/>
    <p:sldId id="27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4B03CA-01F8-413E-978B-838F0826391F}" v="179" dt="2023-04-29T19:45:27.2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2" d="100"/>
          <a:sy n="122" d="100"/>
        </p:scale>
        <p:origin x="96"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sz="2000" dirty="0"/>
              <a:t>Effective</a:t>
            </a:r>
            <a:r>
              <a:rPr lang="en-GB" sz="2000" baseline="0" dirty="0"/>
              <a:t> Tax Rates***</a:t>
            </a:r>
            <a:endParaRPr lang="en-GB" sz="2000" dirty="0"/>
          </a:p>
        </c:rich>
      </c:tx>
      <c:overlay val="0"/>
    </c:title>
    <c:autoTitleDeleted val="0"/>
    <c:plotArea>
      <c:layout/>
      <c:barChart>
        <c:barDir val="col"/>
        <c:grouping val="clustered"/>
        <c:varyColors val="0"/>
        <c:ser>
          <c:idx val="0"/>
          <c:order val="0"/>
          <c:spPr>
            <a:solidFill>
              <a:schemeClr val="accent1"/>
            </a:solidFill>
            <a:ln>
              <a:noFill/>
            </a:ln>
            <a:effectLst/>
          </c:spPr>
          <c:invertIfNegative val="0"/>
          <c:dLbls>
            <c:numFmt formatCode="0%" sourceLinked="0"/>
            <c:spPr>
              <a:noFill/>
              <a:ln>
                <a:noFill/>
              </a:ln>
              <a:effectLst/>
            </c:spPr>
            <c:txPr>
              <a:bodyPr wrap="square" lIns="38100" tIns="19050" rIns="38100" bIns="19050" anchor="ctr">
                <a:spAutoFit/>
              </a:bodyPr>
              <a:lstStyle/>
              <a:p>
                <a:pPr>
                  <a:defRPr sz="1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Sheet2!$A$21:$A$30</c:f>
              <c:strCache>
                <c:ptCount val="10"/>
                <c:pt idx="0">
                  <c:v>Russia</c:v>
                </c:pt>
                <c:pt idx="1">
                  <c:v>South Africa</c:v>
                </c:pt>
                <c:pt idx="2">
                  <c:v>Australia (Western Australia)</c:v>
                </c:pt>
                <c:pt idx="3">
                  <c:v>China</c:v>
                </c:pt>
                <c:pt idx="4">
                  <c:v>Chile </c:v>
                </c:pt>
                <c:pt idx="5">
                  <c:v>Philippines</c:v>
                </c:pt>
                <c:pt idx="6">
                  <c:v>Peru</c:v>
                </c:pt>
                <c:pt idx="7">
                  <c:v>Gabon</c:v>
                </c:pt>
                <c:pt idx="8">
                  <c:v>DRC</c:v>
                </c:pt>
                <c:pt idx="9">
                  <c:v>Indonesia</c:v>
                </c:pt>
              </c:strCache>
            </c:strRef>
          </c:cat>
          <c:val>
            <c:numRef>
              <c:f>Sheet2!$B$21:$B$30</c:f>
              <c:numCache>
                <c:formatCode>General</c:formatCode>
                <c:ptCount val="10"/>
                <c:pt idx="0">
                  <c:v>0.34576825240414916</c:v>
                </c:pt>
                <c:pt idx="1">
                  <c:v>0.39054051883437596</c:v>
                </c:pt>
                <c:pt idx="2">
                  <c:v>0.39132949426345121</c:v>
                </c:pt>
                <c:pt idx="3">
                  <c:v>0.40014616926770236</c:v>
                </c:pt>
                <c:pt idx="4">
                  <c:v>0.41101211250650727</c:v>
                </c:pt>
                <c:pt idx="5">
                  <c:v>0.46940065598017583</c:v>
                </c:pt>
                <c:pt idx="6">
                  <c:v>0.48429410629676867</c:v>
                </c:pt>
                <c:pt idx="7">
                  <c:v>0.51618387582247216</c:v>
                </c:pt>
                <c:pt idx="8">
                  <c:v>0.56045076667318183</c:v>
                </c:pt>
                <c:pt idx="9">
                  <c:v>0.63171977965250603</c:v>
                </c:pt>
              </c:numCache>
            </c:numRef>
          </c:val>
          <c:extLst>
            <c:ext xmlns:c16="http://schemas.microsoft.com/office/drawing/2014/chart" uri="{C3380CC4-5D6E-409C-BE32-E72D297353CC}">
              <c16:uniqueId val="{00000000-5AFB-40B6-9E9E-642998AA3A93}"/>
            </c:ext>
          </c:extLst>
        </c:ser>
        <c:dLbls>
          <c:showLegendKey val="0"/>
          <c:showVal val="0"/>
          <c:showCatName val="0"/>
          <c:showSerName val="0"/>
          <c:showPercent val="0"/>
          <c:showBubbleSize val="0"/>
        </c:dLbls>
        <c:gapWidth val="150"/>
        <c:axId val="91280512"/>
        <c:axId val="91938816"/>
      </c:barChart>
      <c:catAx>
        <c:axId val="9128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91938816"/>
        <c:crosses val="autoZero"/>
        <c:auto val="1"/>
        <c:lblAlgn val="ctr"/>
        <c:lblOffset val="100"/>
        <c:noMultiLvlLbl val="0"/>
      </c:catAx>
      <c:valAx>
        <c:axId val="91938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912805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2000" b="1" dirty="0"/>
              <a:t>Effective</a:t>
            </a:r>
            <a:r>
              <a:rPr lang="en-GB" sz="2000" b="1" baseline="0" dirty="0"/>
              <a:t> Tax Rates</a:t>
            </a:r>
            <a:endParaRPr lang="en-GB" sz="2000" b="1" dirty="0"/>
          </a:p>
        </c:rich>
      </c:tx>
      <c:layout>
        <c:manualLayout>
          <c:xMode val="edge"/>
          <c:yMode val="edge"/>
          <c:x val="0.40550162237695159"/>
          <c:y val="3.703711295575372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[MITReplicationAdditionalRoyalty03042023.xlsm]GraphsPresentation290423!$A$6</c:f>
              <c:strCache>
                <c:ptCount val="1"/>
                <c:pt idx="0">
                  <c:v>Sponsoring State</c:v>
                </c:pt>
              </c:strCache>
            </c:strRef>
          </c:tx>
          <c:spPr>
            <a:solidFill>
              <a:schemeClr val="accent1"/>
            </a:solidFill>
            <a:ln>
              <a:noFill/>
            </a:ln>
            <a:effectLst/>
          </c:spPr>
          <c:invertIfNegative val="0"/>
          <c:cat>
            <c:strRef>
              <c:f>[MITReplicationAdditionalRoyalty03042023.xlsm]GraphsPresentation290423!$B$5:$C$5</c:f>
              <c:strCache>
                <c:ptCount val="2"/>
                <c:pt idx="0">
                  <c:v>No Sponsoring State Tax</c:v>
                </c:pt>
                <c:pt idx="1">
                  <c:v>25% Sponsoring State Corporate Income Tax</c:v>
                </c:pt>
              </c:strCache>
            </c:strRef>
          </c:cat>
          <c:val>
            <c:numRef>
              <c:f>[MITReplicationAdditionalRoyalty03042023.xlsm]GraphsPresentation290423!$B$6:$C$6</c:f>
              <c:numCache>
                <c:formatCode>General</c:formatCode>
                <c:ptCount val="2"/>
                <c:pt idx="0">
                  <c:v>0</c:v>
                </c:pt>
                <c:pt idx="1">
                  <c:v>0.18772886767983449</c:v>
                </c:pt>
              </c:numCache>
            </c:numRef>
          </c:val>
          <c:extLst>
            <c:ext xmlns:c16="http://schemas.microsoft.com/office/drawing/2014/chart" uri="{C3380CC4-5D6E-409C-BE32-E72D297353CC}">
              <c16:uniqueId val="{00000000-A4C1-4189-A8DA-15EA216173F9}"/>
            </c:ext>
          </c:extLst>
        </c:ser>
        <c:ser>
          <c:idx val="1"/>
          <c:order val="1"/>
          <c:tx>
            <c:strRef>
              <c:f>[MITReplicationAdditionalRoyalty03042023.xlsm]GraphsPresentation290423!$A$7</c:f>
              <c:strCache>
                <c:ptCount val="1"/>
                <c:pt idx="0">
                  <c:v>ISA</c:v>
                </c:pt>
              </c:strCache>
            </c:strRef>
          </c:tx>
          <c:spPr>
            <a:solidFill>
              <a:schemeClr val="accent2"/>
            </a:solidFill>
            <a:ln>
              <a:noFill/>
            </a:ln>
            <a:effectLst/>
          </c:spPr>
          <c:invertIfNegative val="0"/>
          <c:cat>
            <c:strRef>
              <c:f>[MITReplicationAdditionalRoyalty03042023.xlsm]GraphsPresentation290423!$B$5:$C$5</c:f>
              <c:strCache>
                <c:ptCount val="2"/>
                <c:pt idx="0">
                  <c:v>No Sponsoring State Tax</c:v>
                </c:pt>
                <c:pt idx="1">
                  <c:v>25% Sponsoring State Corporate Income Tax</c:v>
                </c:pt>
              </c:strCache>
            </c:strRef>
          </c:cat>
          <c:val>
            <c:numRef>
              <c:f>[MITReplicationAdditionalRoyalty03042023.xlsm]GraphsPresentation290423!$B$7:$C$7</c:f>
              <c:numCache>
                <c:formatCode>0%</c:formatCode>
                <c:ptCount val="2"/>
                <c:pt idx="0">
                  <c:v>0.26561006962003181</c:v>
                </c:pt>
                <c:pt idx="1">
                  <c:v>0.24759250009542275</c:v>
                </c:pt>
              </c:numCache>
            </c:numRef>
          </c:val>
          <c:extLst>
            <c:ext xmlns:c16="http://schemas.microsoft.com/office/drawing/2014/chart" uri="{C3380CC4-5D6E-409C-BE32-E72D297353CC}">
              <c16:uniqueId val="{00000001-A4C1-4189-A8DA-15EA216173F9}"/>
            </c:ext>
          </c:extLst>
        </c:ser>
        <c:dLbls>
          <c:showLegendKey val="0"/>
          <c:showVal val="0"/>
          <c:showCatName val="0"/>
          <c:showSerName val="0"/>
          <c:showPercent val="0"/>
          <c:showBubbleSize val="0"/>
        </c:dLbls>
        <c:gapWidth val="150"/>
        <c:overlap val="100"/>
        <c:axId val="2130672719"/>
        <c:axId val="2130672239"/>
      </c:barChart>
      <c:catAx>
        <c:axId val="21306727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130672239"/>
        <c:crosses val="autoZero"/>
        <c:auto val="1"/>
        <c:lblAlgn val="ctr"/>
        <c:lblOffset val="100"/>
        <c:noMultiLvlLbl val="0"/>
      </c:catAx>
      <c:valAx>
        <c:axId val="213067223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1306727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r>
              <a:rPr lang="en-GB" sz="2000" b="1" dirty="0"/>
              <a:t>Revenues</a:t>
            </a:r>
            <a:r>
              <a:rPr lang="en-GB" sz="2000" b="1" baseline="0" dirty="0"/>
              <a:t> over the life of the mine $ million</a:t>
            </a:r>
            <a:endParaRPr lang="en-GB" sz="2000" b="1" dirty="0"/>
          </a:p>
        </c:rich>
      </c:tx>
      <c:layout>
        <c:manualLayout>
          <c:xMode val="edge"/>
          <c:yMode val="edge"/>
          <c:x val="0.27947969164988096"/>
          <c:y val="3.7838764784919418E-2"/>
        </c:manualLayout>
      </c:layout>
      <c:overlay val="0"/>
      <c:spPr>
        <a:noFill/>
        <a:ln>
          <a:noFill/>
        </a:ln>
        <a:effectLst/>
      </c:spPr>
      <c:txPr>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[MITReplicationAdditionalRoyalty03042023.xlsm]GraphsPresentation290423!$A$14</c:f>
              <c:strCache>
                <c:ptCount val="1"/>
                <c:pt idx="0">
                  <c:v>Sponsoring State </c:v>
                </c:pt>
              </c:strCache>
            </c:strRef>
          </c:tx>
          <c:spPr>
            <a:solidFill>
              <a:schemeClr val="accent1"/>
            </a:solidFill>
            <a:ln>
              <a:noFill/>
            </a:ln>
            <a:effectLst/>
          </c:spPr>
          <c:invertIfNegative val="0"/>
          <c:cat>
            <c:strRef>
              <c:f>[MITReplicationAdditionalRoyalty03042023.xlsm]GraphsPresentation290423!$B$13:$C$13</c:f>
              <c:strCache>
                <c:ptCount val="2"/>
                <c:pt idx="0">
                  <c:v>No Sponsoring State Tax</c:v>
                </c:pt>
                <c:pt idx="1">
                  <c:v>25% Sponsoring State Corporate Income Tax</c:v>
                </c:pt>
              </c:strCache>
            </c:strRef>
          </c:cat>
          <c:val>
            <c:numRef>
              <c:f>[MITReplicationAdditionalRoyalty03042023.xlsm]GraphsPresentation290423!$B$14:$C$14</c:f>
              <c:numCache>
                <c:formatCode>#,##0</c:formatCode>
                <c:ptCount val="2"/>
                <c:pt idx="0" formatCode="0">
                  <c:v>0</c:v>
                </c:pt>
                <c:pt idx="1">
                  <c:v>3819.5892207193892</c:v>
                </c:pt>
              </c:numCache>
            </c:numRef>
          </c:val>
          <c:extLst>
            <c:ext xmlns:c16="http://schemas.microsoft.com/office/drawing/2014/chart" uri="{C3380CC4-5D6E-409C-BE32-E72D297353CC}">
              <c16:uniqueId val="{00000000-DFDB-4660-AA2F-161753393AE1}"/>
            </c:ext>
          </c:extLst>
        </c:ser>
        <c:ser>
          <c:idx val="1"/>
          <c:order val="1"/>
          <c:tx>
            <c:strRef>
              <c:f>[MITReplicationAdditionalRoyalty03042023.xlsm]GraphsPresentation290423!$A$15</c:f>
              <c:strCache>
                <c:ptCount val="1"/>
                <c:pt idx="0">
                  <c:v>ISA</c:v>
                </c:pt>
              </c:strCache>
            </c:strRef>
          </c:tx>
          <c:spPr>
            <a:solidFill>
              <a:schemeClr val="accent2"/>
            </a:solidFill>
            <a:ln>
              <a:noFill/>
            </a:ln>
            <a:effectLst/>
          </c:spPr>
          <c:invertIfNegative val="0"/>
          <c:cat>
            <c:strRef>
              <c:f>[MITReplicationAdditionalRoyalty03042023.xlsm]GraphsPresentation290423!$B$13:$C$13</c:f>
              <c:strCache>
                <c:ptCount val="2"/>
                <c:pt idx="0">
                  <c:v>No Sponsoring State Tax</c:v>
                </c:pt>
                <c:pt idx="1">
                  <c:v>25% Sponsoring State Corporate Income Tax</c:v>
                </c:pt>
              </c:strCache>
            </c:strRef>
          </c:cat>
          <c:val>
            <c:numRef>
              <c:f>[MITReplicationAdditionalRoyalty03042023.xlsm]GraphsPresentation290423!$B$15:$C$15</c:f>
              <c:numCache>
                <c:formatCode>General</c:formatCode>
                <c:ptCount val="2"/>
                <c:pt idx="0" formatCode="0">
                  <c:v>8669.7998510000016</c:v>
                </c:pt>
                <c:pt idx="1">
                  <c:v>5062.7657710000003</c:v>
                </c:pt>
              </c:numCache>
            </c:numRef>
          </c:val>
          <c:extLst>
            <c:ext xmlns:c16="http://schemas.microsoft.com/office/drawing/2014/chart" uri="{C3380CC4-5D6E-409C-BE32-E72D297353CC}">
              <c16:uniqueId val="{00000001-DFDB-4660-AA2F-161753393AE1}"/>
            </c:ext>
          </c:extLst>
        </c:ser>
        <c:dLbls>
          <c:showLegendKey val="0"/>
          <c:showVal val="0"/>
          <c:showCatName val="0"/>
          <c:showSerName val="0"/>
          <c:showPercent val="0"/>
          <c:showBubbleSize val="0"/>
        </c:dLbls>
        <c:gapWidth val="150"/>
        <c:overlap val="100"/>
        <c:axId val="2050467711"/>
        <c:axId val="2050470591"/>
      </c:barChart>
      <c:catAx>
        <c:axId val="20504677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050470591"/>
        <c:crosses val="autoZero"/>
        <c:auto val="1"/>
        <c:lblAlgn val="ctr"/>
        <c:lblOffset val="100"/>
        <c:noMultiLvlLbl val="0"/>
      </c:catAx>
      <c:valAx>
        <c:axId val="2050470591"/>
        <c:scaling>
          <c:orientation val="minMax"/>
        </c:scaling>
        <c:delete val="0"/>
        <c:axPos val="l"/>
        <c:majorGridlines>
          <c:spPr>
            <a:ln w="9525" cap="flat" cmpd="sng" algn="ctr">
              <a:solidFill>
                <a:schemeClr val="tx1">
                  <a:lumMod val="15000"/>
                  <a:lumOff val="85000"/>
                </a:schemeClr>
              </a:solidFill>
              <a:round/>
            </a:ln>
            <a:effectLst/>
          </c:spPr>
        </c:majorGridlines>
        <c:numFmt formatCode="[$$-409]#,##0" sourceLinked="0"/>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20504677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b="1" dirty="0"/>
              <a:t>Effective</a:t>
            </a:r>
            <a:r>
              <a:rPr lang="en-GB" sz="1800" b="1" baseline="0" dirty="0"/>
              <a:t> Tax Rates</a:t>
            </a:r>
            <a:endParaRPr lang="en-GB" sz="18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[MITReplicationAdditionalRoyalty03042023.xlsm]GraphsPresentation290423!$A$10</c:f>
              <c:strCache>
                <c:ptCount val="1"/>
                <c:pt idx="0">
                  <c:v>Sponsoring State </c:v>
                </c:pt>
              </c:strCache>
            </c:strRef>
          </c:tx>
          <c:spPr>
            <a:solidFill>
              <a:schemeClr val="accent1"/>
            </a:solidFill>
            <a:ln>
              <a:noFill/>
            </a:ln>
            <a:effectLst/>
          </c:spPr>
          <c:invertIfNegative val="0"/>
          <c:cat>
            <c:strRef>
              <c:f>[MITReplicationAdditionalRoyalty03042023.xlsm]GraphsPresentation290423!$B$9:$C$9</c:f>
              <c:strCache>
                <c:ptCount val="2"/>
                <c:pt idx="0">
                  <c:v>No Sponsoring State Tax</c:v>
                </c:pt>
                <c:pt idx="1">
                  <c:v>25% Sponsoring State Corporate Income Tax</c:v>
                </c:pt>
              </c:strCache>
            </c:strRef>
          </c:cat>
          <c:val>
            <c:numRef>
              <c:f>[MITReplicationAdditionalRoyalty03042023.xlsm]GraphsPresentation290423!$B$10:$C$10</c:f>
              <c:numCache>
                <c:formatCode>0%</c:formatCode>
                <c:ptCount val="2"/>
                <c:pt idx="0">
                  <c:v>0</c:v>
                </c:pt>
                <c:pt idx="1">
                  <c:v>0.18772909458187712</c:v>
                </c:pt>
              </c:numCache>
            </c:numRef>
          </c:val>
          <c:extLst>
            <c:ext xmlns:c16="http://schemas.microsoft.com/office/drawing/2014/chart" uri="{C3380CC4-5D6E-409C-BE32-E72D297353CC}">
              <c16:uniqueId val="{00000000-4E47-45F3-B790-2F9FF88F7D4A}"/>
            </c:ext>
          </c:extLst>
        </c:ser>
        <c:ser>
          <c:idx val="1"/>
          <c:order val="1"/>
          <c:tx>
            <c:strRef>
              <c:f>[MITReplicationAdditionalRoyalty03042023.xlsm]GraphsPresentation290423!$A$11</c:f>
              <c:strCache>
                <c:ptCount val="1"/>
                <c:pt idx="0">
                  <c:v>ISA</c:v>
                </c:pt>
              </c:strCache>
            </c:strRef>
          </c:tx>
          <c:spPr>
            <a:solidFill>
              <a:schemeClr val="accent2"/>
            </a:solidFill>
            <a:ln>
              <a:noFill/>
            </a:ln>
            <a:effectLst/>
          </c:spPr>
          <c:invertIfNegative val="0"/>
          <c:cat>
            <c:strRef>
              <c:f>[MITReplicationAdditionalRoyalty03042023.xlsm]GraphsPresentation290423!$B$9:$C$9</c:f>
              <c:strCache>
                <c:ptCount val="2"/>
                <c:pt idx="0">
                  <c:v>No Sponsoring State Tax</c:v>
                </c:pt>
                <c:pt idx="1">
                  <c:v>25% Sponsoring State Corporate Income Tax</c:v>
                </c:pt>
              </c:strCache>
            </c:strRef>
          </c:cat>
          <c:val>
            <c:numRef>
              <c:f>[MITReplicationAdditionalRoyalty03042023.xlsm]GraphsPresentation290423!$B$11:$C$11</c:f>
              <c:numCache>
                <c:formatCode>0%</c:formatCode>
                <c:ptCount val="2"/>
                <c:pt idx="0">
                  <c:v>0.4368587722184516</c:v>
                </c:pt>
                <c:pt idx="1">
                  <c:v>0.2490836216724906</c:v>
                </c:pt>
              </c:numCache>
            </c:numRef>
          </c:val>
          <c:extLst>
            <c:ext xmlns:c16="http://schemas.microsoft.com/office/drawing/2014/chart" uri="{C3380CC4-5D6E-409C-BE32-E72D297353CC}">
              <c16:uniqueId val="{00000001-4E47-45F3-B790-2F9FF88F7D4A}"/>
            </c:ext>
          </c:extLst>
        </c:ser>
        <c:dLbls>
          <c:showLegendKey val="0"/>
          <c:showVal val="0"/>
          <c:showCatName val="0"/>
          <c:showSerName val="0"/>
          <c:showPercent val="0"/>
          <c:showBubbleSize val="0"/>
        </c:dLbls>
        <c:gapWidth val="150"/>
        <c:overlap val="100"/>
        <c:axId val="2130671279"/>
        <c:axId val="830582959"/>
      </c:barChart>
      <c:catAx>
        <c:axId val="21306712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830582959"/>
        <c:crosses val="autoZero"/>
        <c:auto val="1"/>
        <c:lblAlgn val="ctr"/>
        <c:lblOffset val="100"/>
        <c:noMultiLvlLbl val="0"/>
      </c:catAx>
      <c:valAx>
        <c:axId val="83058295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1306712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6EDB0F-BEDE-2A2B-A366-E8459CB545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lgn="ctr"/>
            <a:endParaRPr lang="en-AU" b="1">
              <a:solidFill>
                <a:srgbClr val="FF0000"/>
              </a:solidFill>
              <a:latin typeface="Arial" panose="020B0604020202020204" pitchFamily="34" charset="0"/>
            </a:endParaRPr>
          </a:p>
        </p:txBody>
      </p:sp>
      <p:sp>
        <p:nvSpPr>
          <p:cNvPr id="3" name="Date Placeholder 2">
            <a:extLst>
              <a:ext uri="{FF2B5EF4-FFF2-40B4-BE49-F238E27FC236}">
                <a16:creationId xmlns:a16="http://schemas.microsoft.com/office/drawing/2014/main" id="{C58E41A6-D620-AB61-4DAC-5704FA735A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807340-549F-425E-BDA5-BDA84517E45F}" type="datetimeFigureOut">
              <a:rPr lang="en-AU" smtClean="0"/>
              <a:t>15/06/2023</a:t>
            </a:fld>
            <a:endParaRPr lang="en-AU"/>
          </a:p>
        </p:txBody>
      </p:sp>
      <p:sp>
        <p:nvSpPr>
          <p:cNvPr id="4" name="Footer Placeholder 3">
            <a:extLst>
              <a:ext uri="{FF2B5EF4-FFF2-40B4-BE49-F238E27FC236}">
                <a16:creationId xmlns:a16="http://schemas.microsoft.com/office/drawing/2014/main" id="{7977CE18-B4A7-BD95-F3FF-53B3EBAE16D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lgn="ctr"/>
            <a:endParaRPr lang="en-AU" b="1">
              <a:solidFill>
                <a:srgbClr val="FF0000"/>
              </a:solidFill>
              <a:latin typeface="Arial" panose="020B0604020202020204" pitchFamily="34" charset="0"/>
            </a:endParaRPr>
          </a:p>
        </p:txBody>
      </p:sp>
      <p:sp>
        <p:nvSpPr>
          <p:cNvPr id="5" name="Slide Number Placeholder 4">
            <a:extLst>
              <a:ext uri="{FF2B5EF4-FFF2-40B4-BE49-F238E27FC236}">
                <a16:creationId xmlns:a16="http://schemas.microsoft.com/office/drawing/2014/main" id="{719FD86E-596D-AC86-22A4-23E2DB3902D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79A0DC-D636-4BB0-95F9-180B7D108D48}" type="slidenum">
              <a:rPr lang="en-AU" smtClean="0"/>
              <a:t>‹#›</a:t>
            </a:fld>
            <a:endParaRPr lang="en-AU"/>
          </a:p>
        </p:txBody>
      </p:sp>
    </p:spTree>
    <p:extLst>
      <p:ext uri="{BB962C8B-B14F-4D97-AF65-F5344CB8AC3E}">
        <p14:creationId xmlns:p14="http://schemas.microsoft.com/office/powerpoint/2010/main" val="25029887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ctr">
              <a:defRPr sz="1200" b="1" i="0" u="none">
                <a:solidFill>
                  <a:srgbClr val="FF0000"/>
                </a:solidFill>
                <a:latin typeface="Arial" panose="020B0604020202020204" pitchFamily="34" charset="0"/>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6978A0-B47E-4E2D-9B6E-25CFE8040BB4}" type="datetimeFigureOut">
              <a:rPr lang="en-GB" smtClean="0"/>
              <a:t>15/06/2023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ctr">
              <a:defRPr sz="1200" b="1" i="0" u="none">
                <a:solidFill>
                  <a:srgbClr val="FF0000"/>
                </a:solidFill>
                <a:latin typeface="Arial" panose="020B0604020202020204"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3DA07F-C1DB-4143-823A-3E8772E72814}" type="slidenum">
              <a:rPr lang="en-GB" smtClean="0"/>
              <a:t>‹#›</a:t>
            </a:fld>
            <a:endParaRPr lang="en-GB"/>
          </a:p>
        </p:txBody>
      </p:sp>
    </p:spTree>
    <p:extLst>
      <p:ext uri="{BB962C8B-B14F-4D97-AF65-F5344CB8AC3E}">
        <p14:creationId xmlns:p14="http://schemas.microsoft.com/office/powerpoint/2010/main" val="1326685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1</a:t>
            </a:fld>
            <a:endParaRPr lang="en-GB"/>
          </a:p>
        </p:txBody>
      </p:sp>
      <p:sp>
        <p:nvSpPr>
          <p:cNvPr id="5" name="Footer Placeholder 4">
            <a:extLst>
              <a:ext uri="{FF2B5EF4-FFF2-40B4-BE49-F238E27FC236}">
                <a16:creationId xmlns:a16="http://schemas.microsoft.com/office/drawing/2014/main" id="{E4282E35-2AE9-FB71-349E-E695A672B7F5}"/>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93CF037A-A554-B9BB-E215-BE1024E70203}"/>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2457377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2</a:t>
            </a:fld>
            <a:endParaRPr lang="en-GB"/>
          </a:p>
        </p:txBody>
      </p:sp>
      <p:sp>
        <p:nvSpPr>
          <p:cNvPr id="5" name="Footer Placeholder 4">
            <a:extLst>
              <a:ext uri="{FF2B5EF4-FFF2-40B4-BE49-F238E27FC236}">
                <a16:creationId xmlns:a16="http://schemas.microsoft.com/office/drawing/2014/main" id="{840D528B-EBAF-7AB5-8281-34806D320410}"/>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CA5F7B19-9053-2BAC-EB3D-620C76FF0BAD}"/>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2903140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3</a:t>
            </a:fld>
            <a:endParaRPr lang="en-GB"/>
          </a:p>
        </p:txBody>
      </p:sp>
      <p:sp>
        <p:nvSpPr>
          <p:cNvPr id="5" name="Footer Placeholder 4">
            <a:extLst>
              <a:ext uri="{FF2B5EF4-FFF2-40B4-BE49-F238E27FC236}">
                <a16:creationId xmlns:a16="http://schemas.microsoft.com/office/drawing/2014/main" id="{BF28E9DC-C380-5E00-EC49-CF398947AA71}"/>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28D4E55E-54A9-1614-A67E-179C088C78BF}"/>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761620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4</a:t>
            </a:fld>
            <a:endParaRPr lang="en-GB"/>
          </a:p>
        </p:txBody>
      </p:sp>
      <p:sp>
        <p:nvSpPr>
          <p:cNvPr id="5" name="Footer Placeholder 4">
            <a:extLst>
              <a:ext uri="{FF2B5EF4-FFF2-40B4-BE49-F238E27FC236}">
                <a16:creationId xmlns:a16="http://schemas.microsoft.com/office/drawing/2014/main" id="{D765C91D-0625-481A-DD16-39CF06295C76}"/>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93151F19-BCFE-F4D8-85CB-FA99BC369BC9}"/>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292318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5</a:t>
            </a:fld>
            <a:endParaRPr lang="en-GB"/>
          </a:p>
        </p:txBody>
      </p:sp>
      <p:sp>
        <p:nvSpPr>
          <p:cNvPr id="5" name="Footer Placeholder 4">
            <a:extLst>
              <a:ext uri="{FF2B5EF4-FFF2-40B4-BE49-F238E27FC236}">
                <a16:creationId xmlns:a16="http://schemas.microsoft.com/office/drawing/2014/main" id="{5E11EA60-903F-8797-5C1C-EAD60114E73C}"/>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6DDCB6E4-672A-451D-ADBE-04F1BE6B12FF}"/>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1722585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6</a:t>
            </a:fld>
            <a:endParaRPr lang="en-GB"/>
          </a:p>
        </p:txBody>
      </p:sp>
      <p:sp>
        <p:nvSpPr>
          <p:cNvPr id="5" name="Footer Placeholder 4">
            <a:extLst>
              <a:ext uri="{FF2B5EF4-FFF2-40B4-BE49-F238E27FC236}">
                <a16:creationId xmlns:a16="http://schemas.microsoft.com/office/drawing/2014/main" id="{721624A6-CCB9-F22C-D59B-AFD1D6557B7A}"/>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CBFD554A-6463-7361-DCC2-30316E8E794A}"/>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2069952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7</a:t>
            </a:fld>
            <a:endParaRPr lang="en-GB"/>
          </a:p>
        </p:txBody>
      </p:sp>
      <p:sp>
        <p:nvSpPr>
          <p:cNvPr id="5" name="Footer Placeholder 4">
            <a:extLst>
              <a:ext uri="{FF2B5EF4-FFF2-40B4-BE49-F238E27FC236}">
                <a16:creationId xmlns:a16="http://schemas.microsoft.com/office/drawing/2014/main" id="{0E7A1EF6-DA93-3FED-4867-B25ABF4B9B1F}"/>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6EF79FA5-EAD1-9B27-7BF2-1B4FFBA6960E}"/>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1128151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8</a:t>
            </a:fld>
            <a:endParaRPr lang="en-GB"/>
          </a:p>
        </p:txBody>
      </p:sp>
      <p:sp>
        <p:nvSpPr>
          <p:cNvPr id="5" name="Footer Placeholder 4">
            <a:extLst>
              <a:ext uri="{FF2B5EF4-FFF2-40B4-BE49-F238E27FC236}">
                <a16:creationId xmlns:a16="http://schemas.microsoft.com/office/drawing/2014/main" id="{44BEAF1C-932F-38C1-6C75-BC283BDBE904}"/>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C6886AC8-8ED2-3EB3-91D6-BE99245FFCA5}"/>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2953472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9</a:t>
            </a:fld>
            <a:endParaRPr lang="en-GB"/>
          </a:p>
        </p:txBody>
      </p:sp>
      <p:sp>
        <p:nvSpPr>
          <p:cNvPr id="5" name="Footer Placeholder 4">
            <a:extLst>
              <a:ext uri="{FF2B5EF4-FFF2-40B4-BE49-F238E27FC236}">
                <a16:creationId xmlns:a16="http://schemas.microsoft.com/office/drawing/2014/main" id="{7CAF3EAF-06A4-1D81-B870-AD0956126F66}"/>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884D960A-48D8-5FB6-8BB2-009DD87D2B99}"/>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3987032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10</a:t>
            </a:fld>
            <a:endParaRPr lang="en-GB"/>
          </a:p>
        </p:txBody>
      </p:sp>
      <p:sp>
        <p:nvSpPr>
          <p:cNvPr id="5" name="Footer Placeholder 4">
            <a:extLst>
              <a:ext uri="{FF2B5EF4-FFF2-40B4-BE49-F238E27FC236}">
                <a16:creationId xmlns:a16="http://schemas.microsoft.com/office/drawing/2014/main" id="{832DDC89-5915-18D9-6206-CDFCEC560079}"/>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FAB8840F-7E18-7CF2-2ADF-5883A152BB13}"/>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2810519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11</a:t>
            </a:fld>
            <a:endParaRPr lang="en-GB"/>
          </a:p>
        </p:txBody>
      </p:sp>
      <p:sp>
        <p:nvSpPr>
          <p:cNvPr id="5" name="Footer Placeholder 4">
            <a:extLst>
              <a:ext uri="{FF2B5EF4-FFF2-40B4-BE49-F238E27FC236}">
                <a16:creationId xmlns:a16="http://schemas.microsoft.com/office/drawing/2014/main" id="{945BD2A5-D254-6B75-D0BE-27D09ED2248B}"/>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DE74C471-89BF-0BD8-79CC-6CE7D9750E88}"/>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88064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12</a:t>
            </a:fld>
            <a:endParaRPr lang="en-GB"/>
          </a:p>
        </p:txBody>
      </p:sp>
      <p:sp>
        <p:nvSpPr>
          <p:cNvPr id="5" name="Footer Placeholder 4">
            <a:extLst>
              <a:ext uri="{FF2B5EF4-FFF2-40B4-BE49-F238E27FC236}">
                <a16:creationId xmlns:a16="http://schemas.microsoft.com/office/drawing/2014/main" id="{D400EAC5-7750-7338-E746-561C4D7DBAD6}"/>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66F61593-F73E-745C-F82A-014AD6F83C7D}"/>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3929469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13</a:t>
            </a:fld>
            <a:endParaRPr lang="en-GB"/>
          </a:p>
        </p:txBody>
      </p:sp>
      <p:sp>
        <p:nvSpPr>
          <p:cNvPr id="5" name="Footer Placeholder 4">
            <a:extLst>
              <a:ext uri="{FF2B5EF4-FFF2-40B4-BE49-F238E27FC236}">
                <a16:creationId xmlns:a16="http://schemas.microsoft.com/office/drawing/2014/main" id="{CD4A8FDA-1D98-4C3E-6106-EBE6252281AF}"/>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A515D9C1-1C29-9DA7-7F00-F696BA4E8A02}"/>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1755865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14</a:t>
            </a:fld>
            <a:endParaRPr lang="en-GB"/>
          </a:p>
        </p:txBody>
      </p:sp>
      <p:sp>
        <p:nvSpPr>
          <p:cNvPr id="5" name="Footer Placeholder 4">
            <a:extLst>
              <a:ext uri="{FF2B5EF4-FFF2-40B4-BE49-F238E27FC236}">
                <a16:creationId xmlns:a16="http://schemas.microsoft.com/office/drawing/2014/main" id="{73054567-54E3-A1A3-5D36-A44E0A047FEC}"/>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84F12375-5615-AB87-77E2-C32008E46995}"/>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22691787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15</a:t>
            </a:fld>
            <a:endParaRPr lang="en-GB"/>
          </a:p>
        </p:txBody>
      </p:sp>
      <p:sp>
        <p:nvSpPr>
          <p:cNvPr id="5" name="Footer Placeholder 4">
            <a:extLst>
              <a:ext uri="{FF2B5EF4-FFF2-40B4-BE49-F238E27FC236}">
                <a16:creationId xmlns:a16="http://schemas.microsoft.com/office/drawing/2014/main" id="{9E8994C7-1A0A-3777-C062-09CFF4EBE993}"/>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217EF72A-AD6D-EFF8-0781-737BCAB0750E}"/>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642277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16</a:t>
            </a:fld>
            <a:endParaRPr lang="en-GB"/>
          </a:p>
        </p:txBody>
      </p:sp>
      <p:sp>
        <p:nvSpPr>
          <p:cNvPr id="5" name="Footer Placeholder 4">
            <a:extLst>
              <a:ext uri="{FF2B5EF4-FFF2-40B4-BE49-F238E27FC236}">
                <a16:creationId xmlns:a16="http://schemas.microsoft.com/office/drawing/2014/main" id="{92415BEC-2F97-6796-0500-5F3FA35E4C9E}"/>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816B92C2-DD3F-B625-7465-3FE37D315002}"/>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915808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17</a:t>
            </a:fld>
            <a:endParaRPr lang="en-GB"/>
          </a:p>
        </p:txBody>
      </p:sp>
      <p:sp>
        <p:nvSpPr>
          <p:cNvPr id="5" name="Footer Placeholder 4">
            <a:extLst>
              <a:ext uri="{FF2B5EF4-FFF2-40B4-BE49-F238E27FC236}">
                <a16:creationId xmlns:a16="http://schemas.microsoft.com/office/drawing/2014/main" id="{4534CE0F-AD34-F9F4-F138-245F6E4A704F}"/>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1B557D6E-16C3-48FB-58DA-B883CF3F337C}"/>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3049119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18</a:t>
            </a:fld>
            <a:endParaRPr lang="en-GB"/>
          </a:p>
        </p:txBody>
      </p:sp>
      <p:sp>
        <p:nvSpPr>
          <p:cNvPr id="5" name="Footer Placeholder 4">
            <a:extLst>
              <a:ext uri="{FF2B5EF4-FFF2-40B4-BE49-F238E27FC236}">
                <a16:creationId xmlns:a16="http://schemas.microsoft.com/office/drawing/2014/main" id="{FB76515E-CBF7-0A7C-63DF-BA6DD1DB431D}"/>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3DCD021E-E46F-6E2E-9875-146E01786CA2}"/>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425303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19</a:t>
            </a:fld>
            <a:endParaRPr lang="en-GB"/>
          </a:p>
        </p:txBody>
      </p:sp>
      <p:sp>
        <p:nvSpPr>
          <p:cNvPr id="5" name="Footer Placeholder 4">
            <a:extLst>
              <a:ext uri="{FF2B5EF4-FFF2-40B4-BE49-F238E27FC236}">
                <a16:creationId xmlns:a16="http://schemas.microsoft.com/office/drawing/2014/main" id="{6DB71D51-07B2-9479-992E-FB98D2DA2DC0}"/>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0B6AD409-2FF1-6046-71D5-D2CAA99E89F4}"/>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23067757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20</a:t>
            </a:fld>
            <a:endParaRPr lang="en-GB"/>
          </a:p>
        </p:txBody>
      </p:sp>
      <p:sp>
        <p:nvSpPr>
          <p:cNvPr id="5" name="Footer Placeholder 4">
            <a:extLst>
              <a:ext uri="{FF2B5EF4-FFF2-40B4-BE49-F238E27FC236}">
                <a16:creationId xmlns:a16="http://schemas.microsoft.com/office/drawing/2014/main" id="{E9FC4478-0208-1E88-30EA-A1B6CCC89B4E}"/>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FB6A6119-5AAB-287F-C819-720E5686E30C}"/>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745166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21</a:t>
            </a:fld>
            <a:endParaRPr lang="en-GB"/>
          </a:p>
        </p:txBody>
      </p:sp>
      <p:sp>
        <p:nvSpPr>
          <p:cNvPr id="5" name="Footer Placeholder 4">
            <a:extLst>
              <a:ext uri="{FF2B5EF4-FFF2-40B4-BE49-F238E27FC236}">
                <a16:creationId xmlns:a16="http://schemas.microsoft.com/office/drawing/2014/main" id="{B25A4E43-9050-3F57-84F3-3861E743C665}"/>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DA7963FB-5569-CADF-44DA-F0BAD9BCCA26}"/>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122808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22</a:t>
            </a:fld>
            <a:endParaRPr lang="en-GB"/>
          </a:p>
        </p:txBody>
      </p:sp>
      <p:sp>
        <p:nvSpPr>
          <p:cNvPr id="5" name="Footer Placeholder 4">
            <a:extLst>
              <a:ext uri="{FF2B5EF4-FFF2-40B4-BE49-F238E27FC236}">
                <a16:creationId xmlns:a16="http://schemas.microsoft.com/office/drawing/2014/main" id="{18B5692A-9F92-119B-88E0-08E301D96504}"/>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3C3A84CA-EEA2-E2B7-B6AD-675A8CB9C463}"/>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29085131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23</a:t>
            </a:fld>
            <a:endParaRPr lang="en-GB"/>
          </a:p>
        </p:txBody>
      </p:sp>
      <p:sp>
        <p:nvSpPr>
          <p:cNvPr id="5" name="Footer Placeholder 4">
            <a:extLst>
              <a:ext uri="{FF2B5EF4-FFF2-40B4-BE49-F238E27FC236}">
                <a16:creationId xmlns:a16="http://schemas.microsoft.com/office/drawing/2014/main" id="{39FAEA6C-36A4-0274-8C17-B086F07C04CF}"/>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517B8268-81F0-2CEA-6DD7-4EDE3E9D2001}"/>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22665595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C13DA07F-C1DB-4143-823A-3E8772E72814}" type="slidenum">
              <a:rPr lang="en-GB" smtClean="0"/>
              <a:t>24</a:t>
            </a:fld>
            <a:endParaRPr lang="en-GB"/>
          </a:p>
        </p:txBody>
      </p:sp>
      <p:sp>
        <p:nvSpPr>
          <p:cNvPr id="5" name="Footer Placeholder 4">
            <a:extLst>
              <a:ext uri="{FF2B5EF4-FFF2-40B4-BE49-F238E27FC236}">
                <a16:creationId xmlns:a16="http://schemas.microsoft.com/office/drawing/2014/main" id="{D0952C3A-0898-C652-0A29-163A7974EA88}"/>
              </a:ext>
            </a:extLst>
          </p:cNvPr>
          <p:cNvSpPr>
            <a:spLocks noGrp="1"/>
          </p:cNvSpPr>
          <p:nvPr>
            <p:ph type="ftr" sz="quarter" idx="4"/>
          </p:nvPr>
        </p:nvSpPr>
        <p:spPr>
          <a:xfrm>
            <a:off x="0" y="8685213"/>
            <a:ext cx="2971800" cy="458787"/>
          </a:xfrm>
        </p:spPr>
        <p:txBody>
          <a:bodyPr/>
          <a:lstStyle/>
          <a:p>
            <a:endParaRPr lang="en-AU"/>
          </a:p>
        </p:txBody>
      </p:sp>
      <p:sp>
        <p:nvSpPr>
          <p:cNvPr id="6" name="Header Placeholder 5">
            <a:extLst>
              <a:ext uri="{FF2B5EF4-FFF2-40B4-BE49-F238E27FC236}">
                <a16:creationId xmlns:a16="http://schemas.microsoft.com/office/drawing/2014/main" id="{59A87AFF-80EE-D502-9D1F-497C27D39B0B}"/>
              </a:ext>
            </a:extLst>
          </p:cNvPr>
          <p:cNvSpPr>
            <a:spLocks noGrp="1"/>
          </p:cNvSpPr>
          <p:nvPr>
            <p:ph type="hdr" sz="quarter"/>
          </p:nvPr>
        </p:nvSpPr>
        <p:spPr>
          <a:xfrm>
            <a:off x="0" y="0"/>
            <a:ext cx="2971800" cy="458788"/>
          </a:xfrm>
        </p:spPr>
        <p:txBody>
          <a:bodyPr/>
          <a:lstStyle/>
          <a:p>
            <a:endParaRPr lang="en-AU"/>
          </a:p>
        </p:txBody>
      </p:sp>
    </p:spTree>
    <p:extLst>
      <p:ext uri="{BB962C8B-B14F-4D97-AF65-F5344CB8AC3E}">
        <p14:creationId xmlns:p14="http://schemas.microsoft.com/office/powerpoint/2010/main" val="3902263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91AE4-8013-9AF4-B97E-6577EB4146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3278A3A-8C72-79C7-66B9-5439097FFF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81F795B-7966-CCF6-CB01-63BBC434FE58}"/>
              </a:ext>
            </a:extLst>
          </p:cNvPr>
          <p:cNvSpPr>
            <a:spLocks noGrp="1"/>
          </p:cNvSpPr>
          <p:nvPr>
            <p:ph type="dt" sz="half" idx="10"/>
          </p:nvPr>
        </p:nvSpPr>
        <p:spPr/>
        <p:txBody>
          <a:bodyPr/>
          <a:lstStyle/>
          <a:p>
            <a:fld id="{79672AEA-36FF-4885-A83E-D56455FC1A69}" type="datetime1">
              <a:rPr lang="en-GB" smtClean="0"/>
              <a:t>15/06/2023</a:t>
            </a:fld>
            <a:endParaRPr lang="en-GB"/>
          </a:p>
        </p:txBody>
      </p:sp>
      <p:sp>
        <p:nvSpPr>
          <p:cNvPr id="5" name="Footer Placeholder 4">
            <a:extLst>
              <a:ext uri="{FF2B5EF4-FFF2-40B4-BE49-F238E27FC236}">
                <a16:creationId xmlns:a16="http://schemas.microsoft.com/office/drawing/2014/main" id="{351C667F-67C1-B0F6-C329-B9B429F5AFF8}"/>
              </a:ext>
            </a:extLst>
          </p:cNvPr>
          <p:cNvSpPr>
            <a:spLocks noGrp="1"/>
          </p:cNvSpPr>
          <p:nvPr>
            <p:ph type="ftr" sz="quarter" idx="11"/>
          </p:nvPr>
        </p:nvSpPr>
        <p:spPr/>
        <p:txBody>
          <a:bodyPr/>
          <a:lstStyle>
            <a:lvl1pPr algn="ctr">
              <a:defRPr sz="1200" b="1" i="0" u="none">
                <a:solidFill>
                  <a:srgbClr val="FF0000"/>
                </a:solidFill>
                <a:latin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FE9FAA00-57C8-879B-8AC8-16F323C6017E}"/>
              </a:ext>
            </a:extLst>
          </p:cNvPr>
          <p:cNvSpPr>
            <a:spLocks noGrp="1"/>
          </p:cNvSpPr>
          <p:nvPr>
            <p:ph type="sldNum" sz="quarter" idx="12"/>
          </p:nvPr>
        </p:nvSpPr>
        <p:spPr/>
        <p:txBody>
          <a:bodyPr/>
          <a:lstStyle/>
          <a:p>
            <a:fld id="{A15D0C49-2A03-4332-8844-45964D7D3488}" type="slidenum">
              <a:rPr lang="en-GB" smtClean="0"/>
              <a:t>‹#›</a:t>
            </a:fld>
            <a:endParaRPr lang="en-GB"/>
          </a:p>
        </p:txBody>
      </p:sp>
    </p:spTree>
    <p:extLst>
      <p:ext uri="{BB962C8B-B14F-4D97-AF65-F5344CB8AC3E}">
        <p14:creationId xmlns:p14="http://schemas.microsoft.com/office/powerpoint/2010/main" val="203102128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6B28C-2139-F277-09B9-DC6F4408F2C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EB74E7-09C2-3B0A-C6A0-F5047B8E12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97CED3-CA54-167C-4C5E-146437774D12}"/>
              </a:ext>
            </a:extLst>
          </p:cNvPr>
          <p:cNvSpPr>
            <a:spLocks noGrp="1"/>
          </p:cNvSpPr>
          <p:nvPr>
            <p:ph type="dt" sz="half" idx="10"/>
          </p:nvPr>
        </p:nvSpPr>
        <p:spPr/>
        <p:txBody>
          <a:bodyPr/>
          <a:lstStyle/>
          <a:p>
            <a:fld id="{4CA5B28A-B399-474B-9A49-4C978A0CBCFB}" type="datetime1">
              <a:rPr lang="en-GB" smtClean="0"/>
              <a:t>15/06/2023</a:t>
            </a:fld>
            <a:endParaRPr lang="en-GB"/>
          </a:p>
        </p:txBody>
      </p:sp>
      <p:sp>
        <p:nvSpPr>
          <p:cNvPr id="5" name="Footer Placeholder 4">
            <a:extLst>
              <a:ext uri="{FF2B5EF4-FFF2-40B4-BE49-F238E27FC236}">
                <a16:creationId xmlns:a16="http://schemas.microsoft.com/office/drawing/2014/main" id="{0AF60E08-51C0-3D50-DE1B-37865E744C13}"/>
              </a:ext>
            </a:extLst>
          </p:cNvPr>
          <p:cNvSpPr>
            <a:spLocks noGrp="1"/>
          </p:cNvSpPr>
          <p:nvPr>
            <p:ph type="ftr" sz="quarter" idx="11"/>
          </p:nvPr>
        </p:nvSpPr>
        <p:spPr/>
        <p:txBody>
          <a:bodyPr/>
          <a:lstStyle>
            <a:lvl1pPr algn="ctr">
              <a:defRPr sz="1200" b="1" i="0" u="none">
                <a:solidFill>
                  <a:srgbClr val="FF0000"/>
                </a:solidFill>
                <a:latin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00743020-9FFB-4A54-07D6-640F89E852AF}"/>
              </a:ext>
            </a:extLst>
          </p:cNvPr>
          <p:cNvSpPr>
            <a:spLocks noGrp="1"/>
          </p:cNvSpPr>
          <p:nvPr>
            <p:ph type="sldNum" sz="quarter" idx="12"/>
          </p:nvPr>
        </p:nvSpPr>
        <p:spPr/>
        <p:txBody>
          <a:bodyPr/>
          <a:lstStyle/>
          <a:p>
            <a:fld id="{A15D0C49-2A03-4332-8844-45964D7D3488}" type="slidenum">
              <a:rPr lang="en-GB" smtClean="0"/>
              <a:t>‹#›</a:t>
            </a:fld>
            <a:endParaRPr lang="en-GB"/>
          </a:p>
        </p:txBody>
      </p:sp>
    </p:spTree>
    <p:extLst>
      <p:ext uri="{BB962C8B-B14F-4D97-AF65-F5344CB8AC3E}">
        <p14:creationId xmlns:p14="http://schemas.microsoft.com/office/powerpoint/2010/main" val="390478116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22FF9-09F6-D910-3435-1F89F62E50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BA962F6-4CB9-DF59-B1B8-398BA3CBC0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1BBA70-EB2A-4F6D-7579-6D724DC4848F}"/>
              </a:ext>
            </a:extLst>
          </p:cNvPr>
          <p:cNvSpPr>
            <a:spLocks noGrp="1"/>
          </p:cNvSpPr>
          <p:nvPr>
            <p:ph type="dt" sz="half" idx="10"/>
          </p:nvPr>
        </p:nvSpPr>
        <p:spPr/>
        <p:txBody>
          <a:bodyPr/>
          <a:lstStyle/>
          <a:p>
            <a:fld id="{9A7C2F8D-BEA8-4FC3-AD3C-35BD398C0A43}" type="datetime1">
              <a:rPr lang="en-GB" smtClean="0"/>
              <a:t>15/06/2023</a:t>
            </a:fld>
            <a:endParaRPr lang="en-GB"/>
          </a:p>
        </p:txBody>
      </p:sp>
      <p:sp>
        <p:nvSpPr>
          <p:cNvPr id="5" name="Footer Placeholder 4">
            <a:extLst>
              <a:ext uri="{FF2B5EF4-FFF2-40B4-BE49-F238E27FC236}">
                <a16:creationId xmlns:a16="http://schemas.microsoft.com/office/drawing/2014/main" id="{018F57EE-D093-3A99-C9F9-78BC0496100C}"/>
              </a:ext>
            </a:extLst>
          </p:cNvPr>
          <p:cNvSpPr>
            <a:spLocks noGrp="1"/>
          </p:cNvSpPr>
          <p:nvPr>
            <p:ph type="ftr" sz="quarter" idx="11"/>
          </p:nvPr>
        </p:nvSpPr>
        <p:spPr/>
        <p:txBody>
          <a:bodyPr/>
          <a:lstStyle>
            <a:lvl1pPr algn="ctr">
              <a:defRPr sz="1200" b="1" i="0" u="none">
                <a:solidFill>
                  <a:srgbClr val="FF0000"/>
                </a:solidFill>
                <a:latin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759C42A7-F9A4-70FC-EA5E-E28FA8375614}"/>
              </a:ext>
            </a:extLst>
          </p:cNvPr>
          <p:cNvSpPr>
            <a:spLocks noGrp="1"/>
          </p:cNvSpPr>
          <p:nvPr>
            <p:ph type="sldNum" sz="quarter" idx="12"/>
          </p:nvPr>
        </p:nvSpPr>
        <p:spPr/>
        <p:txBody>
          <a:bodyPr/>
          <a:lstStyle/>
          <a:p>
            <a:fld id="{A15D0C49-2A03-4332-8844-45964D7D3488}" type="slidenum">
              <a:rPr lang="en-GB" smtClean="0"/>
              <a:t>‹#›</a:t>
            </a:fld>
            <a:endParaRPr lang="en-GB"/>
          </a:p>
        </p:txBody>
      </p:sp>
    </p:spTree>
    <p:extLst>
      <p:ext uri="{BB962C8B-B14F-4D97-AF65-F5344CB8AC3E}">
        <p14:creationId xmlns:p14="http://schemas.microsoft.com/office/powerpoint/2010/main" val="118600383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FAF0E-D124-2F91-0372-7A660B0580C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AFAA95D-7931-424D-8C0A-BA9BDCA794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4F966A5-F0FD-7215-2CE5-D88A263F31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6580ED2-BCB4-2233-17B1-39DF6D5979CB}"/>
              </a:ext>
            </a:extLst>
          </p:cNvPr>
          <p:cNvSpPr>
            <a:spLocks noGrp="1"/>
          </p:cNvSpPr>
          <p:nvPr>
            <p:ph type="dt" sz="half" idx="10"/>
          </p:nvPr>
        </p:nvSpPr>
        <p:spPr/>
        <p:txBody>
          <a:bodyPr/>
          <a:lstStyle/>
          <a:p>
            <a:fld id="{37D4125A-FAB9-4C52-AE19-F5C259AEBFDE}" type="datetime1">
              <a:rPr lang="en-GB" smtClean="0"/>
              <a:t>15/06/2023</a:t>
            </a:fld>
            <a:endParaRPr lang="en-GB"/>
          </a:p>
        </p:txBody>
      </p:sp>
      <p:sp>
        <p:nvSpPr>
          <p:cNvPr id="6" name="Footer Placeholder 5">
            <a:extLst>
              <a:ext uri="{FF2B5EF4-FFF2-40B4-BE49-F238E27FC236}">
                <a16:creationId xmlns:a16="http://schemas.microsoft.com/office/drawing/2014/main" id="{15F27008-9A37-2FB6-DFD2-D98C628ABB4A}"/>
              </a:ext>
            </a:extLst>
          </p:cNvPr>
          <p:cNvSpPr>
            <a:spLocks noGrp="1"/>
          </p:cNvSpPr>
          <p:nvPr>
            <p:ph type="ftr" sz="quarter" idx="11"/>
          </p:nvPr>
        </p:nvSpPr>
        <p:spPr/>
        <p:txBody>
          <a:bodyPr/>
          <a:lstStyle>
            <a:lvl1pPr algn="ctr">
              <a:defRPr sz="1200" b="1" i="0" u="none">
                <a:solidFill>
                  <a:srgbClr val="FF0000"/>
                </a:solidFill>
                <a:latin typeface="Arial" panose="020B0604020202020204" pitchFamily="34" charset="0"/>
              </a:defRPr>
            </a:lvl1pPr>
          </a:lstStyle>
          <a:p>
            <a:endParaRPr lang="en-GB"/>
          </a:p>
        </p:txBody>
      </p:sp>
      <p:sp>
        <p:nvSpPr>
          <p:cNvPr id="7" name="Slide Number Placeholder 6">
            <a:extLst>
              <a:ext uri="{FF2B5EF4-FFF2-40B4-BE49-F238E27FC236}">
                <a16:creationId xmlns:a16="http://schemas.microsoft.com/office/drawing/2014/main" id="{7F5CE896-36D9-68B2-7202-15C10E8D633C}"/>
              </a:ext>
            </a:extLst>
          </p:cNvPr>
          <p:cNvSpPr>
            <a:spLocks noGrp="1"/>
          </p:cNvSpPr>
          <p:nvPr>
            <p:ph type="sldNum" sz="quarter" idx="12"/>
          </p:nvPr>
        </p:nvSpPr>
        <p:spPr/>
        <p:txBody>
          <a:bodyPr/>
          <a:lstStyle/>
          <a:p>
            <a:fld id="{A15D0C49-2A03-4332-8844-45964D7D3488}" type="slidenum">
              <a:rPr lang="en-GB" smtClean="0"/>
              <a:t>‹#›</a:t>
            </a:fld>
            <a:endParaRPr lang="en-GB"/>
          </a:p>
        </p:txBody>
      </p:sp>
    </p:spTree>
    <p:extLst>
      <p:ext uri="{BB962C8B-B14F-4D97-AF65-F5344CB8AC3E}">
        <p14:creationId xmlns:p14="http://schemas.microsoft.com/office/powerpoint/2010/main" val="102545378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B6502-0427-BEF6-12F8-136B699B2F4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8AB17D-A5C7-119B-DD84-8F86AAFD4B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FDA807-FBA9-DB1D-41CD-C20FB9510F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53D56CC-1E5D-5006-1DE1-0E5BFFF4DA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8063FB-5A81-A108-1FA4-16E3CB779D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9F4C4CD-E81D-6D33-F8FC-4ED858405DA7}"/>
              </a:ext>
            </a:extLst>
          </p:cNvPr>
          <p:cNvSpPr>
            <a:spLocks noGrp="1"/>
          </p:cNvSpPr>
          <p:nvPr>
            <p:ph type="dt" sz="half" idx="10"/>
          </p:nvPr>
        </p:nvSpPr>
        <p:spPr/>
        <p:txBody>
          <a:bodyPr/>
          <a:lstStyle/>
          <a:p>
            <a:fld id="{1792138A-16A5-42DC-8C65-216C2E87B49B}" type="datetime1">
              <a:rPr lang="en-GB" smtClean="0"/>
              <a:t>15/06/2023</a:t>
            </a:fld>
            <a:endParaRPr lang="en-GB"/>
          </a:p>
        </p:txBody>
      </p:sp>
      <p:sp>
        <p:nvSpPr>
          <p:cNvPr id="8" name="Footer Placeholder 7">
            <a:extLst>
              <a:ext uri="{FF2B5EF4-FFF2-40B4-BE49-F238E27FC236}">
                <a16:creationId xmlns:a16="http://schemas.microsoft.com/office/drawing/2014/main" id="{4ED1D435-9BAA-6C9D-1723-5A26117C0B8C}"/>
              </a:ext>
            </a:extLst>
          </p:cNvPr>
          <p:cNvSpPr>
            <a:spLocks noGrp="1"/>
          </p:cNvSpPr>
          <p:nvPr>
            <p:ph type="ftr" sz="quarter" idx="11"/>
          </p:nvPr>
        </p:nvSpPr>
        <p:spPr/>
        <p:txBody>
          <a:bodyPr/>
          <a:lstStyle>
            <a:lvl1pPr algn="ctr">
              <a:defRPr sz="1200" b="1" i="0" u="none">
                <a:solidFill>
                  <a:srgbClr val="FF0000"/>
                </a:solidFill>
                <a:latin typeface="Arial" panose="020B0604020202020204" pitchFamily="34" charset="0"/>
              </a:defRPr>
            </a:lvl1pPr>
          </a:lstStyle>
          <a:p>
            <a:endParaRPr lang="en-GB"/>
          </a:p>
        </p:txBody>
      </p:sp>
      <p:sp>
        <p:nvSpPr>
          <p:cNvPr id="9" name="Slide Number Placeholder 8">
            <a:extLst>
              <a:ext uri="{FF2B5EF4-FFF2-40B4-BE49-F238E27FC236}">
                <a16:creationId xmlns:a16="http://schemas.microsoft.com/office/drawing/2014/main" id="{8C39FB86-237F-EACC-635D-4F16057E9F10}"/>
              </a:ext>
            </a:extLst>
          </p:cNvPr>
          <p:cNvSpPr>
            <a:spLocks noGrp="1"/>
          </p:cNvSpPr>
          <p:nvPr>
            <p:ph type="sldNum" sz="quarter" idx="12"/>
          </p:nvPr>
        </p:nvSpPr>
        <p:spPr/>
        <p:txBody>
          <a:bodyPr/>
          <a:lstStyle/>
          <a:p>
            <a:fld id="{A15D0C49-2A03-4332-8844-45964D7D3488}" type="slidenum">
              <a:rPr lang="en-GB" smtClean="0"/>
              <a:t>‹#›</a:t>
            </a:fld>
            <a:endParaRPr lang="en-GB"/>
          </a:p>
        </p:txBody>
      </p:sp>
    </p:spTree>
    <p:extLst>
      <p:ext uri="{BB962C8B-B14F-4D97-AF65-F5344CB8AC3E}">
        <p14:creationId xmlns:p14="http://schemas.microsoft.com/office/powerpoint/2010/main" val="206652239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1852A-4191-765C-A307-84B6B0B5517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918CEE3-9609-680F-B6C0-908738A80A48}"/>
              </a:ext>
            </a:extLst>
          </p:cNvPr>
          <p:cNvSpPr>
            <a:spLocks noGrp="1"/>
          </p:cNvSpPr>
          <p:nvPr>
            <p:ph type="dt" sz="half" idx="10"/>
          </p:nvPr>
        </p:nvSpPr>
        <p:spPr/>
        <p:txBody>
          <a:bodyPr/>
          <a:lstStyle/>
          <a:p>
            <a:fld id="{58469987-5DA2-4991-AC20-6FB01A339CD5}" type="datetime1">
              <a:rPr lang="en-GB" smtClean="0"/>
              <a:t>15/06/2023</a:t>
            </a:fld>
            <a:endParaRPr lang="en-GB"/>
          </a:p>
        </p:txBody>
      </p:sp>
      <p:sp>
        <p:nvSpPr>
          <p:cNvPr id="4" name="Footer Placeholder 3">
            <a:extLst>
              <a:ext uri="{FF2B5EF4-FFF2-40B4-BE49-F238E27FC236}">
                <a16:creationId xmlns:a16="http://schemas.microsoft.com/office/drawing/2014/main" id="{7FEA48B1-0FE7-9B15-91B5-7487506BB99E}"/>
              </a:ext>
            </a:extLst>
          </p:cNvPr>
          <p:cNvSpPr>
            <a:spLocks noGrp="1"/>
          </p:cNvSpPr>
          <p:nvPr>
            <p:ph type="ftr" sz="quarter" idx="11"/>
          </p:nvPr>
        </p:nvSpPr>
        <p:spPr/>
        <p:txBody>
          <a:bodyPr/>
          <a:lstStyle>
            <a:lvl1pPr algn="ctr">
              <a:defRPr sz="1200" b="1" i="0" u="none">
                <a:solidFill>
                  <a:srgbClr val="FF0000"/>
                </a:solidFill>
                <a:latin typeface="Arial" panose="020B0604020202020204" pitchFamily="34" charset="0"/>
              </a:defRPr>
            </a:lvl1pPr>
          </a:lstStyle>
          <a:p>
            <a:endParaRPr lang="en-GB"/>
          </a:p>
        </p:txBody>
      </p:sp>
      <p:sp>
        <p:nvSpPr>
          <p:cNvPr id="5" name="Slide Number Placeholder 4">
            <a:extLst>
              <a:ext uri="{FF2B5EF4-FFF2-40B4-BE49-F238E27FC236}">
                <a16:creationId xmlns:a16="http://schemas.microsoft.com/office/drawing/2014/main" id="{9D4E7835-DE75-4335-95DF-478AFDC9542F}"/>
              </a:ext>
            </a:extLst>
          </p:cNvPr>
          <p:cNvSpPr>
            <a:spLocks noGrp="1"/>
          </p:cNvSpPr>
          <p:nvPr>
            <p:ph type="sldNum" sz="quarter" idx="12"/>
          </p:nvPr>
        </p:nvSpPr>
        <p:spPr/>
        <p:txBody>
          <a:bodyPr/>
          <a:lstStyle/>
          <a:p>
            <a:fld id="{A15D0C49-2A03-4332-8844-45964D7D3488}" type="slidenum">
              <a:rPr lang="en-GB" smtClean="0"/>
              <a:t>‹#›</a:t>
            </a:fld>
            <a:endParaRPr lang="en-GB"/>
          </a:p>
        </p:txBody>
      </p:sp>
    </p:spTree>
    <p:extLst>
      <p:ext uri="{BB962C8B-B14F-4D97-AF65-F5344CB8AC3E}">
        <p14:creationId xmlns:p14="http://schemas.microsoft.com/office/powerpoint/2010/main" val="239440607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BDB689-F919-9206-CC5F-051142484E96}"/>
              </a:ext>
            </a:extLst>
          </p:cNvPr>
          <p:cNvSpPr>
            <a:spLocks noGrp="1"/>
          </p:cNvSpPr>
          <p:nvPr>
            <p:ph type="dt" sz="half" idx="10"/>
          </p:nvPr>
        </p:nvSpPr>
        <p:spPr/>
        <p:txBody>
          <a:bodyPr/>
          <a:lstStyle/>
          <a:p>
            <a:fld id="{9F0329AF-1D37-4F45-8B4B-C31085954C3D}" type="datetime1">
              <a:rPr lang="en-GB" smtClean="0"/>
              <a:t>15/06/2023</a:t>
            </a:fld>
            <a:endParaRPr lang="en-GB"/>
          </a:p>
        </p:txBody>
      </p:sp>
      <p:sp>
        <p:nvSpPr>
          <p:cNvPr id="3" name="Footer Placeholder 2">
            <a:extLst>
              <a:ext uri="{FF2B5EF4-FFF2-40B4-BE49-F238E27FC236}">
                <a16:creationId xmlns:a16="http://schemas.microsoft.com/office/drawing/2014/main" id="{D624CA33-B08C-E1FD-65D9-DDD291045CB6}"/>
              </a:ext>
            </a:extLst>
          </p:cNvPr>
          <p:cNvSpPr>
            <a:spLocks noGrp="1"/>
          </p:cNvSpPr>
          <p:nvPr>
            <p:ph type="ftr" sz="quarter" idx="11"/>
          </p:nvPr>
        </p:nvSpPr>
        <p:spPr/>
        <p:txBody>
          <a:bodyPr/>
          <a:lstStyle>
            <a:lvl1pPr algn="ctr">
              <a:defRPr sz="1200" b="1" i="0" u="none">
                <a:solidFill>
                  <a:srgbClr val="FF0000"/>
                </a:solidFill>
                <a:latin typeface="Arial" panose="020B0604020202020204" pitchFamily="34" charset="0"/>
              </a:defRPr>
            </a:lvl1pPr>
          </a:lstStyle>
          <a:p>
            <a:endParaRPr lang="en-GB"/>
          </a:p>
        </p:txBody>
      </p:sp>
      <p:sp>
        <p:nvSpPr>
          <p:cNvPr id="4" name="Slide Number Placeholder 3">
            <a:extLst>
              <a:ext uri="{FF2B5EF4-FFF2-40B4-BE49-F238E27FC236}">
                <a16:creationId xmlns:a16="http://schemas.microsoft.com/office/drawing/2014/main" id="{E93AA3FF-193D-B5A1-305A-6DF26F27DAF7}"/>
              </a:ext>
            </a:extLst>
          </p:cNvPr>
          <p:cNvSpPr>
            <a:spLocks noGrp="1"/>
          </p:cNvSpPr>
          <p:nvPr>
            <p:ph type="sldNum" sz="quarter" idx="12"/>
          </p:nvPr>
        </p:nvSpPr>
        <p:spPr/>
        <p:txBody>
          <a:bodyPr/>
          <a:lstStyle/>
          <a:p>
            <a:fld id="{A15D0C49-2A03-4332-8844-45964D7D3488}" type="slidenum">
              <a:rPr lang="en-GB" smtClean="0"/>
              <a:t>‹#›</a:t>
            </a:fld>
            <a:endParaRPr lang="en-GB"/>
          </a:p>
        </p:txBody>
      </p:sp>
    </p:spTree>
    <p:extLst>
      <p:ext uri="{BB962C8B-B14F-4D97-AF65-F5344CB8AC3E}">
        <p14:creationId xmlns:p14="http://schemas.microsoft.com/office/powerpoint/2010/main" val="76160070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27038-94E3-0DDD-3932-761AB8B73D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1AE3394-259F-5D99-2DC5-C079E2A242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A332DC4-0F8D-304C-34D8-9A2C3BBFB1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3C289F-BCDF-18FB-D7FC-4B6448A7AEBD}"/>
              </a:ext>
            </a:extLst>
          </p:cNvPr>
          <p:cNvSpPr>
            <a:spLocks noGrp="1"/>
          </p:cNvSpPr>
          <p:nvPr>
            <p:ph type="dt" sz="half" idx="10"/>
          </p:nvPr>
        </p:nvSpPr>
        <p:spPr/>
        <p:txBody>
          <a:bodyPr/>
          <a:lstStyle/>
          <a:p>
            <a:fld id="{1C503E2D-815D-4A65-A1C3-4380AD9CB907}" type="datetime1">
              <a:rPr lang="en-GB" smtClean="0"/>
              <a:t>15/06/2023</a:t>
            </a:fld>
            <a:endParaRPr lang="en-GB"/>
          </a:p>
        </p:txBody>
      </p:sp>
      <p:sp>
        <p:nvSpPr>
          <p:cNvPr id="6" name="Footer Placeholder 5">
            <a:extLst>
              <a:ext uri="{FF2B5EF4-FFF2-40B4-BE49-F238E27FC236}">
                <a16:creationId xmlns:a16="http://schemas.microsoft.com/office/drawing/2014/main" id="{B7929CC9-B4B4-2981-CFBE-660990E650F4}"/>
              </a:ext>
            </a:extLst>
          </p:cNvPr>
          <p:cNvSpPr>
            <a:spLocks noGrp="1"/>
          </p:cNvSpPr>
          <p:nvPr>
            <p:ph type="ftr" sz="quarter" idx="11"/>
          </p:nvPr>
        </p:nvSpPr>
        <p:spPr/>
        <p:txBody>
          <a:bodyPr/>
          <a:lstStyle>
            <a:lvl1pPr algn="ctr">
              <a:defRPr sz="1200" b="1" i="0" u="none">
                <a:solidFill>
                  <a:srgbClr val="FF0000"/>
                </a:solidFill>
                <a:latin typeface="Arial" panose="020B0604020202020204" pitchFamily="34" charset="0"/>
              </a:defRPr>
            </a:lvl1pPr>
          </a:lstStyle>
          <a:p>
            <a:endParaRPr lang="en-GB"/>
          </a:p>
        </p:txBody>
      </p:sp>
      <p:sp>
        <p:nvSpPr>
          <p:cNvPr id="7" name="Slide Number Placeholder 6">
            <a:extLst>
              <a:ext uri="{FF2B5EF4-FFF2-40B4-BE49-F238E27FC236}">
                <a16:creationId xmlns:a16="http://schemas.microsoft.com/office/drawing/2014/main" id="{8D44921D-0B6C-63FC-4F51-251D13A28747}"/>
              </a:ext>
            </a:extLst>
          </p:cNvPr>
          <p:cNvSpPr>
            <a:spLocks noGrp="1"/>
          </p:cNvSpPr>
          <p:nvPr>
            <p:ph type="sldNum" sz="quarter" idx="12"/>
          </p:nvPr>
        </p:nvSpPr>
        <p:spPr/>
        <p:txBody>
          <a:bodyPr/>
          <a:lstStyle/>
          <a:p>
            <a:fld id="{A15D0C49-2A03-4332-8844-45964D7D3488}" type="slidenum">
              <a:rPr lang="en-GB" smtClean="0"/>
              <a:t>‹#›</a:t>
            </a:fld>
            <a:endParaRPr lang="en-GB"/>
          </a:p>
        </p:txBody>
      </p:sp>
    </p:spTree>
    <p:extLst>
      <p:ext uri="{BB962C8B-B14F-4D97-AF65-F5344CB8AC3E}">
        <p14:creationId xmlns:p14="http://schemas.microsoft.com/office/powerpoint/2010/main" val="237749282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59E53-C91B-56D6-FFE5-736FF9731C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BD44FE2-6129-1ADD-DEB1-5DA034CF63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B5F7B3D-A2A5-924E-04C3-5A4AF7BD67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486A71-6F8E-4E06-5D76-A1D1259A1C3D}"/>
              </a:ext>
            </a:extLst>
          </p:cNvPr>
          <p:cNvSpPr>
            <a:spLocks noGrp="1"/>
          </p:cNvSpPr>
          <p:nvPr>
            <p:ph type="dt" sz="half" idx="10"/>
          </p:nvPr>
        </p:nvSpPr>
        <p:spPr/>
        <p:txBody>
          <a:bodyPr/>
          <a:lstStyle/>
          <a:p>
            <a:fld id="{2CA50C52-63BF-4D11-BA64-38CF2F6A7BAB}" type="datetime1">
              <a:rPr lang="en-GB" smtClean="0"/>
              <a:t>15/06/2023</a:t>
            </a:fld>
            <a:endParaRPr lang="en-GB"/>
          </a:p>
        </p:txBody>
      </p:sp>
      <p:sp>
        <p:nvSpPr>
          <p:cNvPr id="6" name="Footer Placeholder 5">
            <a:extLst>
              <a:ext uri="{FF2B5EF4-FFF2-40B4-BE49-F238E27FC236}">
                <a16:creationId xmlns:a16="http://schemas.microsoft.com/office/drawing/2014/main" id="{C402DAEF-7C4D-744B-775F-125A4135C1D0}"/>
              </a:ext>
            </a:extLst>
          </p:cNvPr>
          <p:cNvSpPr>
            <a:spLocks noGrp="1"/>
          </p:cNvSpPr>
          <p:nvPr>
            <p:ph type="ftr" sz="quarter" idx="11"/>
          </p:nvPr>
        </p:nvSpPr>
        <p:spPr/>
        <p:txBody>
          <a:bodyPr/>
          <a:lstStyle>
            <a:lvl1pPr algn="ctr">
              <a:defRPr sz="1200" b="1" i="0" u="none">
                <a:solidFill>
                  <a:srgbClr val="FF0000"/>
                </a:solidFill>
                <a:latin typeface="Arial" panose="020B0604020202020204" pitchFamily="34" charset="0"/>
              </a:defRPr>
            </a:lvl1pPr>
          </a:lstStyle>
          <a:p>
            <a:endParaRPr lang="en-GB"/>
          </a:p>
        </p:txBody>
      </p:sp>
      <p:sp>
        <p:nvSpPr>
          <p:cNvPr id="7" name="Slide Number Placeholder 6">
            <a:extLst>
              <a:ext uri="{FF2B5EF4-FFF2-40B4-BE49-F238E27FC236}">
                <a16:creationId xmlns:a16="http://schemas.microsoft.com/office/drawing/2014/main" id="{E6B040BE-110D-4A65-293A-649F2DAC66FB}"/>
              </a:ext>
            </a:extLst>
          </p:cNvPr>
          <p:cNvSpPr>
            <a:spLocks noGrp="1"/>
          </p:cNvSpPr>
          <p:nvPr>
            <p:ph type="sldNum" sz="quarter" idx="12"/>
          </p:nvPr>
        </p:nvSpPr>
        <p:spPr/>
        <p:txBody>
          <a:bodyPr/>
          <a:lstStyle/>
          <a:p>
            <a:fld id="{A15D0C49-2A03-4332-8844-45964D7D3488}" type="slidenum">
              <a:rPr lang="en-GB" smtClean="0"/>
              <a:t>‹#›</a:t>
            </a:fld>
            <a:endParaRPr lang="en-GB"/>
          </a:p>
        </p:txBody>
      </p:sp>
    </p:spTree>
    <p:extLst>
      <p:ext uri="{BB962C8B-B14F-4D97-AF65-F5344CB8AC3E}">
        <p14:creationId xmlns:p14="http://schemas.microsoft.com/office/powerpoint/2010/main" val="2585204717"/>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5A52A-3F94-32E9-DA57-6EC1EC574BB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AC73CD-FB2F-B029-B00A-5576ABF71E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6A97440-7973-44B8-3F1E-36B16786AEFD}"/>
              </a:ext>
            </a:extLst>
          </p:cNvPr>
          <p:cNvSpPr>
            <a:spLocks noGrp="1"/>
          </p:cNvSpPr>
          <p:nvPr>
            <p:ph type="dt" sz="half" idx="10"/>
          </p:nvPr>
        </p:nvSpPr>
        <p:spPr/>
        <p:txBody>
          <a:bodyPr/>
          <a:lstStyle/>
          <a:p>
            <a:fld id="{7F7CF124-CE4A-4342-9DA4-94DB93C43C46}" type="datetime1">
              <a:rPr lang="en-GB" smtClean="0"/>
              <a:t>15/06/2023</a:t>
            </a:fld>
            <a:endParaRPr lang="en-GB"/>
          </a:p>
        </p:txBody>
      </p:sp>
      <p:sp>
        <p:nvSpPr>
          <p:cNvPr id="5" name="Footer Placeholder 4">
            <a:extLst>
              <a:ext uri="{FF2B5EF4-FFF2-40B4-BE49-F238E27FC236}">
                <a16:creationId xmlns:a16="http://schemas.microsoft.com/office/drawing/2014/main" id="{3B699B2B-7C0D-9F12-5461-0A1EA55AABBF}"/>
              </a:ext>
            </a:extLst>
          </p:cNvPr>
          <p:cNvSpPr>
            <a:spLocks noGrp="1"/>
          </p:cNvSpPr>
          <p:nvPr>
            <p:ph type="ftr" sz="quarter" idx="11"/>
          </p:nvPr>
        </p:nvSpPr>
        <p:spPr/>
        <p:txBody>
          <a:bodyPr/>
          <a:lstStyle>
            <a:lvl1pPr algn="ctr">
              <a:defRPr sz="1200" b="1" i="0" u="none">
                <a:solidFill>
                  <a:srgbClr val="FF0000"/>
                </a:solidFill>
                <a:latin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6AEFFDAD-E457-80FB-8EB6-D7CF2E678B2E}"/>
              </a:ext>
            </a:extLst>
          </p:cNvPr>
          <p:cNvSpPr>
            <a:spLocks noGrp="1"/>
          </p:cNvSpPr>
          <p:nvPr>
            <p:ph type="sldNum" sz="quarter" idx="12"/>
          </p:nvPr>
        </p:nvSpPr>
        <p:spPr/>
        <p:txBody>
          <a:bodyPr/>
          <a:lstStyle/>
          <a:p>
            <a:fld id="{A15D0C49-2A03-4332-8844-45964D7D3488}" type="slidenum">
              <a:rPr lang="en-GB" smtClean="0"/>
              <a:t>‹#›</a:t>
            </a:fld>
            <a:endParaRPr lang="en-GB"/>
          </a:p>
        </p:txBody>
      </p:sp>
    </p:spTree>
    <p:extLst>
      <p:ext uri="{BB962C8B-B14F-4D97-AF65-F5344CB8AC3E}">
        <p14:creationId xmlns:p14="http://schemas.microsoft.com/office/powerpoint/2010/main" val="401672888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6B2CA6-3B32-90A0-56FE-4AD744165D7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6B59B8A-5C1E-1602-EC82-B99C00A356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EE3A34-B11E-1E85-99CF-396681146A31}"/>
              </a:ext>
            </a:extLst>
          </p:cNvPr>
          <p:cNvSpPr>
            <a:spLocks noGrp="1"/>
          </p:cNvSpPr>
          <p:nvPr>
            <p:ph type="dt" sz="half" idx="10"/>
          </p:nvPr>
        </p:nvSpPr>
        <p:spPr/>
        <p:txBody>
          <a:bodyPr/>
          <a:lstStyle/>
          <a:p>
            <a:fld id="{FAEDEA36-EE3E-4F8B-BC59-1E6BD1EE5D9A}" type="datetime1">
              <a:rPr lang="en-GB" smtClean="0"/>
              <a:t>15/06/2023</a:t>
            </a:fld>
            <a:endParaRPr lang="en-GB"/>
          </a:p>
        </p:txBody>
      </p:sp>
      <p:sp>
        <p:nvSpPr>
          <p:cNvPr id="5" name="Footer Placeholder 4">
            <a:extLst>
              <a:ext uri="{FF2B5EF4-FFF2-40B4-BE49-F238E27FC236}">
                <a16:creationId xmlns:a16="http://schemas.microsoft.com/office/drawing/2014/main" id="{E13FB1A0-6F3B-E22B-8E7F-0CF61A5D5689}"/>
              </a:ext>
            </a:extLst>
          </p:cNvPr>
          <p:cNvSpPr>
            <a:spLocks noGrp="1"/>
          </p:cNvSpPr>
          <p:nvPr>
            <p:ph type="ftr" sz="quarter" idx="11"/>
          </p:nvPr>
        </p:nvSpPr>
        <p:spPr/>
        <p:txBody>
          <a:bodyPr/>
          <a:lstStyle>
            <a:lvl1pPr algn="ctr">
              <a:defRPr sz="1200" b="1" i="0" u="none">
                <a:solidFill>
                  <a:srgbClr val="FF0000"/>
                </a:solidFill>
                <a:latin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E3CA1B69-DFE2-FEDE-B51F-68E583AEF956}"/>
              </a:ext>
            </a:extLst>
          </p:cNvPr>
          <p:cNvSpPr>
            <a:spLocks noGrp="1"/>
          </p:cNvSpPr>
          <p:nvPr>
            <p:ph type="sldNum" sz="quarter" idx="12"/>
          </p:nvPr>
        </p:nvSpPr>
        <p:spPr/>
        <p:txBody>
          <a:bodyPr/>
          <a:lstStyle/>
          <a:p>
            <a:fld id="{A15D0C49-2A03-4332-8844-45964D7D3488}" type="slidenum">
              <a:rPr lang="en-GB" smtClean="0"/>
              <a:t>‹#›</a:t>
            </a:fld>
            <a:endParaRPr lang="en-GB"/>
          </a:p>
        </p:txBody>
      </p:sp>
    </p:spTree>
    <p:extLst>
      <p:ext uri="{BB962C8B-B14F-4D97-AF65-F5344CB8AC3E}">
        <p14:creationId xmlns:p14="http://schemas.microsoft.com/office/powerpoint/2010/main" val="3802193651"/>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15C9A6-27DA-45AE-258D-DD31FBBC93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1B92319-476D-A512-E2F9-85FD68D67F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8D5885-DDBE-0442-70D5-5C0095FB35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13005C-306B-4029-824B-3BFAF9140C54}" type="datetime1">
              <a:rPr lang="en-GB" smtClean="0"/>
              <a:t>15/06/2023</a:t>
            </a:fld>
            <a:endParaRPr lang="en-GB"/>
          </a:p>
        </p:txBody>
      </p:sp>
      <p:sp>
        <p:nvSpPr>
          <p:cNvPr id="5" name="Footer Placeholder 4">
            <a:extLst>
              <a:ext uri="{FF2B5EF4-FFF2-40B4-BE49-F238E27FC236}">
                <a16:creationId xmlns:a16="http://schemas.microsoft.com/office/drawing/2014/main" id="{2C9F751A-6A6D-CE5D-EEF9-8B8CE0A48F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u="none">
                <a:solidFill>
                  <a:srgbClr val="FF0000"/>
                </a:solidFill>
                <a:latin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8487247D-7D85-FE43-52E4-A48ED4822B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5D0C49-2A03-4332-8844-45964D7D3488}" type="slidenum">
              <a:rPr lang="en-GB" smtClean="0"/>
              <a:t>‹#›</a:t>
            </a:fld>
            <a:endParaRPr lang="en-GB"/>
          </a:p>
        </p:txBody>
      </p:sp>
      <p:sp>
        <p:nvSpPr>
          <p:cNvPr id="7" name="JS SlideHeader">
            <a:extLst>
              <a:ext uri="{FF2B5EF4-FFF2-40B4-BE49-F238E27FC236}">
                <a16:creationId xmlns:a16="http://schemas.microsoft.com/office/drawing/2014/main" id="{9D093EFF-D6FB-E4CB-12CB-26A8D9B1A0B5}"/>
              </a:ext>
            </a:extLst>
          </p:cNvPr>
          <p:cNvSpPr txBox="1"/>
          <p:nvPr userDrawn="1"/>
        </p:nvSpPr>
        <p:spPr>
          <a:xfrm>
            <a:off x="1219200" y="63500"/>
            <a:ext cx="9753600" cy="276999"/>
          </a:xfrm>
          <a:prstGeom prst="rect">
            <a:avLst/>
          </a:prstGeom>
          <a:noFill/>
        </p:spPr>
        <p:txBody>
          <a:bodyPr vert="horz" rtlCol="0">
            <a:spAutoFit/>
          </a:bodyPr>
          <a:lstStyle/>
          <a:p>
            <a:pPr algn="ctr"/>
            <a:endParaRPr lang="en-AU" sz="1200" b="1" i="0" u="none">
              <a:solidFill>
                <a:srgbClr val="FF0000"/>
              </a:solidFill>
              <a:latin typeface="Arial" panose="020B0604020202020204" pitchFamily="34" charset="0"/>
            </a:endParaRPr>
          </a:p>
        </p:txBody>
      </p:sp>
    </p:spTree>
    <p:extLst>
      <p:ext uri="{BB962C8B-B14F-4D97-AF65-F5344CB8AC3E}">
        <p14:creationId xmlns:p14="http://schemas.microsoft.com/office/powerpoint/2010/main" val="2380888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isa.org.jm/wp-content/uploads/2022/12/African_Group_Submission_Payment_Regime.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link.springer.com/chapter/10.1007/978-3-030-87982-2_18"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3BE47-7392-15D8-4810-EC06859352B9}"/>
              </a:ext>
            </a:extLst>
          </p:cNvPr>
          <p:cNvSpPr>
            <a:spLocks noGrp="1"/>
          </p:cNvSpPr>
          <p:nvPr>
            <p:ph type="ctrTitle"/>
          </p:nvPr>
        </p:nvSpPr>
        <p:spPr/>
        <p:txBody>
          <a:bodyPr>
            <a:normAutofit fontScale="90000"/>
          </a:bodyPr>
          <a:lstStyle/>
          <a:p>
            <a:r>
              <a:rPr lang="en-GB" dirty="0"/>
              <a:t>The African Group’s Amended Proposal for an Additional Royalty Equalisation Measure</a:t>
            </a:r>
          </a:p>
        </p:txBody>
      </p:sp>
      <p:sp>
        <p:nvSpPr>
          <p:cNvPr id="3" name="Subtitle 2">
            <a:extLst>
              <a:ext uri="{FF2B5EF4-FFF2-40B4-BE49-F238E27FC236}">
                <a16:creationId xmlns:a16="http://schemas.microsoft.com/office/drawing/2014/main" id="{A18FEEA7-7E11-F42F-2E01-E264AD872A46}"/>
              </a:ext>
            </a:extLst>
          </p:cNvPr>
          <p:cNvSpPr>
            <a:spLocks noGrp="1"/>
          </p:cNvSpPr>
          <p:nvPr>
            <p:ph type="subTitle" idx="1"/>
          </p:nvPr>
        </p:nvSpPr>
        <p:spPr/>
        <p:txBody>
          <a:bodyPr/>
          <a:lstStyle/>
          <a:p>
            <a:endParaRPr lang="en-GB" dirty="0"/>
          </a:p>
          <a:p>
            <a:endParaRPr lang="en-GB" dirty="0"/>
          </a:p>
          <a:p>
            <a:r>
              <a:rPr lang="en-GB" sz="2800" i="1" dirty="0"/>
              <a:t>May 2023</a:t>
            </a:r>
          </a:p>
        </p:txBody>
      </p:sp>
      <p:sp>
        <p:nvSpPr>
          <p:cNvPr id="4" name="Slide Number Placeholder 3">
            <a:extLst>
              <a:ext uri="{FF2B5EF4-FFF2-40B4-BE49-F238E27FC236}">
                <a16:creationId xmlns:a16="http://schemas.microsoft.com/office/drawing/2014/main" id="{8F04D90D-6396-B111-91E6-017700877B65}"/>
              </a:ext>
            </a:extLst>
          </p:cNvPr>
          <p:cNvSpPr>
            <a:spLocks noGrp="1"/>
          </p:cNvSpPr>
          <p:nvPr>
            <p:ph type="sldNum" sz="quarter" idx="12"/>
          </p:nvPr>
        </p:nvSpPr>
        <p:spPr/>
        <p:txBody>
          <a:bodyPr/>
          <a:lstStyle/>
          <a:p>
            <a:fld id="{A15D0C49-2A03-4332-8844-45964D7D3488}" type="slidenum">
              <a:rPr lang="en-GB" smtClean="0"/>
              <a:t>1</a:t>
            </a:fld>
            <a:endParaRPr lang="en-GB"/>
          </a:p>
        </p:txBody>
      </p:sp>
    </p:spTree>
    <p:extLst>
      <p:ext uri="{BB962C8B-B14F-4D97-AF65-F5344CB8AC3E}">
        <p14:creationId xmlns:p14="http://schemas.microsoft.com/office/powerpoint/2010/main" val="188692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3468-0DD2-9CDB-91D6-E17EBFAE0F12}"/>
              </a:ext>
            </a:extLst>
          </p:cNvPr>
          <p:cNvSpPr>
            <a:spLocks noGrp="1"/>
          </p:cNvSpPr>
          <p:nvPr>
            <p:ph type="title"/>
          </p:nvPr>
        </p:nvSpPr>
        <p:spPr/>
        <p:txBody>
          <a:bodyPr/>
          <a:lstStyle/>
          <a:p>
            <a:r>
              <a:rPr lang="en-GB" dirty="0"/>
              <a:t>The African Group’s nine tests for the payment regime</a:t>
            </a:r>
          </a:p>
        </p:txBody>
      </p:sp>
      <p:sp>
        <p:nvSpPr>
          <p:cNvPr id="4" name="Content Placeholder 2">
            <a:extLst>
              <a:ext uri="{FF2B5EF4-FFF2-40B4-BE49-F238E27FC236}">
                <a16:creationId xmlns:a16="http://schemas.microsoft.com/office/drawing/2014/main" id="{5D99D188-C032-DF96-B11E-632063E7CCD9}"/>
              </a:ext>
            </a:extLst>
          </p:cNvPr>
          <p:cNvSpPr>
            <a:spLocks noGrp="1"/>
          </p:cNvSpPr>
          <p:nvPr>
            <p:ph idx="1"/>
          </p:nvPr>
        </p:nvSpPr>
        <p:spPr>
          <a:xfrm>
            <a:off x="659296" y="2044285"/>
            <a:ext cx="10515600" cy="4351338"/>
          </a:xfrm>
        </p:spPr>
        <p:txBody>
          <a:bodyPr>
            <a:normAutofit fontScale="77500" lnSpcReduction="20000"/>
          </a:bodyPr>
          <a:lstStyle/>
          <a:p>
            <a:r>
              <a:rPr lang="en-GB" dirty="0">
                <a:solidFill>
                  <a:srgbClr val="002060"/>
                </a:solidFill>
              </a:rPr>
              <a:t>The African Group’s  June 2022 Submission* proposed nine tests for the payment regime:</a:t>
            </a:r>
          </a:p>
          <a:p>
            <a:pPr marL="457200" lvl="1" indent="0">
              <a:buNone/>
            </a:pPr>
            <a:r>
              <a:rPr lang="en-GB" sz="2800" dirty="0">
                <a:solidFill>
                  <a:srgbClr val="002060"/>
                </a:solidFill>
              </a:rPr>
              <a:t>Test 1: The Fair Compensation to Mankind Test;	</a:t>
            </a:r>
          </a:p>
          <a:p>
            <a:pPr marL="457200" lvl="1" indent="0">
              <a:buNone/>
            </a:pPr>
            <a:r>
              <a:rPr lang="en-GB" sz="2800" dirty="0">
                <a:solidFill>
                  <a:srgbClr val="002060"/>
                </a:solidFill>
              </a:rPr>
              <a:t>Test 2: The Whenever Miners make Profits, Mankind must be Compensated Test;</a:t>
            </a:r>
          </a:p>
          <a:p>
            <a:pPr marL="457200" lvl="1" indent="0">
              <a:buNone/>
            </a:pPr>
            <a:r>
              <a:rPr lang="en-GB" sz="2800" dirty="0">
                <a:solidFill>
                  <a:srgbClr val="002060"/>
                </a:solidFill>
              </a:rPr>
              <a:t>Test 3: The Economic Efficiency Test;</a:t>
            </a:r>
          </a:p>
          <a:p>
            <a:pPr marL="457200" lvl="1" indent="0">
              <a:buNone/>
            </a:pPr>
            <a:r>
              <a:rPr lang="en-GB" sz="2800" b="1" dirty="0">
                <a:solidFill>
                  <a:srgbClr val="002060"/>
                </a:solidFill>
              </a:rPr>
              <a:t>Test 4: The Rates of Payment Test;</a:t>
            </a:r>
          </a:p>
          <a:p>
            <a:pPr marL="457200" lvl="1" indent="0">
              <a:buNone/>
            </a:pPr>
            <a:r>
              <a:rPr lang="en-GB" sz="2800" dirty="0">
                <a:solidFill>
                  <a:srgbClr val="002060"/>
                </a:solidFill>
              </a:rPr>
              <a:t>Test 5: The Progressivity Test;</a:t>
            </a:r>
          </a:p>
          <a:p>
            <a:pPr marL="457200" lvl="1" indent="0">
              <a:buNone/>
            </a:pPr>
            <a:r>
              <a:rPr lang="en-GB" sz="2800" dirty="0">
                <a:solidFill>
                  <a:srgbClr val="002060"/>
                </a:solidFill>
              </a:rPr>
              <a:t>Test 6: The Full Compensation to Land Based Mining Countries Test;</a:t>
            </a:r>
          </a:p>
          <a:p>
            <a:pPr marL="457200" lvl="1" indent="0">
              <a:buNone/>
            </a:pPr>
            <a:r>
              <a:rPr lang="en-GB" sz="2800" dirty="0">
                <a:solidFill>
                  <a:srgbClr val="002060"/>
                </a:solidFill>
              </a:rPr>
              <a:t>Test 7: The Simple to Audit and Administer Test;</a:t>
            </a:r>
          </a:p>
          <a:p>
            <a:pPr marL="457200" lvl="1" indent="0">
              <a:buNone/>
            </a:pPr>
            <a:r>
              <a:rPr lang="en-GB" sz="2800" dirty="0">
                <a:solidFill>
                  <a:srgbClr val="002060"/>
                </a:solidFill>
              </a:rPr>
              <a:t>Test 8:  The Knowledge and Transparency Test; and</a:t>
            </a:r>
          </a:p>
          <a:p>
            <a:pPr marL="457200" lvl="1" indent="0">
              <a:buNone/>
            </a:pPr>
            <a:r>
              <a:rPr lang="en-GB" sz="2800" dirty="0">
                <a:solidFill>
                  <a:srgbClr val="002060"/>
                </a:solidFill>
              </a:rPr>
              <a:t>Test 9: The Sensitivity Test.</a:t>
            </a:r>
          </a:p>
          <a:p>
            <a:r>
              <a:rPr lang="en-GB" dirty="0">
                <a:solidFill>
                  <a:srgbClr val="002060"/>
                </a:solidFill>
              </a:rPr>
              <a:t>These tests are drawn from UNCLOS, the 1994 Implementing Agreement and international best practice in extractive industry taxation.</a:t>
            </a:r>
          </a:p>
          <a:p>
            <a:pPr marL="0" indent="0">
              <a:buNone/>
            </a:pPr>
            <a:endParaRPr lang="en-GB" dirty="0"/>
          </a:p>
          <a:p>
            <a:endParaRPr lang="en-GB" dirty="0"/>
          </a:p>
          <a:p>
            <a:endParaRPr lang="en-GB" dirty="0"/>
          </a:p>
        </p:txBody>
      </p:sp>
      <p:sp>
        <p:nvSpPr>
          <p:cNvPr id="5" name="Slide Number Placeholder 4">
            <a:extLst>
              <a:ext uri="{FF2B5EF4-FFF2-40B4-BE49-F238E27FC236}">
                <a16:creationId xmlns:a16="http://schemas.microsoft.com/office/drawing/2014/main" id="{DFCB9E14-F040-87D4-2138-09D29F7E4CFE}"/>
              </a:ext>
            </a:extLst>
          </p:cNvPr>
          <p:cNvSpPr>
            <a:spLocks noGrp="1"/>
          </p:cNvSpPr>
          <p:nvPr>
            <p:ph type="sldNum" sz="quarter" idx="12"/>
          </p:nvPr>
        </p:nvSpPr>
        <p:spPr/>
        <p:txBody>
          <a:bodyPr/>
          <a:lstStyle/>
          <a:p>
            <a:fld id="{A15D0C49-2A03-4332-8844-45964D7D3488}" type="slidenum">
              <a:rPr lang="en-GB" smtClean="0"/>
              <a:t>2</a:t>
            </a:fld>
            <a:endParaRPr lang="en-GB"/>
          </a:p>
        </p:txBody>
      </p:sp>
    </p:spTree>
    <p:extLst>
      <p:ext uri="{BB962C8B-B14F-4D97-AF65-F5344CB8AC3E}">
        <p14:creationId xmlns:p14="http://schemas.microsoft.com/office/powerpoint/2010/main" val="873587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53ED-AA81-402B-17AE-7AD14A2DDAB2}"/>
              </a:ext>
            </a:extLst>
          </p:cNvPr>
          <p:cNvSpPr>
            <a:spLocks noGrp="1"/>
          </p:cNvSpPr>
          <p:nvPr>
            <p:ph type="title"/>
          </p:nvPr>
        </p:nvSpPr>
        <p:spPr>
          <a:xfrm>
            <a:off x="838200" y="0"/>
            <a:ext cx="10515600" cy="1325563"/>
          </a:xfrm>
        </p:spPr>
        <p:txBody>
          <a:bodyPr/>
          <a:lstStyle/>
          <a:p>
            <a:r>
              <a:rPr lang="en-GB" dirty="0"/>
              <a:t>Test 4: The rates of payment test</a:t>
            </a:r>
          </a:p>
        </p:txBody>
      </p:sp>
      <p:sp>
        <p:nvSpPr>
          <p:cNvPr id="3" name="Content Placeholder 2">
            <a:extLst>
              <a:ext uri="{FF2B5EF4-FFF2-40B4-BE49-F238E27FC236}">
                <a16:creationId xmlns:a16="http://schemas.microsoft.com/office/drawing/2014/main" id="{A0B72AAD-4355-692C-A4BA-0A7DE9E8802A}"/>
              </a:ext>
            </a:extLst>
          </p:cNvPr>
          <p:cNvSpPr>
            <a:spLocks noGrp="1"/>
          </p:cNvSpPr>
          <p:nvPr>
            <p:ph idx="1"/>
          </p:nvPr>
        </p:nvSpPr>
        <p:spPr>
          <a:xfrm>
            <a:off x="838200" y="1228794"/>
            <a:ext cx="10515600" cy="4751435"/>
          </a:xfrm>
        </p:spPr>
        <p:txBody>
          <a:bodyPr>
            <a:noAutofit/>
          </a:bodyPr>
          <a:lstStyle/>
          <a:p>
            <a:r>
              <a:rPr lang="en-GB" sz="2400" dirty="0"/>
              <a:t>The most relevant test for today’s discussions is ‘Test 4: The rates of payment test’.</a:t>
            </a:r>
          </a:p>
          <a:p>
            <a:r>
              <a:rPr lang="en-GB" sz="2400" dirty="0">
                <a:effectLst/>
                <a:latin typeface="Calibri" panose="020F0502020204030204" pitchFamily="34" charset="0"/>
                <a:ea typeface="Calibri" panose="020F0502020204030204" pitchFamily="34" charset="0"/>
                <a:cs typeface="Times New Roman" panose="02020603050405020304" pitchFamily="18" charset="0"/>
              </a:rPr>
              <a:t>The 1994 Implementing Agreement mandates in Section 8.1.b that:</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GB" sz="2400" dirty="0">
                <a:latin typeface="Calibri" panose="020F0502020204030204" pitchFamily="34" charset="0"/>
                <a:ea typeface="Calibri" panose="020F0502020204030204" pitchFamily="34" charset="0"/>
                <a:cs typeface="Times New Roman" panose="02020603050405020304" pitchFamily="18" charset="0"/>
              </a:rPr>
              <a:t>‘</a:t>
            </a:r>
            <a:r>
              <a:rPr lang="en-GB" sz="2400" dirty="0">
                <a:effectLst/>
                <a:latin typeface="Calibri" panose="020F0502020204030204" pitchFamily="34" charset="0"/>
                <a:ea typeface="Calibri" panose="020F0502020204030204" pitchFamily="34" charset="0"/>
                <a:cs typeface="Times New Roman" panose="02020603050405020304" pitchFamily="18" charset="0"/>
              </a:rPr>
              <a:t>The rates of payments </a:t>
            </a:r>
            <a:r>
              <a:rPr lang="en-GB" sz="2400" b="1" dirty="0">
                <a:effectLst/>
                <a:latin typeface="Calibri" panose="020F0502020204030204" pitchFamily="34" charset="0"/>
                <a:ea typeface="Calibri" panose="020F0502020204030204" pitchFamily="34" charset="0"/>
                <a:cs typeface="Times New Roman" panose="02020603050405020304" pitchFamily="18" charset="0"/>
              </a:rPr>
              <a:t>under the system</a:t>
            </a:r>
            <a:r>
              <a:rPr lang="en-GB" sz="2400" dirty="0">
                <a:effectLst/>
                <a:latin typeface="Calibri" panose="020F0502020204030204" pitchFamily="34" charset="0"/>
                <a:ea typeface="Calibri" panose="020F0502020204030204" pitchFamily="34" charset="0"/>
                <a:cs typeface="Times New Roman" panose="02020603050405020304" pitchFamily="18" charset="0"/>
              </a:rPr>
              <a:t> shall be within the range of those prevailing in respect of land-based mining of the same or</a:t>
            </a:r>
            <a:r>
              <a:rPr lang="en-GB" sz="2400" b="1" dirty="0">
                <a:effectLst/>
                <a:latin typeface="Calibri" panose="020F0502020204030204" pitchFamily="34" charset="0"/>
                <a:ea typeface="Calibri" panose="020F0502020204030204" pitchFamily="34" charset="0"/>
                <a:cs typeface="Times New Roman" panose="02020603050405020304" pitchFamily="18" charset="0"/>
              </a:rPr>
              <a:t> similar minerals </a:t>
            </a:r>
            <a:r>
              <a:rPr lang="en-GB" sz="2400" dirty="0">
                <a:effectLst/>
                <a:latin typeface="Calibri" panose="020F0502020204030204" pitchFamily="34" charset="0"/>
                <a:ea typeface="Calibri" panose="020F0502020204030204" pitchFamily="34" charset="0"/>
                <a:cs typeface="Times New Roman" panose="02020603050405020304" pitchFamily="18" charset="0"/>
              </a:rPr>
              <a:t>in order to avoid giving deep seabed miners an artificial competitive advantage or imposing on them a competitive disadvantage;’ </a:t>
            </a:r>
          </a:p>
          <a:p>
            <a:r>
              <a:rPr lang="en-GB" sz="2400" dirty="0">
                <a:latin typeface="Calibri" panose="020F0502020204030204" pitchFamily="34" charset="0"/>
                <a:ea typeface="Calibri" panose="020F0502020204030204" pitchFamily="34" charset="0"/>
                <a:cs typeface="Times New Roman" panose="02020603050405020304" pitchFamily="18" charset="0"/>
              </a:rPr>
              <a:t>The 1994 Implementing Agreement does not define </a:t>
            </a:r>
            <a:r>
              <a:rPr lang="en-GB" sz="2400" b="1" dirty="0">
                <a:latin typeface="Calibri" panose="020F0502020204030204" pitchFamily="34" charset="0"/>
                <a:ea typeface="Calibri" panose="020F0502020204030204" pitchFamily="34" charset="0"/>
                <a:cs typeface="Times New Roman" panose="02020603050405020304" pitchFamily="18" charset="0"/>
              </a:rPr>
              <a:t>‘the system’. </a:t>
            </a:r>
            <a:r>
              <a:rPr lang="en-GB" sz="2400" dirty="0">
                <a:latin typeface="Calibri" panose="020F0502020204030204" pitchFamily="34" charset="0"/>
                <a:ea typeface="Calibri" panose="020F0502020204030204" pitchFamily="34" charset="0"/>
                <a:cs typeface="Times New Roman" panose="02020603050405020304" pitchFamily="18" charset="0"/>
              </a:rPr>
              <a:t>This term could be regarded as referring to the ISA payment regime only. This interpretation would imply that the rates of payment in the payment regime must equal the rates of payment in land-based mining with no account taken of sponsoring state tax.</a:t>
            </a:r>
          </a:p>
          <a:p>
            <a:r>
              <a:rPr lang="en-GB" sz="2400" dirty="0">
                <a:effectLst/>
                <a:latin typeface="Calibri" panose="020F0502020204030204" pitchFamily="34" charset="0"/>
                <a:ea typeface="Calibri" panose="020F0502020204030204" pitchFamily="34" charset="0"/>
                <a:cs typeface="Times New Roman" panose="02020603050405020304" pitchFamily="18" charset="0"/>
              </a:rPr>
              <a:t>An alternative interpretation is that </a:t>
            </a:r>
            <a:r>
              <a:rPr lang="en-GB" sz="2400" b="1" dirty="0">
                <a:effectLst/>
                <a:latin typeface="Calibri" panose="020F0502020204030204" pitchFamily="34" charset="0"/>
                <a:ea typeface="Calibri" panose="020F0502020204030204" pitchFamily="34" charset="0"/>
                <a:cs typeface="Times New Roman" panose="02020603050405020304" pitchFamily="18" charset="0"/>
              </a:rPr>
              <a:t>‘the system’ </a:t>
            </a:r>
            <a:r>
              <a:rPr lang="en-GB" sz="2400" dirty="0">
                <a:effectLst/>
                <a:latin typeface="Calibri" panose="020F0502020204030204" pitchFamily="34" charset="0"/>
                <a:ea typeface="Calibri" panose="020F0502020204030204" pitchFamily="34" charset="0"/>
                <a:cs typeface="Times New Roman" panose="02020603050405020304" pitchFamily="18" charset="0"/>
              </a:rPr>
              <a:t>refers to both the ISA payment regime and sponsoring state taxes. This would imply that the rates of payment from sponsoring state taxes and the ISA payment regime combined must be equal to the rates of payment under land-based mining tax regimes.  </a:t>
            </a:r>
          </a:p>
        </p:txBody>
      </p:sp>
      <p:sp>
        <p:nvSpPr>
          <p:cNvPr id="4" name="Slide Number Placeholder 3">
            <a:extLst>
              <a:ext uri="{FF2B5EF4-FFF2-40B4-BE49-F238E27FC236}">
                <a16:creationId xmlns:a16="http://schemas.microsoft.com/office/drawing/2014/main" id="{2F55B021-E503-1254-9166-BDF5CBCB3996}"/>
              </a:ext>
            </a:extLst>
          </p:cNvPr>
          <p:cNvSpPr>
            <a:spLocks noGrp="1"/>
          </p:cNvSpPr>
          <p:nvPr>
            <p:ph type="sldNum" sz="quarter" idx="12"/>
          </p:nvPr>
        </p:nvSpPr>
        <p:spPr/>
        <p:txBody>
          <a:bodyPr/>
          <a:lstStyle/>
          <a:p>
            <a:fld id="{A15D0C49-2A03-4332-8844-45964D7D3488}" type="slidenum">
              <a:rPr lang="en-GB" smtClean="0"/>
              <a:t>3</a:t>
            </a:fld>
            <a:endParaRPr lang="en-GB"/>
          </a:p>
        </p:txBody>
      </p:sp>
    </p:spTree>
    <p:extLst>
      <p:ext uri="{BB962C8B-B14F-4D97-AF65-F5344CB8AC3E}">
        <p14:creationId xmlns:p14="http://schemas.microsoft.com/office/powerpoint/2010/main" val="3411241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94554-A844-DD12-98C4-C999C29FB503}"/>
              </a:ext>
            </a:extLst>
          </p:cNvPr>
          <p:cNvSpPr>
            <a:spLocks noGrp="1"/>
          </p:cNvSpPr>
          <p:nvPr>
            <p:ph type="title"/>
          </p:nvPr>
        </p:nvSpPr>
        <p:spPr/>
        <p:txBody>
          <a:bodyPr/>
          <a:lstStyle/>
          <a:p>
            <a:r>
              <a:rPr lang="en-GB" dirty="0"/>
              <a:t>Land-based miners pay many different taxes</a:t>
            </a:r>
          </a:p>
        </p:txBody>
      </p:sp>
      <p:sp>
        <p:nvSpPr>
          <p:cNvPr id="3" name="Content Placeholder 2">
            <a:extLst>
              <a:ext uri="{FF2B5EF4-FFF2-40B4-BE49-F238E27FC236}">
                <a16:creationId xmlns:a16="http://schemas.microsoft.com/office/drawing/2014/main" id="{0670DF1A-2D62-0455-E7EC-DAF503EBEBDB}"/>
              </a:ext>
            </a:extLst>
          </p:cNvPr>
          <p:cNvSpPr>
            <a:spLocks noGrp="1"/>
          </p:cNvSpPr>
          <p:nvPr>
            <p:ph idx="1"/>
          </p:nvPr>
        </p:nvSpPr>
        <p:spPr>
          <a:xfrm>
            <a:off x="838200" y="1629945"/>
            <a:ext cx="10515600" cy="4351338"/>
          </a:xfrm>
        </p:spPr>
        <p:txBody>
          <a:bodyPr/>
          <a:lstStyle/>
          <a:p>
            <a:pPr marL="0" indent="0">
              <a:buNone/>
            </a:pPr>
            <a:r>
              <a:rPr lang="en-GB" dirty="0"/>
              <a:t>Main Extractive Industry Taxes**</a:t>
            </a:r>
          </a:p>
          <a:p>
            <a:pPr marL="0" indent="0">
              <a:buNone/>
            </a:pPr>
            <a:endParaRPr lang="en-GB" b="1" i="1" dirty="0"/>
          </a:p>
        </p:txBody>
      </p:sp>
      <p:graphicFrame>
        <p:nvGraphicFramePr>
          <p:cNvPr id="4" name="Table 3">
            <a:extLst>
              <a:ext uri="{FF2B5EF4-FFF2-40B4-BE49-F238E27FC236}">
                <a16:creationId xmlns:a16="http://schemas.microsoft.com/office/drawing/2014/main" id="{56759BBA-1F36-49A9-2831-8370B3D88369}"/>
              </a:ext>
            </a:extLst>
          </p:cNvPr>
          <p:cNvGraphicFramePr>
            <a:graphicFrameLocks noGrp="1"/>
          </p:cNvGraphicFramePr>
          <p:nvPr>
            <p:extLst>
              <p:ext uri="{D42A27DB-BD31-4B8C-83A1-F6EECF244321}">
                <p14:modId xmlns:p14="http://schemas.microsoft.com/office/powerpoint/2010/main" val="301264269"/>
              </p:ext>
            </p:extLst>
          </p:nvPr>
        </p:nvGraphicFramePr>
        <p:xfrm>
          <a:off x="916175" y="2230652"/>
          <a:ext cx="9586258" cy="3149924"/>
        </p:xfrm>
        <a:graphic>
          <a:graphicData uri="http://schemas.openxmlformats.org/drawingml/2006/table">
            <a:tbl>
              <a:tblPr firstRow="1" firstCol="1" bandRow="1">
                <a:tableStyleId>{5C22544A-7EE6-4342-B048-85BDC9FD1C3A}</a:tableStyleId>
              </a:tblPr>
              <a:tblGrid>
                <a:gridCol w="4323645">
                  <a:extLst>
                    <a:ext uri="{9D8B030D-6E8A-4147-A177-3AD203B41FA5}">
                      <a16:colId xmlns:a16="http://schemas.microsoft.com/office/drawing/2014/main" val="3726665387"/>
                    </a:ext>
                  </a:extLst>
                </a:gridCol>
                <a:gridCol w="5262613">
                  <a:extLst>
                    <a:ext uri="{9D8B030D-6E8A-4147-A177-3AD203B41FA5}">
                      <a16:colId xmlns:a16="http://schemas.microsoft.com/office/drawing/2014/main" val="3709504378"/>
                    </a:ext>
                  </a:extLst>
                </a:gridCol>
              </a:tblGrid>
              <a:tr h="293432">
                <a:tc>
                  <a:txBody>
                    <a:bodyPr/>
                    <a:lstStyle/>
                    <a:p>
                      <a:r>
                        <a:rPr lang="en-GB" sz="1800" dirty="0">
                          <a:effectLst/>
                        </a:rPr>
                        <a:t> </a:t>
                      </a:r>
                      <a:endParaRPr lang="en-GB"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GB" sz="1800">
                          <a:effectLst/>
                        </a:rPr>
                        <a:t>Names and Examples</a:t>
                      </a:r>
                      <a:endParaRPr lang="en-GB" sz="18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45144921"/>
                  </a:ext>
                </a:extLst>
              </a:tr>
              <a:tr h="417947">
                <a:tc>
                  <a:txBody>
                    <a:bodyPr/>
                    <a:lstStyle/>
                    <a:p>
                      <a:pPr algn="just"/>
                      <a:r>
                        <a:rPr lang="en-GB" sz="1800" dirty="0">
                          <a:effectLst/>
                        </a:rPr>
                        <a:t>Taxes on the right to exploration or mining.</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en-GB" sz="1800">
                          <a:effectLst/>
                        </a:rPr>
                        <a:t>Annual Fees, Area Fees, Signature Bonuses and Production Bonuses.</a:t>
                      </a:r>
                      <a:endParaRPr lang="en-GB"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60194861"/>
                  </a:ext>
                </a:extLst>
              </a:tr>
              <a:tr h="417947">
                <a:tc>
                  <a:txBody>
                    <a:bodyPr/>
                    <a:lstStyle/>
                    <a:p>
                      <a:pPr algn="just"/>
                      <a:r>
                        <a:rPr lang="en-GB" sz="1800">
                          <a:effectLst/>
                        </a:rPr>
                        <a:t>Taxes on costs/inputs</a:t>
                      </a:r>
                      <a:endParaRPr lang="en-GB"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en-GB" sz="1800" dirty="0">
                          <a:effectLst/>
                        </a:rPr>
                        <a:t>Customs Duties, Contractor Withholding Tax and VAT </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04487314"/>
                  </a:ext>
                </a:extLst>
              </a:tr>
              <a:tr h="417947">
                <a:tc>
                  <a:txBody>
                    <a:bodyPr/>
                    <a:lstStyle/>
                    <a:p>
                      <a:pPr algn="just"/>
                      <a:r>
                        <a:rPr lang="en-GB" sz="1800" dirty="0">
                          <a:effectLst/>
                        </a:rPr>
                        <a:t>Taxes on the value of mine output</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en-GB" sz="1800" dirty="0">
                          <a:effectLst/>
                        </a:rPr>
                        <a:t>Ad-valorem Royalties.</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53706942"/>
                  </a:ext>
                </a:extLst>
              </a:tr>
              <a:tr h="417947">
                <a:tc>
                  <a:txBody>
                    <a:bodyPr/>
                    <a:lstStyle/>
                    <a:p>
                      <a:pPr algn="just"/>
                      <a:r>
                        <a:rPr lang="en-GB" sz="1800">
                          <a:effectLst/>
                        </a:rPr>
                        <a:t>Taxes on Profits</a:t>
                      </a:r>
                      <a:endParaRPr lang="en-GB"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en-GB" sz="1800" dirty="0">
                          <a:effectLst/>
                        </a:rPr>
                        <a:t>Corporate Income Tax, Ringfenced Mining or Petroleum Taxes, Profit Shares</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2945324"/>
                  </a:ext>
                </a:extLst>
              </a:tr>
              <a:tr h="648998">
                <a:tc>
                  <a:txBody>
                    <a:bodyPr/>
                    <a:lstStyle/>
                    <a:p>
                      <a:pPr algn="just"/>
                      <a:r>
                        <a:rPr lang="en-GB" sz="1800" dirty="0">
                          <a:effectLst/>
                        </a:rPr>
                        <a:t>Additional Profit Taxes / Cash Flow Taxes (taxes on profits above a certain level)</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en-GB" sz="1800" dirty="0">
                          <a:effectLst/>
                        </a:rPr>
                        <a:t>Additional Profit Taxes (e.g. a 20% tax on profits when the IRR exceeds 17.5%)</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67689961"/>
                  </a:ext>
                </a:extLst>
              </a:tr>
              <a:tr h="208974">
                <a:tc>
                  <a:txBody>
                    <a:bodyPr/>
                    <a:lstStyle/>
                    <a:p>
                      <a:pPr algn="just"/>
                      <a:r>
                        <a:rPr lang="en-GB" sz="1800">
                          <a:effectLst/>
                        </a:rPr>
                        <a:t>Taxes on remitted profits</a:t>
                      </a:r>
                      <a:endParaRPr lang="en-GB"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en-GB" sz="1800" dirty="0">
                          <a:effectLst/>
                        </a:rPr>
                        <a:t>Dividend Withholding Tax</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6685398"/>
                  </a:ext>
                </a:extLst>
              </a:tr>
            </a:tbl>
          </a:graphicData>
        </a:graphic>
      </p:graphicFrame>
      <p:sp>
        <p:nvSpPr>
          <p:cNvPr id="5" name="Slide Number Placeholder 4">
            <a:extLst>
              <a:ext uri="{FF2B5EF4-FFF2-40B4-BE49-F238E27FC236}">
                <a16:creationId xmlns:a16="http://schemas.microsoft.com/office/drawing/2014/main" id="{89912535-4463-E13B-B75D-319ACCC772C6}"/>
              </a:ext>
            </a:extLst>
          </p:cNvPr>
          <p:cNvSpPr>
            <a:spLocks noGrp="1"/>
          </p:cNvSpPr>
          <p:nvPr>
            <p:ph type="sldNum" sz="quarter" idx="12"/>
          </p:nvPr>
        </p:nvSpPr>
        <p:spPr/>
        <p:txBody>
          <a:bodyPr/>
          <a:lstStyle/>
          <a:p>
            <a:fld id="{A15D0C49-2A03-4332-8844-45964D7D3488}" type="slidenum">
              <a:rPr lang="en-GB" smtClean="0"/>
              <a:t>4</a:t>
            </a:fld>
            <a:endParaRPr lang="en-GB"/>
          </a:p>
        </p:txBody>
      </p:sp>
    </p:spTree>
    <p:extLst>
      <p:ext uri="{BB962C8B-B14F-4D97-AF65-F5344CB8AC3E}">
        <p14:creationId xmlns:p14="http://schemas.microsoft.com/office/powerpoint/2010/main" val="720269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20668-E667-6C82-1C11-B152275FB707}"/>
              </a:ext>
            </a:extLst>
          </p:cNvPr>
          <p:cNvSpPr>
            <a:spLocks noGrp="1"/>
          </p:cNvSpPr>
          <p:nvPr>
            <p:ph type="title"/>
          </p:nvPr>
        </p:nvSpPr>
        <p:spPr/>
        <p:txBody>
          <a:bodyPr>
            <a:normAutofit/>
          </a:bodyPr>
          <a:lstStyle/>
          <a:p>
            <a:r>
              <a:rPr lang="en-GB" dirty="0"/>
              <a:t>What is a reasonable interpretation of ‘rates of payment’?</a:t>
            </a:r>
          </a:p>
        </p:txBody>
      </p:sp>
      <p:sp>
        <p:nvSpPr>
          <p:cNvPr id="3" name="Content Placeholder 2">
            <a:extLst>
              <a:ext uri="{FF2B5EF4-FFF2-40B4-BE49-F238E27FC236}">
                <a16:creationId xmlns:a16="http://schemas.microsoft.com/office/drawing/2014/main" id="{433DF704-FAFD-C6A3-8BE0-DCF415DDA195}"/>
              </a:ext>
            </a:extLst>
          </p:cNvPr>
          <p:cNvSpPr>
            <a:spLocks noGrp="1"/>
          </p:cNvSpPr>
          <p:nvPr>
            <p:ph idx="1"/>
          </p:nvPr>
        </p:nvSpPr>
        <p:spPr>
          <a:xfrm>
            <a:off x="838200" y="2005012"/>
            <a:ext cx="10515600" cy="4351338"/>
          </a:xfrm>
        </p:spPr>
        <p:txBody>
          <a:bodyPr/>
          <a:lstStyle/>
          <a:p>
            <a:r>
              <a:rPr lang="en-GB" sz="3200" dirty="0"/>
              <a:t>The effective tax rate is a reasonable interpretation of ‘rates of payment’</a:t>
            </a:r>
          </a:p>
          <a:p>
            <a:pPr marL="0" indent="0">
              <a:buNone/>
            </a:pPr>
            <a:endParaRPr lang="en-GB" dirty="0"/>
          </a:p>
          <a:p>
            <a:pPr marL="0" indent="0">
              <a:buNone/>
            </a:pPr>
            <a:r>
              <a:rPr lang="en-GB" sz="3500" b="1" dirty="0"/>
              <a:t>Effective Tax Rate </a:t>
            </a:r>
            <a:r>
              <a:rPr lang="en-GB" sz="3500" dirty="0"/>
              <a:t>= All payments to the Government over the life of the mine ÷ total pre-tax profits over the life of the mine.</a:t>
            </a:r>
          </a:p>
          <a:p>
            <a:pPr marL="0" indent="0">
              <a:buNone/>
            </a:pPr>
            <a:endParaRPr lang="en-GB" sz="3500" dirty="0"/>
          </a:p>
          <a:p>
            <a:pPr marL="0" indent="0">
              <a:buNone/>
            </a:pPr>
            <a:endParaRPr lang="en-GB" sz="3500" dirty="0"/>
          </a:p>
        </p:txBody>
      </p:sp>
      <p:sp>
        <p:nvSpPr>
          <p:cNvPr id="4" name="Slide Number Placeholder 3">
            <a:extLst>
              <a:ext uri="{FF2B5EF4-FFF2-40B4-BE49-F238E27FC236}">
                <a16:creationId xmlns:a16="http://schemas.microsoft.com/office/drawing/2014/main" id="{292F4247-1CB5-283F-6E4B-EF6B2C73741E}"/>
              </a:ext>
            </a:extLst>
          </p:cNvPr>
          <p:cNvSpPr>
            <a:spLocks noGrp="1"/>
          </p:cNvSpPr>
          <p:nvPr>
            <p:ph type="sldNum" sz="quarter" idx="12"/>
          </p:nvPr>
        </p:nvSpPr>
        <p:spPr/>
        <p:txBody>
          <a:bodyPr/>
          <a:lstStyle/>
          <a:p>
            <a:fld id="{A15D0C49-2A03-4332-8844-45964D7D3488}" type="slidenum">
              <a:rPr lang="en-GB" smtClean="0"/>
              <a:t>5</a:t>
            </a:fld>
            <a:endParaRPr lang="en-GB"/>
          </a:p>
        </p:txBody>
      </p:sp>
    </p:spTree>
    <p:extLst>
      <p:ext uri="{BB962C8B-B14F-4D97-AF65-F5344CB8AC3E}">
        <p14:creationId xmlns:p14="http://schemas.microsoft.com/office/powerpoint/2010/main" val="1639889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E2559-4503-A9E2-EBA7-87F92AF09876}"/>
              </a:ext>
            </a:extLst>
          </p:cNvPr>
          <p:cNvSpPr>
            <a:spLocks noGrp="1"/>
          </p:cNvSpPr>
          <p:nvPr>
            <p:ph type="title"/>
          </p:nvPr>
        </p:nvSpPr>
        <p:spPr/>
        <p:txBody>
          <a:bodyPr>
            <a:noAutofit/>
          </a:bodyPr>
          <a:lstStyle/>
          <a:p>
            <a:r>
              <a:rPr lang="en-GB" sz="3600" dirty="0"/>
              <a:t>What are the effective tax rates for the largest land-based miners of cobalt, copper, manganese and nickel?</a:t>
            </a:r>
          </a:p>
        </p:txBody>
      </p:sp>
      <p:graphicFrame>
        <p:nvGraphicFramePr>
          <p:cNvPr id="4" name="Content Placeholder 3">
            <a:extLst>
              <a:ext uri="{FF2B5EF4-FFF2-40B4-BE49-F238E27FC236}">
                <a16:creationId xmlns:a16="http://schemas.microsoft.com/office/drawing/2014/main" id="{00000000-0008-0000-0900-000002000000}"/>
              </a:ext>
            </a:extLst>
          </p:cNvPr>
          <p:cNvGraphicFramePr>
            <a:graphicFrameLocks noGrp="1"/>
          </p:cNvGraphicFramePr>
          <p:nvPr>
            <p:ph idx="1"/>
            <p:extLst>
              <p:ext uri="{D42A27DB-BD31-4B8C-83A1-F6EECF244321}">
                <p14:modId xmlns:p14="http://schemas.microsoft.com/office/powerpoint/2010/main" val="562528233"/>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E0258457-3B9B-A6C3-0C84-91D94AA6D097}"/>
              </a:ext>
            </a:extLst>
          </p:cNvPr>
          <p:cNvSpPr>
            <a:spLocks noGrp="1"/>
          </p:cNvSpPr>
          <p:nvPr>
            <p:ph type="sldNum" sz="quarter" idx="12"/>
          </p:nvPr>
        </p:nvSpPr>
        <p:spPr/>
        <p:txBody>
          <a:bodyPr/>
          <a:lstStyle/>
          <a:p>
            <a:fld id="{A15D0C49-2A03-4332-8844-45964D7D3488}" type="slidenum">
              <a:rPr lang="en-GB" smtClean="0"/>
              <a:t>6</a:t>
            </a:fld>
            <a:endParaRPr lang="en-GB"/>
          </a:p>
        </p:txBody>
      </p:sp>
    </p:spTree>
    <p:extLst>
      <p:ext uri="{BB962C8B-B14F-4D97-AF65-F5344CB8AC3E}">
        <p14:creationId xmlns:p14="http://schemas.microsoft.com/office/powerpoint/2010/main" val="3002869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51BB2-361D-C387-18CF-434D713A4D3F}"/>
              </a:ext>
            </a:extLst>
          </p:cNvPr>
          <p:cNvSpPr>
            <a:spLocks noGrp="1"/>
          </p:cNvSpPr>
          <p:nvPr>
            <p:ph type="title"/>
          </p:nvPr>
        </p:nvSpPr>
        <p:spPr/>
        <p:txBody>
          <a:bodyPr>
            <a:normAutofit fontScale="90000"/>
          </a:bodyPr>
          <a:lstStyle/>
          <a:p>
            <a:r>
              <a:rPr lang="en-GB" sz="4400" dirty="0"/>
              <a:t>What are the effective tax rates for the largest land-based miners of cobalt, copper, manganese and nickel?</a:t>
            </a:r>
            <a:endParaRPr lang="en-GB" dirty="0"/>
          </a:p>
        </p:txBody>
      </p:sp>
      <p:sp>
        <p:nvSpPr>
          <p:cNvPr id="3" name="Content Placeholder 2">
            <a:extLst>
              <a:ext uri="{FF2B5EF4-FFF2-40B4-BE49-F238E27FC236}">
                <a16:creationId xmlns:a16="http://schemas.microsoft.com/office/drawing/2014/main" id="{F0AB2F64-1D80-884B-6BCE-8D604DFDC8C0}"/>
              </a:ext>
            </a:extLst>
          </p:cNvPr>
          <p:cNvSpPr>
            <a:spLocks noGrp="1"/>
          </p:cNvSpPr>
          <p:nvPr>
            <p:ph idx="1"/>
          </p:nvPr>
        </p:nvSpPr>
        <p:spPr>
          <a:xfrm>
            <a:off x="838200" y="2002906"/>
            <a:ext cx="10515600" cy="4351338"/>
          </a:xfrm>
        </p:spPr>
        <p:txBody>
          <a:bodyPr>
            <a:normAutofit fontScale="92500" lnSpcReduction="20000"/>
          </a:bodyPr>
          <a:lstStyle/>
          <a:p>
            <a:r>
              <a:rPr lang="en-GB" dirty="0"/>
              <a:t>The sample average effective tax rate across the 10 jurisdictions modelled in the previous graph is 46%.</a:t>
            </a:r>
          </a:p>
          <a:p>
            <a:r>
              <a:rPr lang="en-GB" dirty="0"/>
              <a:t>This is consistent with academic studies of average effective tax rates for land-based mining.</a:t>
            </a:r>
          </a:p>
          <a:p>
            <a:r>
              <a:rPr lang="en-GB" dirty="0"/>
              <a:t>Specifically:</a:t>
            </a:r>
          </a:p>
          <a:p>
            <a:pPr lvl="1"/>
            <a:r>
              <a:rPr lang="en-GB" sz="2800" dirty="0"/>
              <a:t>Otto et al (2000)**** found an average effective tax rate of 47%; </a:t>
            </a:r>
          </a:p>
          <a:p>
            <a:pPr lvl="1"/>
            <a:r>
              <a:rPr lang="en-GB" sz="2800" dirty="0"/>
              <a:t>the Commonwealth (2009)***** reports an average effective tax rate of 49%;</a:t>
            </a:r>
          </a:p>
          <a:p>
            <a:pPr lvl="1"/>
            <a:r>
              <a:rPr lang="en-GB" sz="2800" dirty="0"/>
              <a:t>IGF (2022)****** provides a range of 40% to 60% for average effective tax rates; and</a:t>
            </a:r>
          </a:p>
          <a:p>
            <a:pPr lvl="1"/>
            <a:r>
              <a:rPr lang="en-GB" sz="2800" dirty="0"/>
              <a:t>Bouterige et al (2020)******* reports an average effective tax rate of 44%</a:t>
            </a:r>
          </a:p>
          <a:p>
            <a:pPr lvl="1"/>
            <a:endParaRPr lang="en-GB" sz="2800" dirty="0"/>
          </a:p>
        </p:txBody>
      </p:sp>
      <p:sp>
        <p:nvSpPr>
          <p:cNvPr id="4" name="Slide Number Placeholder 3">
            <a:extLst>
              <a:ext uri="{FF2B5EF4-FFF2-40B4-BE49-F238E27FC236}">
                <a16:creationId xmlns:a16="http://schemas.microsoft.com/office/drawing/2014/main" id="{01F3D85F-858E-109F-360A-EB11F09A66A0}"/>
              </a:ext>
            </a:extLst>
          </p:cNvPr>
          <p:cNvSpPr>
            <a:spLocks noGrp="1"/>
          </p:cNvSpPr>
          <p:nvPr>
            <p:ph type="sldNum" sz="quarter" idx="12"/>
          </p:nvPr>
        </p:nvSpPr>
        <p:spPr/>
        <p:txBody>
          <a:bodyPr/>
          <a:lstStyle/>
          <a:p>
            <a:fld id="{A15D0C49-2A03-4332-8844-45964D7D3488}" type="slidenum">
              <a:rPr lang="en-GB" smtClean="0"/>
              <a:t>7</a:t>
            </a:fld>
            <a:endParaRPr lang="en-GB"/>
          </a:p>
        </p:txBody>
      </p:sp>
    </p:spTree>
    <p:extLst>
      <p:ext uri="{BB962C8B-B14F-4D97-AF65-F5344CB8AC3E}">
        <p14:creationId xmlns:p14="http://schemas.microsoft.com/office/powerpoint/2010/main" val="781891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0AB1B-B9F2-5672-37B6-055AFBD5C282}"/>
              </a:ext>
            </a:extLst>
          </p:cNvPr>
          <p:cNvSpPr>
            <a:spLocks noGrp="1"/>
          </p:cNvSpPr>
          <p:nvPr>
            <p:ph type="title"/>
          </p:nvPr>
        </p:nvSpPr>
        <p:spPr>
          <a:xfrm>
            <a:off x="838200" y="227546"/>
            <a:ext cx="10515600" cy="1325563"/>
          </a:xfrm>
        </p:spPr>
        <p:txBody>
          <a:bodyPr>
            <a:noAutofit/>
          </a:bodyPr>
          <a:lstStyle/>
          <a:p>
            <a:r>
              <a:rPr lang="en-GB" sz="2500" dirty="0"/>
              <a:t>Whether the effective tax rate for deep-seabed mining is approximately the same as, or much lower than, land-based mining depends on assumptions about sponsoring state tax (assuming a base ISA royalty of 3%/7.5%to12.5%)</a:t>
            </a:r>
          </a:p>
        </p:txBody>
      </p:sp>
      <p:sp>
        <p:nvSpPr>
          <p:cNvPr id="13" name="Slide Number Placeholder 12">
            <a:extLst>
              <a:ext uri="{FF2B5EF4-FFF2-40B4-BE49-F238E27FC236}">
                <a16:creationId xmlns:a16="http://schemas.microsoft.com/office/drawing/2014/main" id="{281AB23B-CD42-A4D2-CA24-B7CA40D0EA8B}"/>
              </a:ext>
            </a:extLst>
          </p:cNvPr>
          <p:cNvSpPr>
            <a:spLocks noGrp="1"/>
          </p:cNvSpPr>
          <p:nvPr>
            <p:ph type="sldNum" sz="quarter" idx="12"/>
          </p:nvPr>
        </p:nvSpPr>
        <p:spPr/>
        <p:txBody>
          <a:bodyPr/>
          <a:lstStyle/>
          <a:p>
            <a:fld id="{A15D0C49-2A03-4332-8844-45964D7D3488}" type="slidenum">
              <a:rPr lang="en-GB" smtClean="0"/>
              <a:t>8</a:t>
            </a:fld>
            <a:endParaRPr lang="en-GB"/>
          </a:p>
        </p:txBody>
      </p:sp>
      <p:graphicFrame>
        <p:nvGraphicFramePr>
          <p:cNvPr id="14" name="Chart 13">
            <a:extLst>
              <a:ext uri="{FF2B5EF4-FFF2-40B4-BE49-F238E27FC236}">
                <a16:creationId xmlns:a16="http://schemas.microsoft.com/office/drawing/2014/main" id="{A037DF67-4102-AC46-DEF4-4591F76EB023}"/>
              </a:ext>
            </a:extLst>
          </p:cNvPr>
          <p:cNvGraphicFramePr>
            <a:graphicFrameLocks noGrp="1"/>
          </p:cNvGraphicFramePr>
          <p:nvPr>
            <p:extLst>
              <p:ext uri="{D42A27DB-BD31-4B8C-83A1-F6EECF244321}">
                <p14:modId xmlns:p14="http://schemas.microsoft.com/office/powerpoint/2010/main" val="3551485362"/>
              </p:ext>
            </p:extLst>
          </p:nvPr>
        </p:nvGraphicFramePr>
        <p:xfrm>
          <a:off x="924674" y="1553110"/>
          <a:ext cx="9965933" cy="48785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72115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1A824-5985-9505-1D52-5F39C1F435F5}"/>
              </a:ext>
            </a:extLst>
          </p:cNvPr>
          <p:cNvSpPr>
            <a:spLocks noGrp="1"/>
          </p:cNvSpPr>
          <p:nvPr>
            <p:ph type="title"/>
          </p:nvPr>
        </p:nvSpPr>
        <p:spPr/>
        <p:txBody>
          <a:bodyPr/>
          <a:lstStyle/>
          <a:p>
            <a:r>
              <a:rPr lang="en-GB" dirty="0"/>
              <a:t>Sponsoring state tax</a:t>
            </a:r>
          </a:p>
        </p:txBody>
      </p:sp>
      <p:sp>
        <p:nvSpPr>
          <p:cNvPr id="3" name="Content Placeholder 2">
            <a:extLst>
              <a:ext uri="{FF2B5EF4-FFF2-40B4-BE49-F238E27FC236}">
                <a16:creationId xmlns:a16="http://schemas.microsoft.com/office/drawing/2014/main" id="{6A0E1C74-0F38-CBFC-A6BB-5F92A042D316}"/>
              </a:ext>
            </a:extLst>
          </p:cNvPr>
          <p:cNvSpPr>
            <a:spLocks noGrp="1"/>
          </p:cNvSpPr>
          <p:nvPr>
            <p:ph idx="1"/>
          </p:nvPr>
        </p:nvSpPr>
        <p:spPr>
          <a:xfrm>
            <a:off x="838200" y="1690688"/>
            <a:ext cx="10515600" cy="4351338"/>
          </a:xfrm>
        </p:spPr>
        <p:txBody>
          <a:bodyPr>
            <a:normAutofit fontScale="85000" lnSpcReduction="20000"/>
          </a:bodyPr>
          <a:lstStyle/>
          <a:p>
            <a:r>
              <a:rPr lang="en-GB" sz="3200" dirty="0"/>
              <a:t>The publicly available sponsorship agreements for Tonga Offshore Mining Limited and Nauru Ocean Resources Inc provide complete exemptions from corporate income tax.</a:t>
            </a:r>
          </a:p>
          <a:p>
            <a:r>
              <a:rPr lang="en-GB" sz="3200" dirty="0"/>
              <a:t>Thus, in our view, it is not reasonable to assume that contractors are paying sponsoring state corporate income tax at a rate of 25%</a:t>
            </a:r>
          </a:p>
          <a:p>
            <a:r>
              <a:rPr lang="en-GB" sz="3200" dirty="0"/>
              <a:t>There is a strong rationale for an equalisation measure. </a:t>
            </a:r>
          </a:p>
          <a:p>
            <a:r>
              <a:rPr lang="en-GB" sz="3200" dirty="0"/>
              <a:t>An equalisation measure would work by ensuring that contractors that were paying no or little tax to their sponsoring state paid more to the ISA. However, contractors paying significant tax to their sponsoring state would pay little or nothing additional under the equalisation measure to the ISA. </a:t>
            </a:r>
          </a:p>
          <a:p>
            <a:r>
              <a:rPr lang="en-GB" sz="3200" dirty="0"/>
              <a:t>The idea would be to ensure an effective tax rate of 47% regardless of sponsoring state corporate income tax exemptions.</a:t>
            </a:r>
          </a:p>
          <a:p>
            <a:endParaRPr lang="en-GB" sz="3200" dirty="0"/>
          </a:p>
        </p:txBody>
      </p:sp>
      <p:sp>
        <p:nvSpPr>
          <p:cNvPr id="4" name="Slide Number Placeholder 3">
            <a:extLst>
              <a:ext uri="{FF2B5EF4-FFF2-40B4-BE49-F238E27FC236}">
                <a16:creationId xmlns:a16="http://schemas.microsoft.com/office/drawing/2014/main" id="{831EE4B9-E211-21D8-B5A0-4FEF86006996}"/>
              </a:ext>
            </a:extLst>
          </p:cNvPr>
          <p:cNvSpPr>
            <a:spLocks noGrp="1"/>
          </p:cNvSpPr>
          <p:nvPr>
            <p:ph type="sldNum" sz="quarter" idx="12"/>
          </p:nvPr>
        </p:nvSpPr>
        <p:spPr/>
        <p:txBody>
          <a:bodyPr/>
          <a:lstStyle/>
          <a:p>
            <a:fld id="{A15D0C49-2A03-4332-8844-45964D7D3488}" type="slidenum">
              <a:rPr lang="en-GB" smtClean="0"/>
              <a:t>9</a:t>
            </a:fld>
            <a:endParaRPr lang="en-GB"/>
          </a:p>
        </p:txBody>
      </p:sp>
    </p:spTree>
    <p:extLst>
      <p:ext uri="{BB962C8B-B14F-4D97-AF65-F5344CB8AC3E}">
        <p14:creationId xmlns:p14="http://schemas.microsoft.com/office/powerpoint/2010/main" val="1209573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6FA40-456A-BC1D-85E2-561CF38A6CED}"/>
              </a:ext>
            </a:extLst>
          </p:cNvPr>
          <p:cNvSpPr>
            <a:spLocks noGrp="1"/>
          </p:cNvSpPr>
          <p:nvPr>
            <p:ph type="title"/>
          </p:nvPr>
        </p:nvSpPr>
        <p:spPr/>
        <p:txBody>
          <a:bodyPr/>
          <a:lstStyle/>
          <a:p>
            <a:r>
              <a:rPr lang="en-GB" dirty="0"/>
              <a:t>African Group’s initial proposal for an additional royalty equalisation measure</a:t>
            </a:r>
          </a:p>
        </p:txBody>
      </p:sp>
      <p:sp>
        <p:nvSpPr>
          <p:cNvPr id="3" name="Content Placeholder 2">
            <a:extLst>
              <a:ext uri="{FF2B5EF4-FFF2-40B4-BE49-F238E27FC236}">
                <a16:creationId xmlns:a16="http://schemas.microsoft.com/office/drawing/2014/main" id="{FE7CFED1-403D-2217-26FB-7E166752002F}"/>
              </a:ext>
            </a:extLst>
          </p:cNvPr>
          <p:cNvSpPr>
            <a:spLocks noGrp="1"/>
          </p:cNvSpPr>
          <p:nvPr>
            <p:ph idx="1"/>
          </p:nvPr>
        </p:nvSpPr>
        <p:spPr>
          <a:xfrm>
            <a:off x="838200" y="2141537"/>
            <a:ext cx="10515600" cy="4351338"/>
          </a:xfrm>
        </p:spPr>
        <p:txBody>
          <a:bodyPr>
            <a:normAutofit/>
          </a:bodyPr>
          <a:lstStyle/>
          <a:p>
            <a:r>
              <a:rPr lang="en-GB" sz="3400" dirty="0"/>
              <a:t>An additional 6% royalty starting in the 5</a:t>
            </a:r>
            <a:r>
              <a:rPr lang="en-GB" sz="3400" baseline="30000" dirty="0"/>
              <a:t>th</a:t>
            </a:r>
            <a:r>
              <a:rPr lang="en-GB" sz="3400" dirty="0"/>
              <a:t> year of commercial production against which actually paid and verified sponsoring state corporate income tax is creditable.</a:t>
            </a:r>
          </a:p>
          <a:p>
            <a:r>
              <a:rPr lang="en-GB" sz="3400" dirty="0"/>
              <a:t>We proposed a rate of 6% as at this rate a contractor paying a 25% sponsoring state corporate income tax would not face any additional payments to the ISA.</a:t>
            </a:r>
          </a:p>
          <a:p>
            <a:endParaRPr lang="en-GB" dirty="0"/>
          </a:p>
        </p:txBody>
      </p:sp>
      <p:sp>
        <p:nvSpPr>
          <p:cNvPr id="4" name="Slide Number Placeholder 3">
            <a:extLst>
              <a:ext uri="{FF2B5EF4-FFF2-40B4-BE49-F238E27FC236}">
                <a16:creationId xmlns:a16="http://schemas.microsoft.com/office/drawing/2014/main" id="{8C018038-33EC-64AA-4DE3-08BC6BE7D8EA}"/>
              </a:ext>
            </a:extLst>
          </p:cNvPr>
          <p:cNvSpPr>
            <a:spLocks noGrp="1"/>
          </p:cNvSpPr>
          <p:nvPr>
            <p:ph type="sldNum" sz="quarter" idx="12"/>
          </p:nvPr>
        </p:nvSpPr>
        <p:spPr/>
        <p:txBody>
          <a:bodyPr/>
          <a:lstStyle/>
          <a:p>
            <a:fld id="{A15D0C49-2A03-4332-8844-45964D7D3488}" type="slidenum">
              <a:rPr lang="en-GB" smtClean="0"/>
              <a:t>10</a:t>
            </a:fld>
            <a:endParaRPr lang="en-GB"/>
          </a:p>
        </p:txBody>
      </p:sp>
    </p:spTree>
    <p:extLst>
      <p:ext uri="{BB962C8B-B14F-4D97-AF65-F5344CB8AC3E}">
        <p14:creationId xmlns:p14="http://schemas.microsoft.com/office/powerpoint/2010/main" val="826639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48FF9-7D37-F320-FBB6-614BB00251ED}"/>
              </a:ext>
            </a:extLst>
          </p:cNvPr>
          <p:cNvSpPr>
            <a:spLocks noGrp="1"/>
          </p:cNvSpPr>
          <p:nvPr>
            <p:ph type="title"/>
          </p:nvPr>
        </p:nvSpPr>
        <p:spPr/>
        <p:txBody>
          <a:bodyPr/>
          <a:lstStyle/>
          <a:p>
            <a:r>
              <a:rPr lang="en-GB" dirty="0"/>
              <a:t>Criticisms of the African Group’s additional royalty and our response</a:t>
            </a:r>
          </a:p>
        </p:txBody>
      </p:sp>
      <p:graphicFrame>
        <p:nvGraphicFramePr>
          <p:cNvPr id="4" name="Table 4">
            <a:extLst>
              <a:ext uri="{FF2B5EF4-FFF2-40B4-BE49-F238E27FC236}">
                <a16:creationId xmlns:a16="http://schemas.microsoft.com/office/drawing/2014/main" id="{CB14F2C7-AE09-0FE5-AFE6-5105F4E66588}"/>
              </a:ext>
            </a:extLst>
          </p:cNvPr>
          <p:cNvGraphicFramePr>
            <a:graphicFrameLocks noGrp="1"/>
          </p:cNvGraphicFramePr>
          <p:nvPr>
            <p:ph idx="1"/>
            <p:extLst>
              <p:ext uri="{D42A27DB-BD31-4B8C-83A1-F6EECF244321}">
                <p14:modId xmlns:p14="http://schemas.microsoft.com/office/powerpoint/2010/main" val="4005889981"/>
              </p:ext>
            </p:extLst>
          </p:nvPr>
        </p:nvGraphicFramePr>
        <p:xfrm>
          <a:off x="838200" y="1795808"/>
          <a:ext cx="10515600" cy="4572000"/>
        </p:xfrm>
        <a:graphic>
          <a:graphicData uri="http://schemas.openxmlformats.org/drawingml/2006/table">
            <a:tbl>
              <a:tblPr firstRow="1" bandRow="1">
                <a:tableStyleId>{5C22544A-7EE6-4342-B048-85BDC9FD1C3A}</a:tableStyleId>
              </a:tblPr>
              <a:tblGrid>
                <a:gridCol w="5500955">
                  <a:extLst>
                    <a:ext uri="{9D8B030D-6E8A-4147-A177-3AD203B41FA5}">
                      <a16:colId xmlns:a16="http://schemas.microsoft.com/office/drawing/2014/main" val="1565831722"/>
                    </a:ext>
                  </a:extLst>
                </a:gridCol>
                <a:gridCol w="5014645">
                  <a:extLst>
                    <a:ext uri="{9D8B030D-6E8A-4147-A177-3AD203B41FA5}">
                      <a16:colId xmlns:a16="http://schemas.microsoft.com/office/drawing/2014/main" val="3423371146"/>
                    </a:ext>
                  </a:extLst>
                </a:gridCol>
              </a:tblGrid>
              <a:tr h="370840">
                <a:tc>
                  <a:txBody>
                    <a:bodyPr/>
                    <a:lstStyle/>
                    <a:p>
                      <a:pPr algn="ctr"/>
                      <a:r>
                        <a:rPr lang="en-GB" sz="2400" dirty="0"/>
                        <a:t>Criticism 1</a:t>
                      </a:r>
                    </a:p>
                  </a:txBody>
                  <a:tcPr/>
                </a:tc>
                <a:tc>
                  <a:txBody>
                    <a:bodyPr/>
                    <a:lstStyle/>
                    <a:p>
                      <a:pPr algn="ctr"/>
                      <a:r>
                        <a:rPr lang="en-GB" sz="2400" dirty="0"/>
                        <a:t>Our response</a:t>
                      </a:r>
                    </a:p>
                  </a:txBody>
                  <a:tcPr/>
                </a:tc>
                <a:extLst>
                  <a:ext uri="{0D108BD9-81ED-4DB2-BD59-A6C34878D82A}">
                    <a16:rowId xmlns:a16="http://schemas.microsoft.com/office/drawing/2014/main" val="3280150487"/>
                  </a:ext>
                </a:extLst>
              </a:tr>
              <a:tr h="0">
                <a:tc>
                  <a:txBody>
                    <a:bodyPr/>
                    <a:lstStyle/>
                    <a:p>
                      <a:r>
                        <a:rPr lang="en-GB" sz="2400" dirty="0"/>
                        <a:t>In some years corporate income tax payments may be higher than the additional royalty; while in other years corporate income tax payments may be lower than the additional royalty. As there is no mechanism for carrying forward uncredited corporate income tax payments, this can lead to a contractor’s overall tax burden increasing even when overall corporate income tax payments equal or exceed the additional royalty.</a:t>
                      </a:r>
                    </a:p>
                  </a:txBody>
                  <a:tcPr/>
                </a:tc>
                <a:tc>
                  <a:txBody>
                    <a:bodyPr/>
                    <a:lstStyle/>
                    <a:p>
                      <a:r>
                        <a:rPr lang="en-GB" sz="2400" dirty="0"/>
                        <a:t>This is a valid criticism of the additional royalty as originally proposed.</a:t>
                      </a:r>
                    </a:p>
                    <a:p>
                      <a:endParaRPr lang="en-GB" sz="2400" dirty="0"/>
                    </a:p>
                    <a:p>
                      <a:endParaRPr lang="en-GB" sz="2400" dirty="0"/>
                    </a:p>
                    <a:p>
                      <a:r>
                        <a:rPr lang="en-GB" sz="2400" dirty="0"/>
                        <a:t>We propose that actual cash corporate income tax payments that are not credited against the royalty in the year they are made are carried forward until they have been fully credited.</a:t>
                      </a:r>
                    </a:p>
                  </a:txBody>
                  <a:tcPr/>
                </a:tc>
                <a:extLst>
                  <a:ext uri="{0D108BD9-81ED-4DB2-BD59-A6C34878D82A}">
                    <a16:rowId xmlns:a16="http://schemas.microsoft.com/office/drawing/2014/main" val="1703833778"/>
                  </a:ext>
                </a:extLst>
              </a:tr>
            </a:tbl>
          </a:graphicData>
        </a:graphic>
      </p:graphicFrame>
      <p:sp>
        <p:nvSpPr>
          <p:cNvPr id="3" name="Slide Number Placeholder 2">
            <a:extLst>
              <a:ext uri="{FF2B5EF4-FFF2-40B4-BE49-F238E27FC236}">
                <a16:creationId xmlns:a16="http://schemas.microsoft.com/office/drawing/2014/main" id="{9CA95B9C-6CD0-9CBB-BC05-AEE38797E8DD}"/>
              </a:ext>
            </a:extLst>
          </p:cNvPr>
          <p:cNvSpPr>
            <a:spLocks noGrp="1"/>
          </p:cNvSpPr>
          <p:nvPr>
            <p:ph type="sldNum" sz="quarter" idx="12"/>
          </p:nvPr>
        </p:nvSpPr>
        <p:spPr/>
        <p:txBody>
          <a:bodyPr/>
          <a:lstStyle/>
          <a:p>
            <a:fld id="{A15D0C49-2A03-4332-8844-45964D7D3488}" type="slidenum">
              <a:rPr lang="en-GB" smtClean="0"/>
              <a:t>11</a:t>
            </a:fld>
            <a:endParaRPr lang="en-GB"/>
          </a:p>
        </p:txBody>
      </p:sp>
    </p:spTree>
    <p:extLst>
      <p:ext uri="{BB962C8B-B14F-4D97-AF65-F5344CB8AC3E}">
        <p14:creationId xmlns:p14="http://schemas.microsoft.com/office/powerpoint/2010/main" val="1038932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48FF9-7D37-F320-FBB6-614BB00251ED}"/>
              </a:ext>
            </a:extLst>
          </p:cNvPr>
          <p:cNvSpPr>
            <a:spLocks noGrp="1"/>
          </p:cNvSpPr>
          <p:nvPr>
            <p:ph type="title"/>
          </p:nvPr>
        </p:nvSpPr>
        <p:spPr/>
        <p:txBody>
          <a:bodyPr/>
          <a:lstStyle/>
          <a:p>
            <a:r>
              <a:rPr lang="en-GB" dirty="0"/>
              <a:t>Criticisms of the African Group’s additional royalty and our response</a:t>
            </a:r>
          </a:p>
        </p:txBody>
      </p:sp>
      <p:graphicFrame>
        <p:nvGraphicFramePr>
          <p:cNvPr id="4" name="Table 4">
            <a:extLst>
              <a:ext uri="{FF2B5EF4-FFF2-40B4-BE49-F238E27FC236}">
                <a16:creationId xmlns:a16="http://schemas.microsoft.com/office/drawing/2014/main" id="{CB14F2C7-AE09-0FE5-AFE6-5105F4E66588}"/>
              </a:ext>
            </a:extLst>
          </p:cNvPr>
          <p:cNvGraphicFramePr>
            <a:graphicFrameLocks noGrp="1"/>
          </p:cNvGraphicFramePr>
          <p:nvPr>
            <p:ph idx="1"/>
            <p:extLst>
              <p:ext uri="{D42A27DB-BD31-4B8C-83A1-F6EECF244321}">
                <p14:modId xmlns:p14="http://schemas.microsoft.com/office/powerpoint/2010/main" val="310188596"/>
              </p:ext>
            </p:extLst>
          </p:nvPr>
        </p:nvGraphicFramePr>
        <p:xfrm>
          <a:off x="838200" y="1795808"/>
          <a:ext cx="10515600" cy="45720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565831722"/>
                    </a:ext>
                  </a:extLst>
                </a:gridCol>
                <a:gridCol w="5257800">
                  <a:extLst>
                    <a:ext uri="{9D8B030D-6E8A-4147-A177-3AD203B41FA5}">
                      <a16:colId xmlns:a16="http://schemas.microsoft.com/office/drawing/2014/main" val="3423371146"/>
                    </a:ext>
                  </a:extLst>
                </a:gridCol>
              </a:tblGrid>
              <a:tr h="370840">
                <a:tc>
                  <a:txBody>
                    <a:bodyPr/>
                    <a:lstStyle/>
                    <a:p>
                      <a:pPr algn="ctr"/>
                      <a:r>
                        <a:rPr lang="en-GB" sz="2400" dirty="0"/>
                        <a:t>Criticism 2</a:t>
                      </a:r>
                    </a:p>
                  </a:txBody>
                  <a:tcPr/>
                </a:tc>
                <a:tc>
                  <a:txBody>
                    <a:bodyPr/>
                    <a:lstStyle/>
                    <a:p>
                      <a:pPr algn="ctr"/>
                      <a:r>
                        <a:rPr lang="en-GB" sz="2400" dirty="0"/>
                        <a:t>Our response</a:t>
                      </a:r>
                    </a:p>
                  </a:txBody>
                  <a:tcPr/>
                </a:tc>
                <a:extLst>
                  <a:ext uri="{0D108BD9-81ED-4DB2-BD59-A6C34878D82A}">
                    <a16:rowId xmlns:a16="http://schemas.microsoft.com/office/drawing/2014/main" val="3280150487"/>
                  </a:ext>
                </a:extLst>
              </a:tr>
              <a:tr h="369984">
                <a:tc>
                  <a:txBody>
                    <a:bodyPr/>
                    <a:lstStyle/>
                    <a:p>
                      <a:r>
                        <a:rPr lang="en-GB" sz="2400" dirty="0"/>
                        <a:t>The additional royalty starts in the 5</a:t>
                      </a:r>
                      <a:r>
                        <a:rPr lang="en-GB" sz="2400" baseline="30000" dirty="0"/>
                        <a:t>th</a:t>
                      </a:r>
                      <a:r>
                        <a:rPr lang="en-GB" sz="2400" dirty="0"/>
                        <a:t> year of commercial production. However, there is no guarantee that profits and corporate income tax payments will be made in year five, profits may not be made until later.</a:t>
                      </a:r>
                    </a:p>
                  </a:txBody>
                  <a:tcPr/>
                </a:tc>
                <a:tc>
                  <a:txBody>
                    <a:bodyPr/>
                    <a:lstStyle/>
                    <a:p>
                      <a:r>
                        <a:rPr lang="en-GB" sz="2400" dirty="0"/>
                        <a:t>This criticism has some/limited merit.</a:t>
                      </a:r>
                    </a:p>
                    <a:p>
                      <a:endParaRPr lang="en-GB" sz="2400" dirty="0"/>
                    </a:p>
                    <a:p>
                      <a:r>
                        <a:rPr lang="en-GB" sz="2400" dirty="0"/>
                        <a:t>While it is true that profits could start later, the economic models we have (e.g. the MIT model) suggest that there will be profits and CIT payments by the 5</a:t>
                      </a:r>
                      <a:r>
                        <a:rPr lang="en-GB" sz="2400" baseline="30000" dirty="0"/>
                        <a:t>th</a:t>
                      </a:r>
                      <a:r>
                        <a:rPr lang="en-GB" sz="2400" dirty="0"/>
                        <a:t> year of commercial production. However, to reduce the risk to contractors the additional royalty could be delayed until the 6</a:t>
                      </a:r>
                      <a:r>
                        <a:rPr lang="en-GB" sz="2400" baseline="30000" dirty="0"/>
                        <a:t>th</a:t>
                      </a:r>
                      <a:r>
                        <a:rPr lang="en-GB" sz="2400" dirty="0"/>
                        <a:t> year of commercial production.</a:t>
                      </a:r>
                    </a:p>
                  </a:txBody>
                  <a:tcPr/>
                </a:tc>
                <a:extLst>
                  <a:ext uri="{0D108BD9-81ED-4DB2-BD59-A6C34878D82A}">
                    <a16:rowId xmlns:a16="http://schemas.microsoft.com/office/drawing/2014/main" val="840455251"/>
                  </a:ext>
                </a:extLst>
              </a:tr>
            </a:tbl>
          </a:graphicData>
        </a:graphic>
      </p:graphicFrame>
      <p:sp>
        <p:nvSpPr>
          <p:cNvPr id="3" name="Slide Number Placeholder 2">
            <a:extLst>
              <a:ext uri="{FF2B5EF4-FFF2-40B4-BE49-F238E27FC236}">
                <a16:creationId xmlns:a16="http://schemas.microsoft.com/office/drawing/2014/main" id="{E048B08B-0FEA-B975-D5F2-FF64F7663831}"/>
              </a:ext>
            </a:extLst>
          </p:cNvPr>
          <p:cNvSpPr>
            <a:spLocks noGrp="1"/>
          </p:cNvSpPr>
          <p:nvPr>
            <p:ph type="sldNum" sz="quarter" idx="12"/>
          </p:nvPr>
        </p:nvSpPr>
        <p:spPr/>
        <p:txBody>
          <a:bodyPr/>
          <a:lstStyle/>
          <a:p>
            <a:fld id="{A15D0C49-2A03-4332-8844-45964D7D3488}" type="slidenum">
              <a:rPr lang="en-GB" smtClean="0"/>
              <a:t>12</a:t>
            </a:fld>
            <a:endParaRPr lang="en-GB"/>
          </a:p>
        </p:txBody>
      </p:sp>
    </p:spTree>
    <p:extLst>
      <p:ext uri="{BB962C8B-B14F-4D97-AF65-F5344CB8AC3E}">
        <p14:creationId xmlns:p14="http://schemas.microsoft.com/office/powerpoint/2010/main" val="3243379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67E4E-4F9B-B375-D20D-AC84FCA96832}"/>
              </a:ext>
            </a:extLst>
          </p:cNvPr>
          <p:cNvSpPr>
            <a:spLocks noGrp="1"/>
          </p:cNvSpPr>
          <p:nvPr>
            <p:ph type="title"/>
          </p:nvPr>
        </p:nvSpPr>
        <p:spPr>
          <a:xfrm>
            <a:off x="470452" y="138200"/>
            <a:ext cx="10515600" cy="1325563"/>
          </a:xfrm>
        </p:spPr>
        <p:txBody>
          <a:bodyPr>
            <a:normAutofit/>
          </a:bodyPr>
          <a:lstStyle/>
          <a:p>
            <a:r>
              <a:rPr lang="en-GB" dirty="0"/>
              <a:t>Criticisms of the African Group’s additional royalty and our response</a:t>
            </a:r>
          </a:p>
        </p:txBody>
      </p:sp>
      <p:graphicFrame>
        <p:nvGraphicFramePr>
          <p:cNvPr id="4" name="Table 4">
            <a:extLst>
              <a:ext uri="{FF2B5EF4-FFF2-40B4-BE49-F238E27FC236}">
                <a16:creationId xmlns:a16="http://schemas.microsoft.com/office/drawing/2014/main" id="{89902777-1B3F-371E-8EE8-F2DFF6CA8643}"/>
              </a:ext>
            </a:extLst>
          </p:cNvPr>
          <p:cNvGraphicFramePr>
            <a:graphicFrameLocks noGrp="1"/>
          </p:cNvGraphicFramePr>
          <p:nvPr>
            <p:ph idx="1"/>
            <p:extLst>
              <p:ext uri="{D42A27DB-BD31-4B8C-83A1-F6EECF244321}">
                <p14:modId xmlns:p14="http://schemas.microsoft.com/office/powerpoint/2010/main" val="2056383423"/>
              </p:ext>
            </p:extLst>
          </p:nvPr>
        </p:nvGraphicFramePr>
        <p:xfrm>
          <a:off x="470452" y="1716645"/>
          <a:ext cx="11002486" cy="5190963"/>
        </p:xfrm>
        <a:graphic>
          <a:graphicData uri="http://schemas.openxmlformats.org/drawingml/2006/table">
            <a:tbl>
              <a:tblPr firstRow="1" bandRow="1">
                <a:tableStyleId>{5C22544A-7EE6-4342-B048-85BDC9FD1C3A}</a:tableStyleId>
              </a:tblPr>
              <a:tblGrid>
                <a:gridCol w="4533063">
                  <a:extLst>
                    <a:ext uri="{9D8B030D-6E8A-4147-A177-3AD203B41FA5}">
                      <a16:colId xmlns:a16="http://schemas.microsoft.com/office/drawing/2014/main" val="1565831722"/>
                    </a:ext>
                  </a:extLst>
                </a:gridCol>
                <a:gridCol w="6469423">
                  <a:extLst>
                    <a:ext uri="{9D8B030D-6E8A-4147-A177-3AD203B41FA5}">
                      <a16:colId xmlns:a16="http://schemas.microsoft.com/office/drawing/2014/main" val="3423371146"/>
                    </a:ext>
                  </a:extLst>
                </a:gridCol>
              </a:tblGrid>
              <a:tr h="446581">
                <a:tc>
                  <a:txBody>
                    <a:bodyPr/>
                    <a:lstStyle/>
                    <a:p>
                      <a:pPr algn="ctr"/>
                      <a:r>
                        <a:rPr lang="en-GB" sz="2400" dirty="0"/>
                        <a:t>Criticism 3</a:t>
                      </a:r>
                    </a:p>
                  </a:txBody>
                  <a:tcPr/>
                </a:tc>
                <a:tc>
                  <a:txBody>
                    <a:bodyPr/>
                    <a:lstStyle/>
                    <a:p>
                      <a:pPr algn="ctr"/>
                      <a:r>
                        <a:rPr lang="en-GB" sz="2400" dirty="0"/>
                        <a:t>Our response</a:t>
                      </a:r>
                    </a:p>
                  </a:txBody>
                  <a:tcPr/>
                </a:tc>
                <a:extLst>
                  <a:ext uri="{0D108BD9-81ED-4DB2-BD59-A6C34878D82A}">
                    <a16:rowId xmlns:a16="http://schemas.microsoft.com/office/drawing/2014/main" val="3280150487"/>
                  </a:ext>
                </a:extLst>
              </a:tr>
              <a:tr h="4733763">
                <a:tc>
                  <a:txBody>
                    <a:bodyPr/>
                    <a:lstStyle/>
                    <a:p>
                      <a:r>
                        <a:rPr lang="en-GB" sz="2400" dirty="0"/>
                        <a:t>Contractor corporate income tax payments to the sponsoring state could be lower than forecast due to higher costs and lower profits.</a:t>
                      </a:r>
                    </a:p>
                  </a:txBody>
                  <a:tcPr/>
                </a:tc>
                <a:tc>
                  <a:txBody>
                    <a:bodyPr/>
                    <a:lstStyle/>
                    <a:p>
                      <a:r>
                        <a:rPr lang="en-GB" sz="2400" dirty="0"/>
                        <a:t>We only concur with this point to a limited extent. While it is true that costs could be higher than expected, the best estimates we have do show </a:t>
                      </a:r>
                      <a:r>
                        <a:rPr lang="en-GB" sz="2400"/>
                        <a:t>that deep-seabed </a:t>
                      </a:r>
                      <a:r>
                        <a:rPr lang="en-GB" sz="2400" dirty="0"/>
                        <a:t>mining is likely to be profitable.</a:t>
                      </a:r>
                    </a:p>
                    <a:p>
                      <a:endParaRPr lang="en-GB" sz="2400" dirty="0"/>
                    </a:p>
                    <a:p>
                      <a:r>
                        <a:rPr lang="en-GB" sz="2400" dirty="0"/>
                        <a:t>In addition, some contractors have corporate structures whereby sister companies provide services to the contractor. In such a situation, higher costs for the contractor are higher revenues and potentially profits for its sister company and do not necessarily imply lower overall profits for the parent company.</a:t>
                      </a:r>
                    </a:p>
                  </a:txBody>
                  <a:tcPr/>
                </a:tc>
                <a:extLst>
                  <a:ext uri="{0D108BD9-81ED-4DB2-BD59-A6C34878D82A}">
                    <a16:rowId xmlns:a16="http://schemas.microsoft.com/office/drawing/2014/main" val="1703833778"/>
                  </a:ext>
                </a:extLst>
              </a:tr>
            </a:tbl>
          </a:graphicData>
        </a:graphic>
      </p:graphicFrame>
      <p:sp>
        <p:nvSpPr>
          <p:cNvPr id="3" name="Slide Number Placeholder 2">
            <a:extLst>
              <a:ext uri="{FF2B5EF4-FFF2-40B4-BE49-F238E27FC236}">
                <a16:creationId xmlns:a16="http://schemas.microsoft.com/office/drawing/2014/main" id="{35569888-3F06-FB29-D6A6-2ACA6B96A84A}"/>
              </a:ext>
            </a:extLst>
          </p:cNvPr>
          <p:cNvSpPr>
            <a:spLocks noGrp="1"/>
          </p:cNvSpPr>
          <p:nvPr>
            <p:ph type="sldNum" sz="quarter" idx="12"/>
          </p:nvPr>
        </p:nvSpPr>
        <p:spPr/>
        <p:txBody>
          <a:bodyPr/>
          <a:lstStyle/>
          <a:p>
            <a:fld id="{A15D0C49-2A03-4332-8844-45964D7D3488}" type="slidenum">
              <a:rPr lang="en-GB" smtClean="0"/>
              <a:t>13</a:t>
            </a:fld>
            <a:endParaRPr lang="en-GB"/>
          </a:p>
        </p:txBody>
      </p:sp>
    </p:spTree>
    <p:extLst>
      <p:ext uri="{BB962C8B-B14F-4D97-AF65-F5344CB8AC3E}">
        <p14:creationId xmlns:p14="http://schemas.microsoft.com/office/powerpoint/2010/main" val="2845297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82817-0A51-640D-0F98-A3F20707375E}"/>
              </a:ext>
            </a:extLst>
          </p:cNvPr>
          <p:cNvSpPr>
            <a:spLocks noGrp="1"/>
          </p:cNvSpPr>
          <p:nvPr>
            <p:ph type="title"/>
          </p:nvPr>
        </p:nvSpPr>
        <p:spPr/>
        <p:txBody>
          <a:bodyPr/>
          <a:lstStyle/>
          <a:p>
            <a:r>
              <a:rPr lang="en-GB" dirty="0"/>
              <a:t>Criticisms of the African Group’s proposal and our response</a:t>
            </a:r>
          </a:p>
        </p:txBody>
      </p:sp>
      <p:graphicFrame>
        <p:nvGraphicFramePr>
          <p:cNvPr id="4" name="Table 4">
            <a:extLst>
              <a:ext uri="{FF2B5EF4-FFF2-40B4-BE49-F238E27FC236}">
                <a16:creationId xmlns:a16="http://schemas.microsoft.com/office/drawing/2014/main" id="{B301B859-9C9D-A76C-B7E1-5D648AEE8FF4}"/>
              </a:ext>
            </a:extLst>
          </p:cNvPr>
          <p:cNvGraphicFramePr>
            <a:graphicFrameLocks noGrp="1"/>
          </p:cNvGraphicFramePr>
          <p:nvPr>
            <p:ph idx="1"/>
            <p:extLst>
              <p:ext uri="{D42A27DB-BD31-4B8C-83A1-F6EECF244321}">
                <p14:modId xmlns:p14="http://schemas.microsoft.com/office/powerpoint/2010/main" val="2641241269"/>
              </p:ext>
            </p:extLst>
          </p:nvPr>
        </p:nvGraphicFramePr>
        <p:xfrm>
          <a:off x="594757" y="2076240"/>
          <a:ext cx="11002486" cy="3474720"/>
        </p:xfrm>
        <a:graphic>
          <a:graphicData uri="http://schemas.openxmlformats.org/drawingml/2006/table">
            <a:tbl>
              <a:tblPr firstRow="1" bandRow="1">
                <a:tableStyleId>{5C22544A-7EE6-4342-B048-85BDC9FD1C3A}</a:tableStyleId>
              </a:tblPr>
              <a:tblGrid>
                <a:gridCol w="5054665">
                  <a:extLst>
                    <a:ext uri="{9D8B030D-6E8A-4147-A177-3AD203B41FA5}">
                      <a16:colId xmlns:a16="http://schemas.microsoft.com/office/drawing/2014/main" val="1565831722"/>
                    </a:ext>
                  </a:extLst>
                </a:gridCol>
                <a:gridCol w="5947821">
                  <a:extLst>
                    <a:ext uri="{9D8B030D-6E8A-4147-A177-3AD203B41FA5}">
                      <a16:colId xmlns:a16="http://schemas.microsoft.com/office/drawing/2014/main" val="3423371146"/>
                    </a:ext>
                  </a:extLst>
                </a:gridCol>
              </a:tblGrid>
              <a:tr h="446581">
                <a:tc>
                  <a:txBody>
                    <a:bodyPr/>
                    <a:lstStyle/>
                    <a:p>
                      <a:pPr algn="ctr"/>
                      <a:r>
                        <a:rPr lang="en-GB" sz="2400" dirty="0"/>
                        <a:t>Criticism 4 </a:t>
                      </a:r>
                    </a:p>
                  </a:txBody>
                  <a:tcPr/>
                </a:tc>
                <a:tc>
                  <a:txBody>
                    <a:bodyPr/>
                    <a:lstStyle/>
                    <a:p>
                      <a:pPr algn="ctr"/>
                      <a:r>
                        <a:rPr lang="en-GB" sz="2400" dirty="0"/>
                        <a:t>Our response</a:t>
                      </a:r>
                    </a:p>
                  </a:txBody>
                  <a:tcPr/>
                </a:tc>
                <a:extLst>
                  <a:ext uri="{0D108BD9-81ED-4DB2-BD59-A6C34878D82A}">
                    <a16:rowId xmlns:a16="http://schemas.microsoft.com/office/drawing/2014/main" val="3280150487"/>
                  </a:ext>
                </a:extLst>
              </a:tr>
              <a:tr h="1697009">
                <a:tc>
                  <a:txBody>
                    <a:bodyPr/>
                    <a:lstStyle/>
                    <a:p>
                      <a:r>
                        <a:rPr lang="en-GB" sz="2400" dirty="0"/>
                        <a:t>The additional royalty only allows corporate income tax payments in the sponsoring state to be credited against the additional royalty. Contractors paying a royalty to </a:t>
                      </a:r>
                      <a:r>
                        <a:rPr lang="en-GB" sz="2400" dirty="0" err="1"/>
                        <a:t>thier</a:t>
                      </a:r>
                      <a:r>
                        <a:rPr lang="en-GB" sz="2400" dirty="0"/>
                        <a:t> sponsoring state shouldn’t be disadvantaged. All payments to sponsoring states should be creditable.</a:t>
                      </a:r>
                    </a:p>
                  </a:txBody>
                  <a:tcPr/>
                </a:tc>
                <a:tc>
                  <a:txBody>
                    <a:bodyPr/>
                    <a:lstStyle/>
                    <a:p>
                      <a:r>
                        <a:rPr lang="en-GB" sz="2400" dirty="0"/>
                        <a:t>We broadly concur with this point.</a:t>
                      </a:r>
                    </a:p>
                    <a:p>
                      <a:endParaRPr lang="en-GB" sz="2400" dirty="0"/>
                    </a:p>
                    <a:p>
                      <a:r>
                        <a:rPr lang="en-GB" sz="2400" dirty="0"/>
                        <a:t>We agree that all tax/royalty type payments to the sponsoring state should be creditable. </a:t>
                      </a:r>
                    </a:p>
                  </a:txBody>
                  <a:tcPr/>
                </a:tc>
                <a:extLst>
                  <a:ext uri="{0D108BD9-81ED-4DB2-BD59-A6C34878D82A}">
                    <a16:rowId xmlns:a16="http://schemas.microsoft.com/office/drawing/2014/main" val="840455251"/>
                  </a:ext>
                </a:extLst>
              </a:tr>
            </a:tbl>
          </a:graphicData>
        </a:graphic>
      </p:graphicFrame>
      <p:sp>
        <p:nvSpPr>
          <p:cNvPr id="5" name="Slide Number Placeholder 4">
            <a:extLst>
              <a:ext uri="{FF2B5EF4-FFF2-40B4-BE49-F238E27FC236}">
                <a16:creationId xmlns:a16="http://schemas.microsoft.com/office/drawing/2014/main" id="{252C8FBE-2922-375E-EE13-2F90825232F8}"/>
              </a:ext>
            </a:extLst>
          </p:cNvPr>
          <p:cNvSpPr>
            <a:spLocks noGrp="1"/>
          </p:cNvSpPr>
          <p:nvPr>
            <p:ph type="sldNum" sz="quarter" idx="12"/>
          </p:nvPr>
        </p:nvSpPr>
        <p:spPr/>
        <p:txBody>
          <a:bodyPr/>
          <a:lstStyle/>
          <a:p>
            <a:fld id="{A15D0C49-2A03-4332-8844-45964D7D3488}" type="slidenum">
              <a:rPr lang="en-GB" smtClean="0"/>
              <a:t>14</a:t>
            </a:fld>
            <a:endParaRPr lang="en-GB"/>
          </a:p>
        </p:txBody>
      </p:sp>
    </p:spTree>
    <p:extLst>
      <p:ext uri="{BB962C8B-B14F-4D97-AF65-F5344CB8AC3E}">
        <p14:creationId xmlns:p14="http://schemas.microsoft.com/office/powerpoint/2010/main" val="2472455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5E4A8-635F-42C7-9F5F-1CA25403F153}"/>
              </a:ext>
            </a:extLst>
          </p:cNvPr>
          <p:cNvSpPr>
            <a:spLocks noGrp="1"/>
          </p:cNvSpPr>
          <p:nvPr>
            <p:ph type="title"/>
          </p:nvPr>
        </p:nvSpPr>
        <p:spPr/>
        <p:txBody>
          <a:bodyPr/>
          <a:lstStyle/>
          <a:p>
            <a:r>
              <a:rPr lang="en-GB" dirty="0"/>
              <a:t>African Group amended proposal</a:t>
            </a:r>
          </a:p>
        </p:txBody>
      </p:sp>
      <p:sp>
        <p:nvSpPr>
          <p:cNvPr id="3" name="Content Placeholder 2">
            <a:extLst>
              <a:ext uri="{FF2B5EF4-FFF2-40B4-BE49-F238E27FC236}">
                <a16:creationId xmlns:a16="http://schemas.microsoft.com/office/drawing/2014/main" id="{08D780CA-164B-ED1E-9A9E-03D19A480608}"/>
              </a:ext>
            </a:extLst>
          </p:cNvPr>
          <p:cNvSpPr>
            <a:spLocks noGrp="1"/>
          </p:cNvSpPr>
          <p:nvPr>
            <p:ph idx="1"/>
          </p:nvPr>
        </p:nvSpPr>
        <p:spPr/>
        <p:txBody>
          <a:bodyPr>
            <a:normAutofit fontScale="92500" lnSpcReduction="20000"/>
          </a:bodyPr>
          <a:lstStyle/>
          <a:p>
            <a:r>
              <a:rPr lang="en-GB" sz="3400" dirty="0"/>
              <a:t>An additional royalty of 8% starting in the 6</a:t>
            </a:r>
            <a:r>
              <a:rPr lang="en-GB" sz="3400" baseline="30000" dirty="0"/>
              <a:t>th</a:t>
            </a:r>
            <a:r>
              <a:rPr lang="en-GB" sz="3400" dirty="0"/>
              <a:t> year of commercial production against which all tax and royalty payments to the sponsoring state are creditable.</a:t>
            </a:r>
          </a:p>
          <a:p>
            <a:r>
              <a:rPr lang="en-GB" sz="3400" dirty="0"/>
              <a:t>Any tax and royalty payments to the sponsoring state that are not fully credited against the additional royalty in the year that they accrue may be carried forward to future years until they are fully credited against the additional royalty.</a:t>
            </a:r>
          </a:p>
          <a:p>
            <a:r>
              <a:rPr lang="en-GB" sz="3400" dirty="0"/>
              <a:t>The additional royalty has gone up from 6% (original proposal) to 8% (amended proposal) as the way the royalty base is calculated has changed. Specifically the royalty base is now calculated using manganese ore as opposed to the higher priced electrolytic manganese metal.</a:t>
            </a:r>
          </a:p>
        </p:txBody>
      </p:sp>
      <p:sp>
        <p:nvSpPr>
          <p:cNvPr id="4" name="Slide Number Placeholder 3">
            <a:extLst>
              <a:ext uri="{FF2B5EF4-FFF2-40B4-BE49-F238E27FC236}">
                <a16:creationId xmlns:a16="http://schemas.microsoft.com/office/drawing/2014/main" id="{424693FB-6E9A-D93C-7A0A-5A8577A31364}"/>
              </a:ext>
            </a:extLst>
          </p:cNvPr>
          <p:cNvSpPr>
            <a:spLocks noGrp="1"/>
          </p:cNvSpPr>
          <p:nvPr>
            <p:ph type="sldNum" sz="quarter" idx="12"/>
          </p:nvPr>
        </p:nvSpPr>
        <p:spPr/>
        <p:txBody>
          <a:bodyPr/>
          <a:lstStyle/>
          <a:p>
            <a:fld id="{A15D0C49-2A03-4332-8844-45964D7D3488}" type="slidenum">
              <a:rPr lang="en-GB" smtClean="0"/>
              <a:t>15</a:t>
            </a:fld>
            <a:endParaRPr lang="en-GB"/>
          </a:p>
        </p:txBody>
      </p:sp>
    </p:spTree>
    <p:extLst>
      <p:ext uri="{BB962C8B-B14F-4D97-AF65-F5344CB8AC3E}">
        <p14:creationId xmlns:p14="http://schemas.microsoft.com/office/powerpoint/2010/main" val="745358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F6878-8AF8-01DE-91CD-41AAF657C247}"/>
              </a:ext>
            </a:extLst>
          </p:cNvPr>
          <p:cNvSpPr>
            <a:spLocks noGrp="1"/>
          </p:cNvSpPr>
          <p:nvPr>
            <p:ph type="title"/>
          </p:nvPr>
        </p:nvSpPr>
        <p:spPr>
          <a:xfrm>
            <a:off x="838200" y="295551"/>
            <a:ext cx="10515600" cy="1325563"/>
          </a:xfrm>
        </p:spPr>
        <p:txBody>
          <a:bodyPr>
            <a:normAutofit/>
          </a:bodyPr>
          <a:lstStyle/>
          <a:p>
            <a:r>
              <a:rPr lang="en-GB" sz="2800" b="1" dirty="0"/>
              <a:t>Results for the African Group’s amended proposal (8% additional royalty and ISA base royalty of 3%/7.5%to12.5%) (a)</a:t>
            </a:r>
          </a:p>
        </p:txBody>
      </p:sp>
      <p:sp>
        <p:nvSpPr>
          <p:cNvPr id="6" name="Slide Number Placeholder 5">
            <a:extLst>
              <a:ext uri="{FF2B5EF4-FFF2-40B4-BE49-F238E27FC236}">
                <a16:creationId xmlns:a16="http://schemas.microsoft.com/office/drawing/2014/main" id="{20C2F90F-C03A-D0C8-4BBB-5A1247A584E4}"/>
              </a:ext>
            </a:extLst>
          </p:cNvPr>
          <p:cNvSpPr>
            <a:spLocks noGrp="1"/>
          </p:cNvSpPr>
          <p:nvPr>
            <p:ph type="sldNum" sz="quarter" idx="12"/>
          </p:nvPr>
        </p:nvSpPr>
        <p:spPr/>
        <p:txBody>
          <a:bodyPr/>
          <a:lstStyle/>
          <a:p>
            <a:fld id="{A15D0C49-2A03-4332-8844-45964D7D3488}" type="slidenum">
              <a:rPr lang="en-GB" smtClean="0"/>
              <a:t>16</a:t>
            </a:fld>
            <a:endParaRPr lang="en-GB"/>
          </a:p>
        </p:txBody>
      </p:sp>
      <p:graphicFrame>
        <p:nvGraphicFramePr>
          <p:cNvPr id="7" name="Chart 6">
            <a:extLst>
              <a:ext uri="{FF2B5EF4-FFF2-40B4-BE49-F238E27FC236}">
                <a16:creationId xmlns:a16="http://schemas.microsoft.com/office/drawing/2014/main" id="{9E2ABE92-0A90-426A-1FCF-348428EF232E}"/>
              </a:ext>
            </a:extLst>
          </p:cNvPr>
          <p:cNvGraphicFramePr>
            <a:graphicFrameLocks noGrp="1"/>
          </p:cNvGraphicFramePr>
          <p:nvPr>
            <p:extLst>
              <p:ext uri="{D42A27DB-BD31-4B8C-83A1-F6EECF244321}">
                <p14:modId xmlns:p14="http://schemas.microsoft.com/office/powerpoint/2010/main" val="926964424"/>
              </p:ext>
            </p:extLst>
          </p:nvPr>
        </p:nvGraphicFramePr>
        <p:xfrm>
          <a:off x="944928" y="1500788"/>
          <a:ext cx="10161436" cy="506166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30955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B5B77F2-7F67-F5FE-92ED-3A01F4244C51}"/>
              </a:ext>
            </a:extLst>
          </p:cNvPr>
          <p:cNvSpPr>
            <a:spLocks noGrp="1"/>
          </p:cNvSpPr>
          <p:nvPr>
            <p:ph type="sldNum" sz="quarter" idx="12"/>
          </p:nvPr>
        </p:nvSpPr>
        <p:spPr/>
        <p:txBody>
          <a:bodyPr/>
          <a:lstStyle/>
          <a:p>
            <a:fld id="{A15D0C49-2A03-4332-8844-45964D7D3488}" type="slidenum">
              <a:rPr lang="en-GB" smtClean="0"/>
              <a:t>17</a:t>
            </a:fld>
            <a:endParaRPr lang="en-GB"/>
          </a:p>
        </p:txBody>
      </p:sp>
      <p:graphicFrame>
        <p:nvGraphicFramePr>
          <p:cNvPr id="8" name="Chart 7">
            <a:extLst>
              <a:ext uri="{FF2B5EF4-FFF2-40B4-BE49-F238E27FC236}">
                <a16:creationId xmlns:a16="http://schemas.microsoft.com/office/drawing/2014/main" id="{6F8EB916-2D51-B45F-9A69-C2274B9EECA7}"/>
              </a:ext>
            </a:extLst>
          </p:cNvPr>
          <p:cNvGraphicFramePr>
            <a:graphicFrameLocks noGrp="1"/>
          </p:cNvGraphicFramePr>
          <p:nvPr>
            <p:extLst>
              <p:ext uri="{D42A27DB-BD31-4B8C-83A1-F6EECF244321}">
                <p14:modId xmlns:p14="http://schemas.microsoft.com/office/powerpoint/2010/main" val="107012731"/>
              </p:ext>
            </p:extLst>
          </p:nvPr>
        </p:nvGraphicFramePr>
        <p:xfrm>
          <a:off x="963086" y="1690688"/>
          <a:ext cx="9839593" cy="4561256"/>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1">
            <a:extLst>
              <a:ext uri="{FF2B5EF4-FFF2-40B4-BE49-F238E27FC236}">
                <a16:creationId xmlns:a16="http://schemas.microsoft.com/office/drawing/2014/main" id="{3A6ACE66-00CF-4AD4-04DF-37DD24633B1D}"/>
              </a:ext>
            </a:extLst>
          </p:cNvPr>
          <p:cNvSpPr>
            <a:spLocks noGrp="1"/>
          </p:cNvSpPr>
          <p:nvPr>
            <p:ph type="title"/>
          </p:nvPr>
        </p:nvSpPr>
        <p:spPr>
          <a:xfrm>
            <a:off x="838200" y="365125"/>
            <a:ext cx="10515600" cy="1325563"/>
          </a:xfrm>
        </p:spPr>
        <p:txBody>
          <a:bodyPr>
            <a:normAutofit/>
          </a:bodyPr>
          <a:lstStyle/>
          <a:p>
            <a:r>
              <a:rPr lang="en-GB" sz="2800" b="1" dirty="0"/>
              <a:t>Results for the African Group’s amended proposal (8% additional royalty and ISA base royalty of 3%/7.5%to12.5%)</a:t>
            </a:r>
          </a:p>
        </p:txBody>
      </p:sp>
    </p:spTree>
    <p:extLst>
      <p:ext uri="{BB962C8B-B14F-4D97-AF65-F5344CB8AC3E}">
        <p14:creationId xmlns:p14="http://schemas.microsoft.com/office/powerpoint/2010/main" val="240039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96774-8686-317F-6C76-1D8C56DEE448}"/>
              </a:ext>
            </a:extLst>
          </p:cNvPr>
          <p:cNvSpPr>
            <a:spLocks noGrp="1"/>
          </p:cNvSpPr>
          <p:nvPr>
            <p:ph type="title"/>
          </p:nvPr>
        </p:nvSpPr>
        <p:spPr/>
        <p:txBody>
          <a:bodyPr/>
          <a:lstStyle/>
          <a:p>
            <a:r>
              <a:rPr lang="en-GB" dirty="0"/>
              <a:t>Advantages of the African Group’s amended -proposal</a:t>
            </a:r>
          </a:p>
        </p:txBody>
      </p:sp>
      <p:sp>
        <p:nvSpPr>
          <p:cNvPr id="3" name="Content Placeholder 2">
            <a:extLst>
              <a:ext uri="{FF2B5EF4-FFF2-40B4-BE49-F238E27FC236}">
                <a16:creationId xmlns:a16="http://schemas.microsoft.com/office/drawing/2014/main" id="{7B03ABA5-51EC-5919-3BA8-632FEA34314E}"/>
              </a:ext>
            </a:extLst>
          </p:cNvPr>
          <p:cNvSpPr>
            <a:spLocks noGrp="1"/>
          </p:cNvSpPr>
          <p:nvPr>
            <p:ph idx="1"/>
          </p:nvPr>
        </p:nvSpPr>
        <p:spPr/>
        <p:txBody>
          <a:bodyPr>
            <a:noAutofit/>
          </a:bodyPr>
          <a:lstStyle/>
          <a:p>
            <a:r>
              <a:rPr lang="en-GB" sz="3000" dirty="0"/>
              <a:t>The additional royalty is beneficial to the mankind as it can increase (but not decrease) ISA revenues from commercial mining. </a:t>
            </a:r>
          </a:p>
          <a:p>
            <a:r>
              <a:rPr lang="en-GB" sz="3000" dirty="0"/>
              <a:t>The additional royalty is highly advantageous to sponsoring states, as it: </a:t>
            </a:r>
          </a:p>
          <a:p>
            <a:pPr marL="0" indent="0">
              <a:buNone/>
            </a:pPr>
            <a:r>
              <a:rPr lang="en-GB" sz="3000" dirty="0"/>
              <a:t>a.) encourages contractors to pay taxes in the sponsoring state,</a:t>
            </a:r>
          </a:p>
          <a:p>
            <a:pPr marL="0" indent="0">
              <a:buNone/>
            </a:pPr>
            <a:r>
              <a:rPr lang="en-GB" sz="3000" dirty="0"/>
              <a:t>b.) demotivates tax avoidance in the sponsoring state by contractors, and</a:t>
            </a:r>
          </a:p>
          <a:p>
            <a:pPr marL="0" indent="0">
              <a:buNone/>
            </a:pPr>
            <a:r>
              <a:rPr lang="en-GB" sz="3000" dirty="0"/>
              <a:t>c.) encourages profit shifting to the sponsoring state (as taxes on profits in non-sponsoring states are not creditable).</a:t>
            </a:r>
          </a:p>
        </p:txBody>
      </p:sp>
      <p:sp>
        <p:nvSpPr>
          <p:cNvPr id="4" name="Slide Number Placeholder 3">
            <a:extLst>
              <a:ext uri="{FF2B5EF4-FFF2-40B4-BE49-F238E27FC236}">
                <a16:creationId xmlns:a16="http://schemas.microsoft.com/office/drawing/2014/main" id="{2EAD67FD-A0F0-61E9-5551-0E360A08D809}"/>
              </a:ext>
            </a:extLst>
          </p:cNvPr>
          <p:cNvSpPr>
            <a:spLocks noGrp="1"/>
          </p:cNvSpPr>
          <p:nvPr>
            <p:ph type="sldNum" sz="quarter" idx="12"/>
          </p:nvPr>
        </p:nvSpPr>
        <p:spPr/>
        <p:txBody>
          <a:bodyPr/>
          <a:lstStyle/>
          <a:p>
            <a:fld id="{A15D0C49-2A03-4332-8844-45964D7D3488}" type="slidenum">
              <a:rPr lang="en-GB" smtClean="0"/>
              <a:t>18</a:t>
            </a:fld>
            <a:endParaRPr lang="en-GB"/>
          </a:p>
        </p:txBody>
      </p:sp>
    </p:spTree>
    <p:extLst>
      <p:ext uri="{BB962C8B-B14F-4D97-AF65-F5344CB8AC3E}">
        <p14:creationId xmlns:p14="http://schemas.microsoft.com/office/powerpoint/2010/main" val="3410207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3E331-673C-215A-80FC-5CAC68AD662F}"/>
              </a:ext>
            </a:extLst>
          </p:cNvPr>
          <p:cNvSpPr>
            <a:spLocks noGrp="1"/>
          </p:cNvSpPr>
          <p:nvPr>
            <p:ph type="title"/>
          </p:nvPr>
        </p:nvSpPr>
        <p:spPr/>
        <p:txBody>
          <a:bodyPr/>
          <a:lstStyle/>
          <a:p>
            <a:r>
              <a:rPr lang="en-GB" dirty="0"/>
              <a:t>Advantages of the African Group’s amended proposal</a:t>
            </a:r>
          </a:p>
        </p:txBody>
      </p:sp>
      <p:sp>
        <p:nvSpPr>
          <p:cNvPr id="3" name="Content Placeholder 2">
            <a:extLst>
              <a:ext uri="{FF2B5EF4-FFF2-40B4-BE49-F238E27FC236}">
                <a16:creationId xmlns:a16="http://schemas.microsoft.com/office/drawing/2014/main" id="{273597B1-A23E-37F1-C199-6C70E0A3F0EB}"/>
              </a:ext>
            </a:extLst>
          </p:cNvPr>
          <p:cNvSpPr>
            <a:spLocks noGrp="1"/>
          </p:cNvSpPr>
          <p:nvPr>
            <p:ph idx="1"/>
          </p:nvPr>
        </p:nvSpPr>
        <p:spPr/>
        <p:txBody>
          <a:bodyPr>
            <a:normAutofit lnSpcReduction="10000"/>
          </a:bodyPr>
          <a:lstStyle/>
          <a:p>
            <a:r>
              <a:rPr lang="en-GB" dirty="0"/>
              <a:t>The additional royalty is beneficial to land-based mining countries as it ensures a level playing field between deep-seabed mining and land-based mining.</a:t>
            </a:r>
          </a:p>
          <a:p>
            <a:r>
              <a:rPr lang="en-GB" dirty="0"/>
              <a:t>The additional royalty is beneficial to reputable contractors as it ensures a level playing and that no disreputable contractor can gain an unfair advantage through tax avoidance in their sponsoring state.</a:t>
            </a:r>
          </a:p>
          <a:p>
            <a:r>
              <a:rPr lang="en-GB" dirty="0"/>
              <a:t>The additional royalty would be relatively simple to include in the Draft Regulations as it is levied on the same base as the existing/base royalty.</a:t>
            </a:r>
          </a:p>
          <a:p>
            <a:r>
              <a:rPr lang="en-GB" dirty="0"/>
              <a:t>The additional royalty would be relatively simple to administer and audit as it is levied on the same base as the existing/base royalty.</a:t>
            </a:r>
          </a:p>
          <a:p>
            <a:endParaRPr lang="en-GB" dirty="0"/>
          </a:p>
        </p:txBody>
      </p:sp>
      <p:sp>
        <p:nvSpPr>
          <p:cNvPr id="4" name="Slide Number Placeholder 3">
            <a:extLst>
              <a:ext uri="{FF2B5EF4-FFF2-40B4-BE49-F238E27FC236}">
                <a16:creationId xmlns:a16="http://schemas.microsoft.com/office/drawing/2014/main" id="{E6B44099-76E2-3FA2-8EEC-29AA73E5F0FF}"/>
              </a:ext>
            </a:extLst>
          </p:cNvPr>
          <p:cNvSpPr>
            <a:spLocks noGrp="1"/>
          </p:cNvSpPr>
          <p:nvPr>
            <p:ph type="sldNum" sz="quarter" idx="12"/>
          </p:nvPr>
        </p:nvSpPr>
        <p:spPr/>
        <p:txBody>
          <a:bodyPr/>
          <a:lstStyle/>
          <a:p>
            <a:fld id="{A15D0C49-2A03-4332-8844-45964D7D3488}" type="slidenum">
              <a:rPr lang="en-GB" smtClean="0"/>
              <a:t>19</a:t>
            </a:fld>
            <a:endParaRPr lang="en-GB"/>
          </a:p>
        </p:txBody>
      </p:sp>
    </p:spTree>
    <p:extLst>
      <p:ext uri="{BB962C8B-B14F-4D97-AF65-F5344CB8AC3E}">
        <p14:creationId xmlns:p14="http://schemas.microsoft.com/office/powerpoint/2010/main" val="444893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53DD7F-C093-28A5-D2BB-4E2D69695DA8}"/>
              </a:ext>
            </a:extLst>
          </p:cNvPr>
          <p:cNvSpPr>
            <a:spLocks noGrp="1"/>
          </p:cNvSpPr>
          <p:nvPr>
            <p:ph idx="1"/>
          </p:nvPr>
        </p:nvSpPr>
        <p:spPr>
          <a:xfrm>
            <a:off x="731177" y="1753706"/>
            <a:ext cx="10515600" cy="4351338"/>
          </a:xfrm>
        </p:spPr>
        <p:txBody>
          <a:bodyPr>
            <a:normAutofit/>
          </a:bodyPr>
          <a:lstStyle/>
          <a:p>
            <a:pPr marL="0" indent="0" algn="ctr">
              <a:buNone/>
            </a:pPr>
            <a:r>
              <a:rPr lang="en-GB" sz="5000" dirty="0"/>
              <a:t>Annex: References, Endnotes and Additional Examples</a:t>
            </a:r>
          </a:p>
        </p:txBody>
      </p:sp>
      <p:sp>
        <p:nvSpPr>
          <p:cNvPr id="4" name="Slide Number Placeholder 3">
            <a:extLst>
              <a:ext uri="{FF2B5EF4-FFF2-40B4-BE49-F238E27FC236}">
                <a16:creationId xmlns:a16="http://schemas.microsoft.com/office/drawing/2014/main" id="{39A25538-7D72-F1EC-3A3E-C1E02F19BBC2}"/>
              </a:ext>
            </a:extLst>
          </p:cNvPr>
          <p:cNvSpPr>
            <a:spLocks noGrp="1"/>
          </p:cNvSpPr>
          <p:nvPr>
            <p:ph type="sldNum" sz="quarter" idx="12"/>
          </p:nvPr>
        </p:nvSpPr>
        <p:spPr/>
        <p:txBody>
          <a:bodyPr/>
          <a:lstStyle/>
          <a:p>
            <a:fld id="{A15D0C49-2A03-4332-8844-45964D7D3488}" type="slidenum">
              <a:rPr lang="en-GB" smtClean="0"/>
              <a:t>20</a:t>
            </a:fld>
            <a:endParaRPr lang="en-GB"/>
          </a:p>
        </p:txBody>
      </p:sp>
    </p:spTree>
    <p:extLst>
      <p:ext uri="{BB962C8B-B14F-4D97-AF65-F5344CB8AC3E}">
        <p14:creationId xmlns:p14="http://schemas.microsoft.com/office/powerpoint/2010/main" val="635997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F5198-E967-0820-1F37-B2BBCD8B8F2D}"/>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712F7F00-F9B2-F539-FED1-B6AD3B35BE6E}"/>
              </a:ext>
            </a:extLst>
          </p:cNvPr>
          <p:cNvSpPr>
            <a:spLocks noGrp="1"/>
          </p:cNvSpPr>
          <p:nvPr>
            <p:ph idx="1"/>
          </p:nvPr>
        </p:nvSpPr>
        <p:spPr>
          <a:xfrm>
            <a:off x="838200" y="1537949"/>
            <a:ext cx="10515600" cy="4351338"/>
          </a:xfrm>
        </p:spPr>
        <p:txBody>
          <a:bodyPr/>
          <a:lstStyle/>
          <a:p>
            <a:pPr marL="0" indent="0">
              <a:buNone/>
            </a:pPr>
            <a:r>
              <a:rPr lang="en-GB" sz="1400" dirty="0"/>
              <a:t>*African Group Submission on the Payment Regime for Deep-sea Mining in the Area (June 2022). </a:t>
            </a:r>
            <a:r>
              <a:rPr lang="en-GB" sz="1400" dirty="0">
                <a:hlinkClick r:id="rId3"/>
              </a:rPr>
              <a:t>https://www.isa.org.jm/wp-content/uploads/2022/12/African_Group_Submission_Payment_Regime.pdf</a:t>
            </a:r>
            <a:endParaRPr lang="en-GB" sz="1400" dirty="0"/>
          </a:p>
          <a:p>
            <a:pPr marL="0" indent="0">
              <a:buNone/>
            </a:pPr>
            <a:r>
              <a:rPr lang="en-GB" sz="1400" dirty="0"/>
              <a:t>** </a:t>
            </a:r>
            <a:r>
              <a:rPr lang="en-GB" sz="1400" b="0" i="0" dirty="0">
                <a:solidFill>
                  <a:srgbClr val="222222"/>
                </a:solidFill>
                <a:effectLst/>
                <a:latin typeface="Arial" panose="020B0604020202020204" pitchFamily="34" charset="0"/>
              </a:rPr>
              <a:t>Wilde, D. (2022). An evaluation of the payment regime for deep seabed polymetallic nodule mining in the Area. </a:t>
            </a:r>
            <a:r>
              <a:rPr lang="en-GB" sz="1400" b="0" i="1" dirty="0">
                <a:solidFill>
                  <a:srgbClr val="222222"/>
                </a:solidFill>
                <a:effectLst/>
                <a:latin typeface="Arial" panose="020B0604020202020204" pitchFamily="34" charset="0"/>
              </a:rPr>
              <a:t>Perspectives on Deep-Sea Mining: Sustainability, Technology, Environmental Policy and Management</a:t>
            </a:r>
            <a:r>
              <a:rPr lang="en-GB" sz="1400" b="0" i="0" dirty="0">
                <a:solidFill>
                  <a:srgbClr val="222222"/>
                </a:solidFill>
                <a:effectLst/>
                <a:latin typeface="Arial" panose="020B0604020202020204" pitchFamily="34" charset="0"/>
              </a:rPr>
              <a:t>, 527-557. </a:t>
            </a:r>
            <a:r>
              <a:rPr lang="en-GB" sz="1400" b="0" i="0" dirty="0">
                <a:solidFill>
                  <a:srgbClr val="222222"/>
                </a:solidFill>
                <a:effectLst/>
                <a:latin typeface="Arial" panose="020B0604020202020204" pitchFamily="34" charset="0"/>
                <a:hlinkClick r:id="rId4"/>
              </a:rPr>
              <a:t>https://link.springer.com/chapter/10.1007/978-3-030-87982-2_18</a:t>
            </a:r>
            <a:endParaRPr lang="en-GB" sz="1400" b="0" i="0" dirty="0">
              <a:solidFill>
                <a:srgbClr val="222222"/>
              </a:solidFill>
              <a:effectLst/>
              <a:latin typeface="Arial" panose="020B0604020202020204" pitchFamily="34" charset="0"/>
            </a:endParaRPr>
          </a:p>
          <a:p>
            <a:pPr marL="0" indent="0">
              <a:buNone/>
            </a:pPr>
            <a:r>
              <a:rPr lang="en-GB" sz="1400" dirty="0">
                <a:solidFill>
                  <a:srgbClr val="222222"/>
                </a:solidFill>
                <a:latin typeface="Arial" panose="020B0604020202020204" pitchFamily="34" charset="0"/>
              </a:rPr>
              <a:t>*** IBID</a:t>
            </a:r>
          </a:p>
          <a:p>
            <a:pPr marL="0" indent="0">
              <a:buNone/>
            </a:pPr>
            <a:r>
              <a:rPr lang="en-GB" sz="1400" b="0" i="0" dirty="0">
                <a:solidFill>
                  <a:srgbClr val="222222"/>
                </a:solidFill>
                <a:effectLst/>
                <a:latin typeface="Arial" panose="020B0604020202020204" pitchFamily="34" charset="0"/>
              </a:rPr>
              <a:t>****Otto, J. M., &amp; </a:t>
            </a:r>
            <a:r>
              <a:rPr lang="en-GB" sz="1400" b="0" i="0" dirty="0" err="1">
                <a:solidFill>
                  <a:srgbClr val="222222"/>
                </a:solidFill>
                <a:effectLst/>
                <a:latin typeface="Arial" panose="020B0604020202020204" pitchFamily="34" charset="0"/>
              </a:rPr>
              <a:t>Batarseh</a:t>
            </a:r>
            <a:r>
              <a:rPr lang="en-GB" sz="1400" b="0" i="0" dirty="0">
                <a:solidFill>
                  <a:srgbClr val="222222"/>
                </a:solidFill>
                <a:effectLst/>
                <a:latin typeface="Arial" panose="020B0604020202020204" pitchFamily="34" charset="0"/>
              </a:rPr>
              <a:t>, M. L. (2000). </a:t>
            </a:r>
            <a:r>
              <a:rPr lang="en-GB" sz="1400" b="0" i="0" dirty="0" err="1">
                <a:solidFill>
                  <a:srgbClr val="222222"/>
                </a:solidFill>
                <a:effectLst/>
                <a:latin typeface="Arial" panose="020B0604020202020204" pitchFamily="34" charset="0"/>
              </a:rPr>
              <a:t>Cordes:'Global</a:t>
            </a:r>
            <a:r>
              <a:rPr lang="en-GB" sz="1400" b="0" i="0" dirty="0">
                <a:solidFill>
                  <a:srgbClr val="222222"/>
                </a:solidFill>
                <a:effectLst/>
                <a:latin typeface="Arial" panose="020B0604020202020204" pitchFamily="34" charset="0"/>
              </a:rPr>
              <a:t> Mining Taxation Comparative Study '. </a:t>
            </a:r>
            <a:r>
              <a:rPr lang="en-GB" sz="1400" b="0" i="1" dirty="0">
                <a:solidFill>
                  <a:srgbClr val="222222"/>
                </a:solidFill>
                <a:effectLst/>
                <a:latin typeface="Arial" panose="020B0604020202020204" pitchFamily="34" charset="0"/>
              </a:rPr>
              <a:t>Colorado School of Mines</a:t>
            </a:r>
            <a:r>
              <a:rPr lang="en-GB" sz="1400" b="0" i="0" dirty="0">
                <a:solidFill>
                  <a:srgbClr val="222222"/>
                </a:solidFill>
                <a:effectLst/>
                <a:latin typeface="Arial" panose="020B0604020202020204" pitchFamily="34" charset="0"/>
              </a:rPr>
              <a:t>, 101.</a:t>
            </a:r>
          </a:p>
          <a:p>
            <a:pPr marL="0" indent="0">
              <a:buNone/>
            </a:pPr>
            <a:r>
              <a:rPr lang="en-GB" sz="1400" b="0" i="0" dirty="0">
                <a:solidFill>
                  <a:srgbClr val="222222"/>
                </a:solidFill>
                <a:effectLst/>
                <a:latin typeface="Arial" panose="020B0604020202020204" pitchFamily="34" charset="0"/>
              </a:rPr>
              <a:t>*****Commonwealth (2009) International Benchmarking of Fiscal Regimes</a:t>
            </a:r>
          </a:p>
          <a:p>
            <a:pPr marL="0" indent="0">
              <a:buNone/>
            </a:pPr>
            <a:r>
              <a:rPr lang="en-GB" sz="1400" dirty="0">
                <a:solidFill>
                  <a:srgbClr val="222222"/>
                </a:solidFill>
                <a:latin typeface="Arial" panose="020B0604020202020204" pitchFamily="34" charset="0"/>
              </a:rPr>
              <a:t>****** IGF (2022) Report on the proposed payment regimes for deep sea mining: </a:t>
            </a:r>
            <a:r>
              <a:rPr lang="en-GB" sz="1400" dirty="0"/>
              <a:t>Sponsoring state taxes and the taxation of capital gains. </a:t>
            </a:r>
          </a:p>
          <a:p>
            <a:pPr marL="0" indent="0">
              <a:buNone/>
            </a:pPr>
            <a:r>
              <a:rPr lang="en-GB" sz="1400" b="0" i="0" dirty="0">
                <a:solidFill>
                  <a:srgbClr val="222222"/>
                </a:solidFill>
                <a:effectLst/>
                <a:latin typeface="Arial" panose="020B0604020202020204" pitchFamily="34" charset="0"/>
              </a:rPr>
              <a:t>***</a:t>
            </a:r>
            <a:r>
              <a:rPr lang="en-GB" sz="1400" dirty="0">
                <a:solidFill>
                  <a:srgbClr val="222222"/>
                </a:solidFill>
                <a:latin typeface="Arial" panose="020B0604020202020204" pitchFamily="34" charset="0"/>
              </a:rPr>
              <a:t>****</a:t>
            </a:r>
            <a:r>
              <a:rPr lang="en-GB" sz="1400" dirty="0"/>
              <a:t> Bouterige, Y., de </a:t>
            </a:r>
            <a:r>
              <a:rPr lang="en-GB" sz="1400" dirty="0" err="1"/>
              <a:t>Quatrebarbes</a:t>
            </a:r>
            <a:r>
              <a:rPr lang="en-GB" sz="1400" dirty="0"/>
              <a:t>, C., &amp; Laporte, B. (2020). Mining taxation in Africa: What recent evolution in 2018? (Summary brief Number 21). FERDI &amp; ICTD. https://opendocs.ids.ac.uk/opendocs/bitstream/handle/20.500.12413/15184/ICTD_SummaryBrief_21_Online.pdf?sequen </a:t>
            </a:r>
            <a:r>
              <a:rPr lang="en-GB" sz="1400" dirty="0" err="1"/>
              <a:t>ce</a:t>
            </a:r>
            <a:r>
              <a:rPr lang="en-GB" sz="1400" dirty="0"/>
              <a:t>=1&amp;isAllowed=</a:t>
            </a:r>
            <a:endParaRPr lang="en-GB" sz="1400" b="0" i="0" dirty="0">
              <a:solidFill>
                <a:srgbClr val="222222"/>
              </a:solidFill>
              <a:effectLst/>
              <a:latin typeface="Arial" panose="020B0604020202020204" pitchFamily="34" charset="0"/>
            </a:endParaRPr>
          </a:p>
          <a:p>
            <a:pPr marL="0" indent="0">
              <a:buNone/>
            </a:pPr>
            <a:endParaRPr lang="en-GB" sz="1400" dirty="0"/>
          </a:p>
        </p:txBody>
      </p:sp>
      <p:sp>
        <p:nvSpPr>
          <p:cNvPr id="4" name="Slide Number Placeholder 3">
            <a:extLst>
              <a:ext uri="{FF2B5EF4-FFF2-40B4-BE49-F238E27FC236}">
                <a16:creationId xmlns:a16="http://schemas.microsoft.com/office/drawing/2014/main" id="{E1E1A840-EC31-5108-DCD0-106A0A379D13}"/>
              </a:ext>
            </a:extLst>
          </p:cNvPr>
          <p:cNvSpPr>
            <a:spLocks noGrp="1"/>
          </p:cNvSpPr>
          <p:nvPr>
            <p:ph type="sldNum" sz="quarter" idx="12"/>
          </p:nvPr>
        </p:nvSpPr>
        <p:spPr/>
        <p:txBody>
          <a:bodyPr/>
          <a:lstStyle/>
          <a:p>
            <a:fld id="{A15D0C49-2A03-4332-8844-45964D7D3488}" type="slidenum">
              <a:rPr lang="en-GB" smtClean="0"/>
              <a:t>21</a:t>
            </a:fld>
            <a:endParaRPr lang="en-GB"/>
          </a:p>
        </p:txBody>
      </p:sp>
    </p:spTree>
    <p:extLst>
      <p:ext uri="{BB962C8B-B14F-4D97-AF65-F5344CB8AC3E}">
        <p14:creationId xmlns:p14="http://schemas.microsoft.com/office/powerpoint/2010/main" val="3018485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B3C02-8B07-1C44-D42A-9BB2DA83BAB5}"/>
              </a:ext>
            </a:extLst>
          </p:cNvPr>
          <p:cNvSpPr>
            <a:spLocks noGrp="1"/>
          </p:cNvSpPr>
          <p:nvPr>
            <p:ph type="title"/>
          </p:nvPr>
        </p:nvSpPr>
        <p:spPr/>
        <p:txBody>
          <a:bodyPr/>
          <a:lstStyle/>
          <a:p>
            <a:r>
              <a:rPr lang="en-GB" dirty="0"/>
              <a:t>Endnotes</a:t>
            </a:r>
          </a:p>
        </p:txBody>
      </p:sp>
      <p:sp>
        <p:nvSpPr>
          <p:cNvPr id="3" name="Content Placeholder 2">
            <a:extLst>
              <a:ext uri="{FF2B5EF4-FFF2-40B4-BE49-F238E27FC236}">
                <a16:creationId xmlns:a16="http://schemas.microsoft.com/office/drawing/2014/main" id="{60372BC5-6D10-CFD1-90F0-838762755B69}"/>
              </a:ext>
            </a:extLst>
          </p:cNvPr>
          <p:cNvSpPr>
            <a:spLocks noGrp="1"/>
          </p:cNvSpPr>
          <p:nvPr>
            <p:ph idx="1"/>
          </p:nvPr>
        </p:nvSpPr>
        <p:spPr/>
        <p:txBody>
          <a:bodyPr/>
          <a:lstStyle/>
          <a:p>
            <a:pPr marL="0" indent="0">
              <a:buNone/>
            </a:pPr>
            <a:r>
              <a:rPr lang="en-GB" dirty="0"/>
              <a:t>[a] All figures are from an updated version of the African Group’s model. This uses similar assumptions to the MIT model and produces near identical results.</a:t>
            </a:r>
          </a:p>
        </p:txBody>
      </p:sp>
      <p:sp>
        <p:nvSpPr>
          <p:cNvPr id="4" name="Slide Number Placeholder 3">
            <a:extLst>
              <a:ext uri="{FF2B5EF4-FFF2-40B4-BE49-F238E27FC236}">
                <a16:creationId xmlns:a16="http://schemas.microsoft.com/office/drawing/2014/main" id="{2E777A9E-650C-31D0-68F7-48F375ECB4EF}"/>
              </a:ext>
            </a:extLst>
          </p:cNvPr>
          <p:cNvSpPr>
            <a:spLocks noGrp="1"/>
          </p:cNvSpPr>
          <p:nvPr>
            <p:ph type="sldNum" sz="quarter" idx="12"/>
          </p:nvPr>
        </p:nvSpPr>
        <p:spPr/>
        <p:txBody>
          <a:bodyPr/>
          <a:lstStyle/>
          <a:p>
            <a:fld id="{A15D0C49-2A03-4332-8844-45964D7D3488}" type="slidenum">
              <a:rPr lang="en-GB" smtClean="0"/>
              <a:t>22</a:t>
            </a:fld>
            <a:endParaRPr lang="en-GB"/>
          </a:p>
        </p:txBody>
      </p:sp>
    </p:spTree>
    <p:extLst>
      <p:ext uri="{BB962C8B-B14F-4D97-AF65-F5344CB8AC3E}">
        <p14:creationId xmlns:p14="http://schemas.microsoft.com/office/powerpoint/2010/main" val="1942134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59F68-7141-ACEC-CA74-4BEEA1AC3A09}"/>
              </a:ext>
            </a:extLst>
          </p:cNvPr>
          <p:cNvSpPr>
            <a:spLocks noGrp="1"/>
          </p:cNvSpPr>
          <p:nvPr>
            <p:ph type="title"/>
          </p:nvPr>
        </p:nvSpPr>
        <p:spPr/>
        <p:txBody>
          <a:bodyPr/>
          <a:lstStyle/>
          <a:p>
            <a:r>
              <a:rPr lang="en-GB" dirty="0"/>
              <a:t>Simplified worked example of African Group proposal (for illustration only)</a:t>
            </a:r>
          </a:p>
        </p:txBody>
      </p:sp>
      <p:sp>
        <p:nvSpPr>
          <p:cNvPr id="3" name="Slide Number Placeholder 2">
            <a:extLst>
              <a:ext uri="{FF2B5EF4-FFF2-40B4-BE49-F238E27FC236}">
                <a16:creationId xmlns:a16="http://schemas.microsoft.com/office/drawing/2014/main" id="{6DC92DDB-B27B-C4A1-7946-846D44DD374F}"/>
              </a:ext>
            </a:extLst>
          </p:cNvPr>
          <p:cNvSpPr>
            <a:spLocks noGrp="1"/>
          </p:cNvSpPr>
          <p:nvPr>
            <p:ph type="sldNum" sz="quarter" idx="12"/>
          </p:nvPr>
        </p:nvSpPr>
        <p:spPr/>
        <p:txBody>
          <a:bodyPr/>
          <a:lstStyle/>
          <a:p>
            <a:fld id="{A15D0C49-2A03-4332-8844-45964D7D3488}" type="slidenum">
              <a:rPr lang="en-GB" smtClean="0"/>
              <a:t>23</a:t>
            </a:fld>
            <a:endParaRPr lang="en-GB"/>
          </a:p>
        </p:txBody>
      </p:sp>
      <p:pic>
        <p:nvPicPr>
          <p:cNvPr id="4" name="Picture 3">
            <a:extLst>
              <a:ext uri="{FF2B5EF4-FFF2-40B4-BE49-F238E27FC236}">
                <a16:creationId xmlns:a16="http://schemas.microsoft.com/office/drawing/2014/main" id="{7A9AE0AF-8A4B-F2D7-43A1-A541F2117AFE}"/>
              </a:ext>
            </a:extLst>
          </p:cNvPr>
          <p:cNvPicPr>
            <a:picLocks noChangeAspect="1"/>
          </p:cNvPicPr>
          <p:nvPr/>
        </p:nvPicPr>
        <p:blipFill>
          <a:blip r:embed="rId3"/>
          <a:stretch>
            <a:fillRect/>
          </a:stretch>
        </p:blipFill>
        <p:spPr>
          <a:xfrm>
            <a:off x="838200" y="2240625"/>
            <a:ext cx="10078400" cy="3708718"/>
          </a:xfrm>
          <a:prstGeom prst="rect">
            <a:avLst/>
          </a:prstGeom>
        </p:spPr>
      </p:pic>
    </p:spTree>
    <p:extLst>
      <p:ext uri="{BB962C8B-B14F-4D97-AF65-F5344CB8AC3E}">
        <p14:creationId xmlns:p14="http://schemas.microsoft.com/office/powerpoint/2010/main" val="3992300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59F68-7141-ACEC-CA74-4BEEA1AC3A09}"/>
              </a:ext>
            </a:extLst>
          </p:cNvPr>
          <p:cNvSpPr>
            <a:spLocks noGrp="1"/>
          </p:cNvSpPr>
          <p:nvPr>
            <p:ph type="title"/>
          </p:nvPr>
        </p:nvSpPr>
        <p:spPr/>
        <p:txBody>
          <a:bodyPr/>
          <a:lstStyle/>
          <a:p>
            <a:r>
              <a:rPr lang="en-GB" dirty="0"/>
              <a:t>Simplified Worked Example of African Group Proposal (for illustration only)</a:t>
            </a:r>
          </a:p>
        </p:txBody>
      </p:sp>
      <p:sp>
        <p:nvSpPr>
          <p:cNvPr id="3" name="Slide Number Placeholder 2">
            <a:extLst>
              <a:ext uri="{FF2B5EF4-FFF2-40B4-BE49-F238E27FC236}">
                <a16:creationId xmlns:a16="http://schemas.microsoft.com/office/drawing/2014/main" id="{B6432445-49FF-8DA8-B61D-D3EC1D01B615}"/>
              </a:ext>
            </a:extLst>
          </p:cNvPr>
          <p:cNvSpPr>
            <a:spLocks noGrp="1"/>
          </p:cNvSpPr>
          <p:nvPr>
            <p:ph type="sldNum" sz="quarter" idx="12"/>
          </p:nvPr>
        </p:nvSpPr>
        <p:spPr/>
        <p:txBody>
          <a:bodyPr/>
          <a:lstStyle/>
          <a:p>
            <a:fld id="{A15D0C49-2A03-4332-8844-45964D7D3488}" type="slidenum">
              <a:rPr lang="en-GB" smtClean="0"/>
              <a:t>24</a:t>
            </a:fld>
            <a:endParaRPr lang="en-GB"/>
          </a:p>
        </p:txBody>
      </p:sp>
      <p:pic>
        <p:nvPicPr>
          <p:cNvPr id="8" name="Picture 7">
            <a:extLst>
              <a:ext uri="{FF2B5EF4-FFF2-40B4-BE49-F238E27FC236}">
                <a16:creationId xmlns:a16="http://schemas.microsoft.com/office/drawing/2014/main" id="{7EBDE500-A253-82E3-F9AC-F6E12978FF2E}"/>
              </a:ext>
            </a:extLst>
          </p:cNvPr>
          <p:cNvPicPr>
            <a:picLocks noChangeAspect="1"/>
          </p:cNvPicPr>
          <p:nvPr/>
        </p:nvPicPr>
        <p:blipFill>
          <a:blip r:embed="rId3"/>
          <a:stretch>
            <a:fillRect/>
          </a:stretch>
        </p:blipFill>
        <p:spPr>
          <a:xfrm>
            <a:off x="838200" y="1808162"/>
            <a:ext cx="10354496" cy="3810318"/>
          </a:xfrm>
          <a:prstGeom prst="rect">
            <a:avLst/>
          </a:prstGeom>
        </p:spPr>
      </p:pic>
    </p:spTree>
    <p:extLst>
      <p:ext uri="{BB962C8B-B14F-4D97-AF65-F5344CB8AC3E}">
        <p14:creationId xmlns:p14="http://schemas.microsoft.com/office/powerpoint/2010/main" val="9707056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f354ed5-2b9c-4995-8ce9-73f99af2cf16" xsi:nil="true"/>
    <lcf76f155ced4ddcb4097134ff3c332f xmlns="52027c60-bcd5-4967-90ce-ff4ac7b5ae19">
      <Terms xmlns="http://schemas.microsoft.com/office/infopath/2007/PartnerControls"/>
    </lcf76f155ced4ddcb4097134ff3c332f>
    <MigrationWizIdPermissions xmlns="52027c60-bcd5-4967-90ce-ff4ac7b5ae19" xsi:nil="true"/>
    <MigrationWizId xmlns="52027c60-bcd5-4967-90ce-ff4ac7b5ae19" xsi:nil="true"/>
    <MigrationWizIdPermissionLevels xmlns="52027c60-bcd5-4967-90ce-ff4ac7b5ae19" xsi:nil="true"/>
    <MigrationWizIdDocumentLibraryPermissions xmlns="52027c60-bcd5-4967-90ce-ff4ac7b5ae19" xsi:nil="true"/>
    <MigrationWizIdSecurityGroups xmlns="52027c60-bcd5-4967-90ce-ff4ac7b5ae19" xsi:nil="true"/>
    <SharedWithUsers xmlns="ff354ed5-2b9c-4995-8ce9-73f99af2cf16">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F0D8564858564099C83BED6BF08E58" ma:contentTypeVersion="17" ma:contentTypeDescription="Create a new document." ma:contentTypeScope="" ma:versionID="866758a311b3b2d9c2478d2e905bc438">
  <xsd:schema xmlns:xsd="http://www.w3.org/2001/XMLSchema" xmlns:xs="http://www.w3.org/2001/XMLSchema" xmlns:p="http://schemas.microsoft.com/office/2006/metadata/properties" xmlns:ns2="52027c60-bcd5-4967-90ce-ff4ac7b5ae19" xmlns:ns3="ff354ed5-2b9c-4995-8ce9-73f99af2cf16" targetNamespace="http://schemas.microsoft.com/office/2006/metadata/properties" ma:root="true" ma:fieldsID="e9d880b78fa38f0ba80fc031b7ff0c09" ns2:_="" ns3:_="">
    <xsd:import namespace="52027c60-bcd5-4967-90ce-ff4ac7b5ae19"/>
    <xsd:import namespace="ff354ed5-2b9c-4995-8ce9-73f99af2cf16"/>
    <xsd:element name="properties">
      <xsd:complexType>
        <xsd:sequence>
          <xsd:element name="documentManagement">
            <xsd:complexType>
              <xsd:all>
                <xsd:element ref="ns2:MigrationWizId" minOccurs="0"/>
                <xsd:element ref="ns2:MigrationWizIdPermissions" minOccurs="0"/>
                <xsd:element ref="ns2:MigrationWizIdPermissionLevels" minOccurs="0"/>
                <xsd:element ref="ns2:MigrationWizIdDocumentLibraryPermissions" minOccurs="0"/>
                <xsd:element ref="ns2:MigrationWizIdSecurityGroups" minOccurs="0"/>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27c60-bcd5-4967-90ce-ff4ac7b5ae19"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LengthInSeconds" ma:index="17" nillable="true" ma:displayName="MediaLengthInSeconds" ma:hidden="true" ma:internalName="MediaLengthInSeconds" ma:readOnly="true">
      <xsd:simpleType>
        <xsd:restriction base="dms:Unknown"/>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431ced2b-0cd3-44c1-bc61-3834e776fbc7"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354ed5-2b9c-4995-8ce9-73f99af2cf16"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fa1a146-fc7c-4dbd-b2e1-52189d208e91}" ma:internalName="TaxCatchAll" ma:showField="CatchAllData" ma:web="ff354ed5-2b9c-4995-8ce9-73f99af2cf1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48061B-EE3A-4852-AA26-FC88DEACC332}">
  <ds:schemaRefs>
    <ds:schemaRef ds:uri="http://schemas.microsoft.com/office/2006/metadata/properties"/>
    <ds:schemaRef ds:uri="http://schemas.microsoft.com/office/infopath/2007/PartnerControls"/>
    <ds:schemaRef ds:uri="http://schemas.microsoft.com/sharepoint/v3"/>
    <ds:schemaRef ds:uri="5a7065bc-64eb-4c10-937d-809cc42d23d7"/>
    <ds:schemaRef ds:uri="24339691-f6e6-4c37-9e4b-ba03e2030f22"/>
    <ds:schemaRef ds:uri="ff354ed5-2b9c-4995-8ce9-73f99af2cf16"/>
    <ds:schemaRef ds:uri="52027c60-bcd5-4967-90ce-ff4ac7b5ae19"/>
  </ds:schemaRefs>
</ds:datastoreItem>
</file>

<file path=customXml/itemProps2.xml><?xml version="1.0" encoding="utf-8"?>
<ds:datastoreItem xmlns:ds="http://schemas.openxmlformats.org/officeDocument/2006/customXml" ds:itemID="{9EABE80D-07BA-4326-A3A7-23B3E5AA9F3D}">
  <ds:schemaRefs>
    <ds:schemaRef ds:uri="http://schemas.microsoft.com/sharepoint/v3/contenttype/forms"/>
  </ds:schemaRefs>
</ds:datastoreItem>
</file>

<file path=customXml/itemProps3.xml><?xml version="1.0" encoding="utf-8"?>
<ds:datastoreItem xmlns:ds="http://schemas.openxmlformats.org/officeDocument/2006/customXml" ds:itemID="{C0D82B71-97E9-460F-86C0-ADFE0D942C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027c60-bcd5-4967-90ce-ff4ac7b5ae19"/>
    <ds:schemaRef ds:uri="ff354ed5-2b9c-4995-8ce9-73f99af2cf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1446</TotalTime>
  <Words>2101</Words>
  <Application>Microsoft Office PowerPoint</Application>
  <PresentationFormat>Widescreen</PresentationFormat>
  <Paragraphs>173</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The African Group’s Amended Proposal for an Additional Royalty Equalisation Measure</vt:lpstr>
      <vt:lpstr>The African Group’s nine tests for the payment regime</vt:lpstr>
      <vt:lpstr>Test 4: The rates of payment test</vt:lpstr>
      <vt:lpstr>Land-based miners pay many different taxes</vt:lpstr>
      <vt:lpstr>What is a reasonable interpretation of ‘rates of payment’?</vt:lpstr>
      <vt:lpstr>What are the effective tax rates for the largest land-based miners of cobalt, copper, manganese and nickel?</vt:lpstr>
      <vt:lpstr>What are the effective tax rates for the largest land-based miners of cobalt, copper, manganese and nickel?</vt:lpstr>
      <vt:lpstr>Whether the effective tax rate for deep-seabed mining is approximately the same as, or much lower than, land-based mining depends on assumptions about sponsoring state tax (assuming a base ISA royalty of 3%/7.5%to12.5%)</vt:lpstr>
      <vt:lpstr>Sponsoring state tax</vt:lpstr>
      <vt:lpstr>African Group’s initial proposal for an additional royalty equalisation measure</vt:lpstr>
      <vt:lpstr>Criticisms of the African Group’s additional royalty and our response</vt:lpstr>
      <vt:lpstr>Criticisms of the African Group’s additional royalty and our response</vt:lpstr>
      <vt:lpstr>Criticisms of the African Group’s additional royalty and our response</vt:lpstr>
      <vt:lpstr>Criticisms of the African Group’s proposal and our response</vt:lpstr>
      <vt:lpstr>African Group amended proposal</vt:lpstr>
      <vt:lpstr>Results for the African Group’s amended proposal (8% additional royalty and ISA base royalty of 3%/7.5%to12.5%) (a)</vt:lpstr>
      <vt:lpstr>Results for the African Group’s amended proposal (8% additional royalty and ISA base royalty of 3%/7.5%to12.5%)</vt:lpstr>
      <vt:lpstr>Advantages of the African Group’s amended -proposal</vt:lpstr>
      <vt:lpstr>Advantages of the African Group’s amended proposal</vt:lpstr>
      <vt:lpstr>PowerPoint Presentation</vt:lpstr>
      <vt:lpstr>References</vt:lpstr>
      <vt:lpstr>Endnotes</vt:lpstr>
      <vt:lpstr>Simplified worked example of African Group proposal (for illustration only)</vt:lpstr>
      <vt:lpstr>Simplified Worked Example of African Group Proposal (for illustration only)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African Group’s Amended Proposal for an Additional Royalty Equalisation Measure</dc:title>
  <dc:creator>Wilde, Daniel</dc:creator>
  <cp:keywords>[SEC=OFFICIAL]</cp:keywords>
  <cp:lastModifiedBy>Robyn Frost</cp:lastModifiedBy>
  <cp:revision>3</cp:revision>
  <dcterms:created xsi:type="dcterms:W3CDTF">2023-04-27T22:11:05Z</dcterms:created>
  <dcterms:modified xsi:type="dcterms:W3CDTF">2023-06-15T19:09:50Z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0x010100C8F0D8564858564099C83BED6BF08E58</vt:lpwstr>
  </property>
  <property fmtid="{D5CDD505-2E9C-101B-9397-08002B2CF9AE}" pid="3" name="MediaServiceImageTags">
    <vt:lpwstr/>
  </property>
  <property fmtid="{D5CDD505-2E9C-101B-9397-08002B2CF9AE}" pid="4" name="PM_ProtectiveMarkingImage_Header">
    <vt:lpwstr>C:\Program Files (x86)\Common Files\janusNET Shared\janusSEAL\Images\DocumentSlashBlue.png</vt:lpwstr>
  </property>
  <property fmtid="{D5CDD505-2E9C-101B-9397-08002B2CF9AE}" pid="5" name="PM_Caveats_Count">
    <vt:lpwstr>0</vt:lpwstr>
  </property>
  <property fmtid="{D5CDD505-2E9C-101B-9397-08002B2CF9AE}" pid="6" name="PM_DisplayValueSecClassificationWithQualifier">
    <vt:lpwstr>OFFICIAL</vt:lpwstr>
  </property>
  <property fmtid="{D5CDD505-2E9C-101B-9397-08002B2CF9AE}" pid="7" name="PM_Qualifier">
    <vt:lpwstr/>
  </property>
  <property fmtid="{D5CDD505-2E9C-101B-9397-08002B2CF9AE}" pid="8" name="PM_SecurityClassification">
    <vt:lpwstr>OFFICIAL</vt:lpwstr>
  </property>
  <property fmtid="{D5CDD505-2E9C-101B-9397-08002B2CF9AE}" pid="9" name="PM_InsertionValue">
    <vt:lpwstr>OFFICIAL</vt:lpwstr>
  </property>
  <property fmtid="{D5CDD505-2E9C-101B-9397-08002B2CF9AE}" pid="10" name="PM_Originating_FileId">
    <vt:lpwstr>135E2668AEA24756A7052598CE69C91B</vt:lpwstr>
  </property>
  <property fmtid="{D5CDD505-2E9C-101B-9397-08002B2CF9AE}" pid="11" name="PM_ProtectiveMarkingValue_Footer">
    <vt:lpwstr>OFFICIAL</vt:lpwstr>
  </property>
  <property fmtid="{D5CDD505-2E9C-101B-9397-08002B2CF9AE}" pid="12" name="PM_Originator_Hash_SHA1">
    <vt:lpwstr>99C5868D4E3FED2E0B0D5EA525480BA06F26801E</vt:lpwstr>
  </property>
  <property fmtid="{D5CDD505-2E9C-101B-9397-08002B2CF9AE}" pid="13" name="PM_OriginationTimeStamp">
    <vt:lpwstr>2023-05-02T00:59:43Z</vt:lpwstr>
  </property>
  <property fmtid="{D5CDD505-2E9C-101B-9397-08002B2CF9AE}" pid="14" name="PM_ProtectiveMarkingValue_Header">
    <vt:lpwstr>OFFICIAL</vt:lpwstr>
  </property>
  <property fmtid="{D5CDD505-2E9C-101B-9397-08002B2CF9AE}" pid="15" name="PM_ProtectiveMarkingImage_Footer">
    <vt:lpwstr>C:\Program Files (x86)\Common Files\janusNET Shared\janusSEAL\Images\DocumentSlashBlue.png</vt:lpwstr>
  </property>
  <property fmtid="{D5CDD505-2E9C-101B-9397-08002B2CF9AE}" pid="16" name="PM_Namespace">
    <vt:lpwstr>gov.au</vt:lpwstr>
  </property>
  <property fmtid="{D5CDD505-2E9C-101B-9397-08002B2CF9AE}" pid="17" name="PM_Version">
    <vt:lpwstr>2018.4</vt:lpwstr>
  </property>
  <property fmtid="{D5CDD505-2E9C-101B-9397-08002B2CF9AE}" pid="18" name="PM_Note">
    <vt:lpwstr/>
  </property>
  <property fmtid="{D5CDD505-2E9C-101B-9397-08002B2CF9AE}" pid="19" name="PM_Markers">
    <vt:lpwstr/>
  </property>
  <property fmtid="{D5CDD505-2E9C-101B-9397-08002B2CF9AE}" pid="20" name="PM_Display">
    <vt:lpwstr>OFFICIAL</vt:lpwstr>
  </property>
  <property fmtid="{D5CDD505-2E9C-101B-9397-08002B2CF9AE}" pid="21" name="PMUuid">
    <vt:lpwstr>ABBFF5E2-9674-55C9-B08D-C9980002FD58</vt:lpwstr>
  </property>
  <property fmtid="{D5CDD505-2E9C-101B-9397-08002B2CF9AE}" pid="22" name="PMUuidVer">
    <vt:lpwstr>2022.1</vt:lpwstr>
  </property>
  <property fmtid="{D5CDD505-2E9C-101B-9397-08002B2CF9AE}" pid="23" name="PM_Hash_Version">
    <vt:lpwstr>2018.0</vt:lpwstr>
  </property>
  <property fmtid="{D5CDD505-2E9C-101B-9397-08002B2CF9AE}" pid="24" name="PM_Hash_Salt_Prev">
    <vt:lpwstr>7B77E9D369E1E508509CBC0A9CDD1884</vt:lpwstr>
  </property>
  <property fmtid="{D5CDD505-2E9C-101B-9397-08002B2CF9AE}" pid="25" name="PM_Hash_Salt">
    <vt:lpwstr>7B77E9D369E1E508509CBC0A9CDD1884</vt:lpwstr>
  </property>
  <property fmtid="{D5CDD505-2E9C-101B-9397-08002B2CF9AE}" pid="26" name="PM_Hash_SHA1">
    <vt:lpwstr>6115BCC5A0CC3089B46AC27B90E421691BB94E4D</vt:lpwstr>
  </property>
  <property fmtid="{D5CDD505-2E9C-101B-9397-08002B2CF9AE}" pid="27" name="PM_OriginatorUserAccountName_SHA256">
    <vt:lpwstr>2A5B08BD8563F31C9EDCB18D77312BF9947C5840BE3393AF1196CA8C402FB10E</vt:lpwstr>
  </property>
  <property fmtid="{D5CDD505-2E9C-101B-9397-08002B2CF9AE}" pid="28" name="PM_OriginatorDomainName_SHA256">
    <vt:lpwstr>6F3591835F3B2A8A025B00B5BA6418010DA3A17C9C26EA9C049FFD28039489A2</vt:lpwstr>
  </property>
  <property fmtid="{D5CDD505-2E9C-101B-9397-08002B2CF9AE}" pid="29" name="PM_PrintOutPlacement_PPT">
    <vt:lpwstr/>
  </property>
  <property fmtid="{D5CDD505-2E9C-101B-9397-08002B2CF9AE}" pid="30" name="Order">
    <vt:r8>406700</vt:r8>
  </property>
  <property fmtid="{D5CDD505-2E9C-101B-9397-08002B2CF9AE}" pid="31" name="_SourceUrl">
    <vt:lpwstr/>
  </property>
  <property fmtid="{D5CDD505-2E9C-101B-9397-08002B2CF9AE}" pid="32" name="_SharedFileIndex">
    <vt:lpwstr/>
  </property>
  <property fmtid="{D5CDD505-2E9C-101B-9397-08002B2CF9AE}" pid="33" name="ComplianceAssetId">
    <vt:lpwstr/>
  </property>
  <property fmtid="{D5CDD505-2E9C-101B-9397-08002B2CF9AE}" pid="34" name="_ExtendedDescription">
    <vt:lpwstr/>
  </property>
  <property fmtid="{D5CDD505-2E9C-101B-9397-08002B2CF9AE}" pid="35" name="TriggerFlowInfo">
    <vt:lpwstr/>
  </property>
</Properties>
</file>