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4" r:id="rId3"/>
    <p:sldId id="265" r:id="rId4"/>
    <p:sldId id="258" r:id="rId5"/>
    <p:sldId id="266" r:id="rId6"/>
    <p:sldId id="262" r:id="rId7"/>
    <p:sldId id="257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3557" autoAdjust="0"/>
  </p:normalViewPr>
  <p:slideViewPr>
    <p:cSldViewPr snapToGrid="0">
      <p:cViewPr varScale="1">
        <p:scale>
          <a:sx n="82" d="100"/>
          <a:sy n="82" d="100"/>
        </p:scale>
        <p:origin x="78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36764E-629F-372B-8EC9-0CC6FCAD67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algn="ctr"/>
            <a:endParaRPr lang="en-AU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318772-A336-3078-6686-CBFE01D03E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4B963-405B-4A8C-9A00-1FD41BA4BBE6}" type="datetimeFigureOut">
              <a:rPr lang="en-AU" smtClean="0"/>
              <a:t>24/08/2023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8CADD3-C64E-1020-0B6B-9580DA5A2C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ctr"/>
            <a:endParaRPr lang="en-AU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B1E160-43F1-DB1B-23EC-9EBDE36687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B8707-1904-4806-8EB5-E06207325F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09102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DE84D9-0D38-4BFC-A3B8-0D97A82F89C5}" type="datetimeFigureOut">
              <a:rPr lang="en-AU" smtClean="0"/>
              <a:t>24/08/2023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9AE84-5A66-412A-8DAE-273958AE33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7423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9AE84-5A66-412A-8DAE-273958AE334A}" type="slidenum">
              <a:rPr lang="en-AU" smtClean="0"/>
              <a:t>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05F50-E2B3-B77B-2306-2AF69B7EEF0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</p:spPr>
        <p:txBody>
          <a:bodyPr/>
          <a:lstStyle/>
          <a:p>
            <a:endParaRPr lang="en-AU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4528B6E2-027C-BB98-2414-BBDC562608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8152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9AE84-5A66-412A-8DAE-273958AE334A}" type="slidenum">
              <a:rPr lang="en-AU" smtClean="0"/>
              <a:t>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3C363-ECA8-2317-5565-9D49F682C9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</p:spPr>
        <p:txBody>
          <a:bodyPr/>
          <a:lstStyle/>
          <a:p>
            <a:endParaRPr lang="en-AU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2E3C800-DCB3-B489-9DFA-D7D6AB93BC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3691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9AE84-5A66-412A-8DAE-273958AE334A}" type="slidenum">
              <a:rPr lang="en-AU" smtClean="0"/>
              <a:t>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D4D3D-AB06-3CF4-C2BD-6234BF8B92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</p:spPr>
        <p:txBody>
          <a:bodyPr/>
          <a:lstStyle/>
          <a:p>
            <a:endParaRPr lang="en-AU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94A9A19-2746-A15D-94FF-553F804B3C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232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9AE84-5A66-412A-8DAE-273958AE334A}" type="slidenum">
              <a:rPr lang="en-AU" smtClean="0"/>
              <a:t>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07CE1-BEDA-EAFB-71A0-9760833F49F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</p:spPr>
        <p:txBody>
          <a:bodyPr/>
          <a:lstStyle/>
          <a:p>
            <a:endParaRPr lang="en-AU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6DC1938-2DB9-F78B-1720-224BB6661F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3229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9AE84-5A66-412A-8DAE-273958AE334A}" type="slidenum">
              <a:rPr lang="en-AU" smtClean="0"/>
              <a:t>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EBA42-B63A-238A-1CD7-DA099687ED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</p:spPr>
        <p:txBody>
          <a:bodyPr/>
          <a:lstStyle/>
          <a:p>
            <a:endParaRPr lang="en-AU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01C2A0F4-CDBA-D98A-99FC-9EF67FA5C1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4516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9AE84-5A66-412A-8DAE-273958AE334A}" type="slidenum">
              <a:rPr lang="en-AU" smtClean="0"/>
              <a:t>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6ADFB-143C-9F30-5019-BED7F8E8269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</p:spPr>
        <p:txBody>
          <a:bodyPr/>
          <a:lstStyle/>
          <a:p>
            <a:endParaRPr lang="en-AU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494B1463-5EF1-D297-88A8-CE227C1492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4353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9AE84-5A66-412A-8DAE-273958AE334A}" type="slidenum">
              <a:rPr lang="en-AU" smtClean="0"/>
              <a:t>7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4AE41-9178-54F4-CC8D-D4F3554F27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</p:spPr>
        <p:txBody>
          <a:bodyPr/>
          <a:lstStyle/>
          <a:p>
            <a:endParaRPr lang="en-AU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3F1D402-88EC-654C-3DC6-1F907838E7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2215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9AE84-5A66-412A-8DAE-273958AE334A}" type="slidenum">
              <a:rPr lang="en-AU" smtClean="0"/>
              <a:t>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55137-92CC-7982-06BB-8F561BEF530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</p:spPr>
        <p:txBody>
          <a:bodyPr/>
          <a:lstStyle/>
          <a:p>
            <a:endParaRPr lang="en-AU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4021DD71-F114-9C62-B58B-01A067403C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8045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F32A3-7241-4DFA-BD42-AB8EECF2C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C3297-AF14-7F02-0298-A51917840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6696A-154B-8F32-F5B2-024B40989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B64CF-92E5-ED79-2AD2-E893004E8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7DE56-5A33-945E-8DC1-3E3AA652B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9113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13F5A-1F42-2E38-3F4A-B7870333D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D926A-E98B-3C24-AD32-E990D20E5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F461C-FBE3-CEFD-7D5B-759F359C8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1F30A-4AFB-ACF2-76D3-F49BBFD2C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1BAFA-2F11-60E4-14F9-3D16BA569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57652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4251-0C6D-F985-A18F-C837E916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B10E4B-15B0-29FA-B959-AA63AF27E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A8B0B-62FF-D3CC-76C8-F939E143B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19131-5201-B1A8-7245-C4C8F99E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AB94C-A50A-F57A-1A27-46DC346C0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4663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A5ABA-7C00-8EB1-0D51-17E1155ED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E6544-DECB-1D3C-E0EA-684F0FD020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02CFB-C832-6083-1AF5-9E341E42A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11E12-95A6-6F3F-4292-B2AE9CA7D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3CE8D0-F4FA-2D66-447B-7D97E68E9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26F471-43C6-97D8-AD86-26FDEA9A4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06670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41859-773F-80D7-8D7D-0CD2F7098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7A7AA-6B58-E0B3-C7DA-9C32855A8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29317-E9C3-A1FC-36F0-466D04910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52B3FC-2F5C-B4A6-2761-59A903FF71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3C1631-4886-BAF4-CDED-DCB7819357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41BA66-8ED9-A8BE-2D7D-5524FDF79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3C4458-1A12-3680-CDEF-68565AAE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B1BFC4-E150-C0A8-D483-F920B409A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18962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36319-EE8E-31A3-CFB5-5AD191A86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5D2DAC-B9B9-7FDC-0832-B39ADEFD9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002046-6889-B9BF-E24D-A956B18A6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EDBDA-1B1A-DE69-B8ED-6326A7002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1390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8AD393-7BE0-8DA5-D973-6A94F20B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05419A-B753-A5A0-4305-171B9B686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41EBC-39E6-C54D-E79B-248D06D88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34272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A9CA7-FD86-2819-D7AF-296EC7CD9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48B1-59D4-6CA3-1DA8-BEF414D07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45CDA-A8D1-105F-B8FF-D8C3781D3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0D8BD-E978-D466-6649-4406E0BE4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0C5FD-AC5E-5297-D3D9-25053E64B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55266-AEE5-6AD7-47F9-8DB56D5C4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29462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0A8DA-74FB-2B63-5330-6440C5930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830CF-8C36-6321-6693-943C1B8BE1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3C0AE-99FF-0492-6C4A-C3BEFF7B36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7532F-35D3-0D02-F8EB-6D1BEE0EA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0D5D9-4109-1DB9-15A9-8D001E7B1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ED06C-2933-D9D6-8737-62484BC77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62025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F48E9-0CD3-8A2A-84C1-9675A2310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D2A2FC-DDD9-EAEE-AEBA-3F04B80D5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7FF71-4C15-03EA-5AE7-F2B85C9E3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37FCA-E8D8-7389-CE8C-6575FDCA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4E217-A5BE-24DA-3317-DD9CF8CB0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75361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BEA69D-C748-BA7A-4969-6346D5C9B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D9A5A-F70E-DF21-8B0D-2B4DAFACE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514A7-A048-FCA1-F380-D028FC207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B5F5D-34C9-C680-9A72-32019FE60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FF1E6-6D14-FE0C-1970-D0AC29E0D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86692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9D313B-F885-8A07-22C9-766E5565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A4EBB-0958-CB6E-F834-D0C64835B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B07EE-1E55-CC6A-4234-1938C47E81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45097-6804-446F-B657-A6E2FD9A66FF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90250-2FA8-41AA-837B-FD9A10F66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22293-A07C-A5DC-5701-7C1E092AE0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41856-0596-4965-BE59-D77D367743B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JS SlideHeader">
            <a:extLst>
              <a:ext uri="{FF2B5EF4-FFF2-40B4-BE49-F238E27FC236}">
                <a16:creationId xmlns:a16="http://schemas.microsoft.com/office/drawing/2014/main" id="{B575E75B-8C2A-BF5B-43CD-9E2D79F82347}"/>
              </a:ext>
            </a:extLst>
          </p:cNvPr>
          <p:cNvSpPr txBox="1"/>
          <p:nvPr userDrawn="1"/>
        </p:nvSpPr>
        <p:spPr>
          <a:xfrm>
            <a:off x="1219200" y="63500"/>
            <a:ext cx="97536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endParaRPr lang="en-AU" sz="1200" b="1" i="0" u="none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338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1FB33-B5AD-3BFA-668E-7983B19DD0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accent1"/>
                </a:solidFill>
              </a:rPr>
              <a:t>Technical Working Group Report on Equalisations Measures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B15B8-267E-E834-8C61-1BDB202D1B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8292"/>
            <a:ext cx="9144000" cy="1655762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16/08/23</a:t>
            </a:r>
          </a:p>
        </p:txBody>
      </p:sp>
    </p:spTree>
    <p:extLst>
      <p:ext uri="{BB962C8B-B14F-4D97-AF65-F5344CB8AC3E}">
        <p14:creationId xmlns:p14="http://schemas.microsoft.com/office/powerpoint/2010/main" val="226079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7636D9-E7AD-4B43-99F7-B7BA363D0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Would no </a:t>
            </a:r>
            <a:r>
              <a:rPr lang="en-US" dirty="0" err="1"/>
              <a:t>equalisation</a:t>
            </a:r>
            <a:r>
              <a:rPr lang="en-US" dirty="0"/>
              <a:t> measure and a higher base royalty effectively capture resource rent?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5D8A7F-8D72-4942-A155-A0848E9BC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6201"/>
            <a:ext cx="10779493" cy="4536674"/>
          </a:xfrm>
        </p:spPr>
        <p:txBody>
          <a:bodyPr>
            <a:normAutofit/>
          </a:bodyPr>
          <a:lstStyle/>
          <a:p>
            <a:r>
              <a:rPr lang="en-US" sz="4000" dirty="0"/>
              <a:t>Impact of No </a:t>
            </a:r>
            <a:r>
              <a:rPr lang="en-US" sz="4000" dirty="0" err="1"/>
              <a:t>Equalisation</a:t>
            </a:r>
            <a:r>
              <a:rPr lang="en-US" sz="4000" dirty="0"/>
              <a:t> Measure</a:t>
            </a:r>
            <a:endParaRPr lang="en-US" sz="2400" dirty="0"/>
          </a:p>
          <a:p>
            <a:r>
              <a:rPr lang="en-US" sz="2400" dirty="0"/>
              <a:t>Base royalty rates chosen to give “fair” ETR = 42.6%, for contractors paying 25% CIT</a:t>
            </a:r>
          </a:p>
          <a:p>
            <a:pPr lvl="1"/>
            <a:r>
              <a:rPr lang="en-US" sz="2000" dirty="0"/>
              <a:t>These rates result in ETR = 24.9% for contractors paying no CIT</a:t>
            </a:r>
          </a:p>
          <a:p>
            <a:endParaRPr lang="en-US" sz="2400" dirty="0"/>
          </a:p>
          <a:p>
            <a:r>
              <a:rPr lang="en-US" sz="2400" dirty="0"/>
              <a:t>Base royalty rates need to double for contractors paying no CIT to reach “fair” ETR level</a:t>
            </a:r>
          </a:p>
          <a:p>
            <a:pPr lvl="1"/>
            <a:r>
              <a:rPr lang="en-US" sz="2000" dirty="0"/>
              <a:t>However, these royalty rates result in unfair high ETR = 55.1% for contractors paying 25% CIT</a:t>
            </a:r>
          </a:p>
          <a:p>
            <a:pPr lvl="1"/>
            <a:r>
              <a:rPr lang="en-US" sz="2000" dirty="0"/>
              <a:t>Royalty rates and average ETR are outside fair ranges identified in previous studies of land-based mining for contractors paying 25% CIT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1990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11F206-04EA-446D-9644-70FFEC7C3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in absence of an </a:t>
            </a:r>
            <a:r>
              <a:rPr lang="en-US" dirty="0" err="1"/>
              <a:t>equalisation</a:t>
            </a:r>
            <a:r>
              <a:rPr lang="en-US" dirty="0"/>
              <a:t> measure?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A04897F-099C-4BC8-BA0D-1E325E99E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935969"/>
              </p:ext>
            </p:extLst>
          </p:nvPr>
        </p:nvGraphicFramePr>
        <p:xfrm>
          <a:off x="1122411" y="1737360"/>
          <a:ext cx="10307586" cy="338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17002">
                  <a:extLst>
                    <a:ext uri="{9D8B030D-6E8A-4147-A177-3AD203B41FA5}">
                      <a16:colId xmlns:a16="http://schemas.microsoft.com/office/drawing/2014/main" val="2801465582"/>
                    </a:ext>
                  </a:extLst>
                </a:gridCol>
                <a:gridCol w="1905802">
                  <a:extLst>
                    <a:ext uri="{9D8B030D-6E8A-4147-A177-3AD203B41FA5}">
                      <a16:colId xmlns:a16="http://schemas.microsoft.com/office/drawing/2014/main" val="2649490268"/>
                    </a:ext>
                  </a:extLst>
                </a:gridCol>
                <a:gridCol w="1669984">
                  <a:extLst>
                    <a:ext uri="{9D8B030D-6E8A-4147-A177-3AD203B41FA5}">
                      <a16:colId xmlns:a16="http://schemas.microsoft.com/office/drawing/2014/main" val="939285856"/>
                    </a:ext>
                  </a:extLst>
                </a:gridCol>
                <a:gridCol w="409073">
                  <a:extLst>
                    <a:ext uri="{9D8B030D-6E8A-4147-A177-3AD203B41FA5}">
                      <a16:colId xmlns:a16="http://schemas.microsoft.com/office/drawing/2014/main" val="240799677"/>
                    </a:ext>
                  </a:extLst>
                </a:gridCol>
                <a:gridCol w="1804737">
                  <a:extLst>
                    <a:ext uri="{9D8B030D-6E8A-4147-A177-3AD203B41FA5}">
                      <a16:colId xmlns:a16="http://schemas.microsoft.com/office/drawing/2014/main" val="4005904910"/>
                    </a:ext>
                  </a:extLst>
                </a:gridCol>
                <a:gridCol w="1900988">
                  <a:extLst>
                    <a:ext uri="{9D8B030D-6E8A-4147-A177-3AD203B41FA5}">
                      <a16:colId xmlns:a16="http://schemas.microsoft.com/office/drawing/2014/main" val="2558890863"/>
                    </a:ext>
                  </a:extLst>
                </a:gridCol>
              </a:tblGrid>
              <a:tr h="5679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Rates set to achieve ETR = 42.6%</a:t>
                      </a:r>
                      <a:br>
                        <a:rPr lang="en-US" dirty="0"/>
                      </a:br>
                      <a:r>
                        <a:rPr lang="en-US" dirty="0"/>
                        <a:t>assuming </a:t>
                      </a:r>
                      <a:r>
                        <a:rPr lang="en-US" b="1" dirty="0"/>
                        <a:t>25% CIT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Rates set to achieve ETR = 42.6%</a:t>
                      </a:r>
                      <a:br>
                        <a:rPr lang="en-US" dirty="0"/>
                      </a:br>
                      <a:r>
                        <a:rPr lang="en-US" dirty="0"/>
                        <a:t>assuming </a:t>
                      </a:r>
                      <a:r>
                        <a:rPr lang="en-US" b="1" dirty="0"/>
                        <a:t>0% CIT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476874"/>
                  </a:ext>
                </a:extLst>
              </a:tr>
              <a:tr h="5679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Contractors paying 25% CIT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Contractors paying 0% CIT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Contractors paying 25% CIT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Contractors paying 0% CIT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697086"/>
                  </a:ext>
                </a:extLst>
              </a:tr>
              <a:tr h="362644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Period Royalty Rate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2.5%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727694"/>
                  </a:ext>
                </a:extLst>
              </a:tr>
              <a:tr h="362644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nd</a:t>
                      </a:r>
                      <a:r>
                        <a:rPr lang="en-US" dirty="0"/>
                        <a:t> Period Royalty Rates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4.5% -9.5%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4.5% -9.5%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9% - 19%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9% - 19%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039062"/>
                  </a:ext>
                </a:extLst>
              </a:tr>
              <a:tr h="362644">
                <a:tc>
                  <a:txBody>
                    <a:bodyPr/>
                    <a:lstStyle/>
                    <a:p>
                      <a:r>
                        <a:rPr lang="en-US" dirty="0"/>
                        <a:t>ETR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24.8%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55.1%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457482"/>
                  </a:ext>
                </a:extLst>
              </a:tr>
              <a:tr h="567975">
                <a:tc>
                  <a:txBody>
                    <a:bodyPr/>
                    <a:lstStyle/>
                    <a:p>
                      <a:r>
                        <a:rPr lang="en-US" dirty="0"/>
                        <a:t>Lifetime Royalty Revenue (undiscounted)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$3,682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$3,682 million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$7,148 million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$7,148 million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199473"/>
                  </a:ext>
                </a:extLst>
              </a:tr>
              <a:tr h="362644">
                <a:tc>
                  <a:txBody>
                    <a:bodyPr/>
                    <a:lstStyle/>
                    <a:p>
                      <a:r>
                        <a:rPr lang="en-US" dirty="0"/>
                        <a:t>Contractor IRR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17.4%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14.9%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76023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E99FE7F-8B3C-426B-9B0C-82C42ED94EF8}"/>
              </a:ext>
            </a:extLst>
          </p:cNvPr>
          <p:cNvSpPr txBox="1"/>
          <p:nvPr/>
        </p:nvSpPr>
        <p:spPr>
          <a:xfrm>
            <a:off x="1703875" y="5441986"/>
            <a:ext cx="9943179" cy="1323439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Options:</a:t>
            </a:r>
          </a:p>
          <a:p>
            <a:pPr marL="457200" indent="-457200">
              <a:buAutoNum type="arabicPeriod"/>
            </a:pPr>
            <a:r>
              <a:rPr lang="en-US" sz="2000" dirty="0"/>
              <a:t>Charge royalty rates far above normal experienced in land-based mining</a:t>
            </a:r>
          </a:p>
          <a:p>
            <a:pPr marL="457200" indent="-457200">
              <a:buAutoNum type="arabicPeriod"/>
            </a:pPr>
            <a:r>
              <a:rPr lang="en-US" sz="2000" dirty="0"/>
              <a:t>Forgo significant resource rents that could be obtained from collectors paying no CIT</a:t>
            </a:r>
          </a:p>
          <a:p>
            <a:pPr marL="457200" indent="-457200">
              <a:buAutoNum type="arabicPeriod"/>
            </a:pPr>
            <a:r>
              <a:rPr lang="en-US" sz="2000" b="1" dirty="0"/>
              <a:t>Implement an </a:t>
            </a:r>
            <a:r>
              <a:rPr lang="en-US" sz="2000" b="1" dirty="0" err="1"/>
              <a:t>equalisation</a:t>
            </a:r>
            <a:r>
              <a:rPr lang="en-US" sz="2000" b="1" dirty="0"/>
              <a:t> system</a:t>
            </a:r>
          </a:p>
        </p:txBody>
      </p:sp>
    </p:spTree>
    <p:extLst>
      <p:ext uri="{BB962C8B-B14F-4D97-AF65-F5344CB8AC3E}">
        <p14:creationId xmlns:p14="http://schemas.microsoft.com/office/powerpoint/2010/main" val="616775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26893-E3E2-3772-65FC-DD4363590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Preferred Option: Hybrid Additional Royalty and Top Up Profit Share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FBABA-4ECF-D505-5E81-211A75BE9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What is it:</a:t>
            </a:r>
          </a:p>
          <a:p>
            <a:pPr marL="0" indent="0">
              <a:buNone/>
            </a:pPr>
            <a:r>
              <a:rPr lang="en-GB" dirty="0"/>
              <a:t>“Contractor will pay the additional royalty provided for in Regulation [R] unless an Independent Auditor confirms:</a:t>
            </a:r>
          </a:p>
          <a:p>
            <a:pPr marL="0" indent="0">
              <a:buNone/>
            </a:pPr>
            <a:r>
              <a:rPr lang="en-GB" dirty="0"/>
              <a:t>a.) the Contractor does not have any Exemptions from sponsoring corporate income tax or any other sponsoring state tax;</a:t>
            </a:r>
          </a:p>
          <a:p>
            <a:pPr marL="0" indent="0">
              <a:buNone/>
            </a:pPr>
            <a:r>
              <a:rPr lang="en-GB" dirty="0"/>
              <a:t>b.) the Contractor does not receive any Subsidy from the Sponsoring State or any other state; </a:t>
            </a:r>
            <a:r>
              <a:rPr lang="en-GB" b="1" u="sng" dirty="0"/>
              <a:t>and</a:t>
            </a:r>
          </a:p>
          <a:p>
            <a:pPr marL="0" indent="0">
              <a:buNone/>
            </a:pPr>
            <a:r>
              <a:rPr lang="en-GB" dirty="0"/>
              <a:t>c.) the Contractors has met the requirements of the Top-Up Profit Share provided for under Regulation [R]. “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6066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13ECF-7DBF-AAD7-D495-A12B134E7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Preferred Option: Hybrid Additional Royalty and Top Up Profit Share (2)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0F1AB-4B39-65B2-2627-A4BB934CF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</a:rPr>
              <a:t>Explanation of Top Up Profit Share Component</a:t>
            </a:r>
            <a:endParaRPr lang="en-US" sz="26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provides that a Contractor pays an additional amount to the ISA if the taxes that it and all its related entities involved in mining operations pay to all states are less than 25% of the profits from mining operations.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</a:rPr>
              <a:t>t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 amount of the equalization payment would be the difference between the equivalent of 25% of profits and the amount of taxes paid. 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</a:rPr>
              <a:t>t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his equalization measure would use OECD </a:t>
            </a:r>
            <a:r>
              <a:rPr lang="en-US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GloBe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definitions of profits and taxes, which would simplify tax administration and audit, and allow the ISA to lean on a growing body of international tax audit expertise in this area. </a:t>
            </a:r>
          </a:p>
        </p:txBody>
      </p:sp>
    </p:spTree>
    <p:extLst>
      <p:ext uri="{BB962C8B-B14F-4D97-AF65-F5344CB8AC3E}">
        <p14:creationId xmlns:p14="http://schemas.microsoft.com/office/powerpoint/2010/main" val="267380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6874B-5F50-55BD-0A60-5C491EF0B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944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dirty="0"/>
              <a:t>Preferred Option 1: Hybrid Additional Royalty and Top Up Profit Share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A880F-0136-5CB2-542A-444384B5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149"/>
            <a:ext cx="10515600" cy="4560814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Why did we choose this option:</a:t>
            </a:r>
          </a:p>
          <a:p>
            <a:r>
              <a:rPr lang="en-GB" sz="2000" dirty="0"/>
              <a:t>Demotivates tax avoidance and subsidies in sponsoring state,</a:t>
            </a:r>
          </a:p>
          <a:p>
            <a:r>
              <a:rPr lang="en-GB" sz="2000" dirty="0"/>
              <a:t>Provides minimum revenue for sponsoring state (amount payable under CIT and other taxes), which was not the case for initial top up profit share,</a:t>
            </a:r>
          </a:p>
          <a:p>
            <a:r>
              <a:rPr lang="en-GB" sz="2000" dirty="0"/>
              <a:t>Better at equalisations and fairer to contractor and authority than additional royalty only</a:t>
            </a:r>
          </a:p>
          <a:p>
            <a:r>
              <a:rPr lang="en-GB" sz="2000" dirty="0"/>
              <a:t>Better at demotivating profit shifting between jurisdictions than additional profit share</a:t>
            </a:r>
          </a:p>
          <a:p>
            <a:r>
              <a:rPr lang="en-GB" sz="2000" dirty="0"/>
              <a:t>Builds on existing definitions of covered taxes, profits and costs under OECD </a:t>
            </a:r>
            <a:r>
              <a:rPr lang="en-GB" sz="2000" dirty="0" err="1"/>
              <a:t>GloBe</a:t>
            </a: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Weaknesses:</a:t>
            </a:r>
          </a:p>
          <a:p>
            <a:r>
              <a:rPr lang="en-GB" sz="2000" dirty="0"/>
              <a:t>There is still some uncertainty around the implementation of OECD Globe,  subsidies in non-sponsoring state and unknown potential work arounds from </a:t>
            </a:r>
            <a:r>
              <a:rPr lang="en-GB" sz="2000" dirty="0" err="1"/>
              <a:t>GloBe</a:t>
            </a:r>
            <a:r>
              <a:rPr lang="en-GB" sz="2000" dirty="0"/>
              <a:t>; and</a:t>
            </a:r>
          </a:p>
          <a:p>
            <a:r>
              <a:rPr lang="en-GB" sz="2000" dirty="0"/>
              <a:t>Defining and implementing the concept of the mining perimeter.</a:t>
            </a:r>
          </a:p>
          <a:p>
            <a:r>
              <a:rPr lang="en-GB" sz="2000" dirty="0"/>
              <a:t>There continues to be a risk of transfer mispricing.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1745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0C0C-5B34-6221-56C9-7C160EA67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674" y="106325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dirty="0"/>
              <a:t>Possible Option 2 Additional Profit Share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C81DA-004C-B739-CA97-EB63F69EA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674" y="1325563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b="1" dirty="0"/>
              <a:t>Why did we choose this option:</a:t>
            </a:r>
          </a:p>
          <a:p>
            <a:r>
              <a:rPr lang="en-GB" sz="1600" dirty="0"/>
              <a:t>better at equalisation regardless of whether costs are higher or lower than forecast under ISA financial model;</a:t>
            </a:r>
          </a:p>
          <a:p>
            <a:r>
              <a:rPr lang="en-GB" sz="1600" dirty="0"/>
              <a:t>results in a similar structure to land-based mining payment regimes – royalty and profit share; and</a:t>
            </a:r>
          </a:p>
          <a:p>
            <a:r>
              <a:rPr lang="en-GB" sz="1600" dirty="0"/>
              <a:t>fairer to both the ISA and Contractors under a range of cost scenarios.</a:t>
            </a:r>
          </a:p>
          <a:p>
            <a:pPr marL="0" indent="0">
              <a:buNone/>
            </a:pPr>
            <a:r>
              <a:rPr lang="en-GB" sz="1600" b="1" dirty="0"/>
              <a:t>What we did to strengthen this option:</a:t>
            </a:r>
          </a:p>
          <a:p>
            <a:r>
              <a:rPr lang="en-GB" sz="1600" dirty="0"/>
              <a:t>reviewed allowable costs and amended to include mineral transport and exploration costs specific to exploitation mine site; </a:t>
            </a:r>
          </a:p>
          <a:p>
            <a:r>
              <a:rPr lang="en-GB" sz="1600" dirty="0"/>
              <a:t>reduced scope for transfer pricing, by, for related party transactions providing a net back approach for the nodule transfer price, limiting deduction of intra-group services, and limiting intellectual property; and</a:t>
            </a:r>
          </a:p>
          <a:p>
            <a:r>
              <a:rPr lang="en-GB" sz="1600" dirty="0"/>
              <a:t>provision for contractors to contests a cost limited according the above rules if they can prove that the cost accrued with a transfer price consistent with OECD transfer pricing rules. </a:t>
            </a:r>
          </a:p>
          <a:p>
            <a:pPr marL="0" indent="0">
              <a:buNone/>
            </a:pPr>
            <a:r>
              <a:rPr lang="en-GB" sz="1600" b="1" dirty="0"/>
              <a:t>Weaknesses:</a:t>
            </a:r>
          </a:p>
          <a:p>
            <a:r>
              <a:rPr lang="en-GB" sz="1600" dirty="0"/>
              <a:t>Complexity but at level envisaged by UNCLOS’s option for a profit share and similar to that accepted by many low-income land-based mining jurisdictions;</a:t>
            </a:r>
          </a:p>
          <a:p>
            <a:r>
              <a:rPr lang="en-GB" sz="1600" dirty="0"/>
              <a:t>not possible to eliminate all transfer mispricing risk as is the case with any profit share; and</a:t>
            </a:r>
          </a:p>
          <a:p>
            <a:r>
              <a:rPr lang="en-GB" sz="1600" dirty="0"/>
              <a:t>possible discrepancy between profits as defined under CIT and profits as defined by additional profit share.</a:t>
            </a:r>
          </a:p>
        </p:txBody>
      </p:sp>
    </p:spTree>
    <p:extLst>
      <p:ext uri="{BB962C8B-B14F-4D97-AF65-F5344CB8AC3E}">
        <p14:creationId xmlns:p14="http://schemas.microsoft.com/office/powerpoint/2010/main" val="1928852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02201-99B4-482F-D6AB-F595C6BBC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 for tomorrow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0749E-5DDE-F70C-64C1-5D1B51AEE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371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We will spend this afternoon going through the details and text for the wider group’s preferred equalisation measure.</a:t>
            </a:r>
          </a:p>
          <a:p>
            <a:r>
              <a:rPr lang="en-GB" dirty="0"/>
              <a:t>We will submit draft text for that equalisation by the 1</a:t>
            </a:r>
            <a:r>
              <a:rPr lang="en-GB" baseline="30000" dirty="0"/>
              <a:t>st</a:t>
            </a:r>
            <a:r>
              <a:rPr lang="en-GB" dirty="0"/>
              <a:t> September 2023</a:t>
            </a:r>
          </a:p>
          <a:p>
            <a:r>
              <a:rPr lang="en-GB" dirty="0"/>
              <a:t>Also, a gentle reminder that draft text does exist (see annexes to the Equalisation Measures Working Group: Briefing Note) for the equalisation measures, so we will be building on that to provide detailed text for the preferred option.</a:t>
            </a:r>
          </a:p>
        </p:txBody>
      </p:sp>
    </p:spTree>
    <p:extLst>
      <p:ext uri="{BB962C8B-B14F-4D97-AF65-F5344CB8AC3E}">
        <p14:creationId xmlns:p14="http://schemas.microsoft.com/office/powerpoint/2010/main" val="37259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F0D8564858564099C83BED6BF08E58" ma:contentTypeVersion="18" ma:contentTypeDescription="Create a new document." ma:contentTypeScope="" ma:versionID="eb8763bfe1b2baa7332dd7b1ae00f7ef">
  <xsd:schema xmlns:xsd="http://www.w3.org/2001/XMLSchema" xmlns:xs="http://www.w3.org/2001/XMLSchema" xmlns:p="http://schemas.microsoft.com/office/2006/metadata/properties" xmlns:ns2="52027c60-bcd5-4967-90ce-ff4ac7b5ae19" xmlns:ns3="ff354ed5-2b9c-4995-8ce9-73f99af2cf16" targetNamespace="http://schemas.microsoft.com/office/2006/metadata/properties" ma:root="true" ma:fieldsID="75a3ddbd5b3ed81e57fb0fe9eee0fd93" ns2:_="" ns3:_="">
    <xsd:import namespace="52027c60-bcd5-4967-90ce-ff4ac7b5ae19"/>
    <xsd:import namespace="ff354ed5-2b9c-4995-8ce9-73f99af2cf16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027c60-bcd5-4967-90ce-ff4ac7b5ae19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431ced2b-0cd3-44c1-bc61-3834e776f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354ed5-2b9c-4995-8ce9-73f99af2cf1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fa1a146-fc7c-4dbd-b2e1-52189d208e91}" ma:internalName="TaxCatchAll" ma:showField="CatchAllData" ma:web="ff354ed5-2b9c-4995-8ce9-73f99af2cf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52027c60-bcd5-4967-90ce-ff4ac7b5ae19" xsi:nil="true"/>
    <MigrationWizId xmlns="52027c60-bcd5-4967-90ce-ff4ac7b5ae19" xsi:nil="true"/>
    <MigrationWizIdPermissionLevels xmlns="52027c60-bcd5-4967-90ce-ff4ac7b5ae19" xsi:nil="true"/>
    <MigrationWizIdDocumentLibraryPermissions xmlns="52027c60-bcd5-4967-90ce-ff4ac7b5ae19" xsi:nil="true"/>
    <MigrationWizIdSecurityGroups xmlns="52027c60-bcd5-4967-90ce-ff4ac7b5ae19" xsi:nil="true"/>
    <lcf76f155ced4ddcb4097134ff3c332f xmlns="52027c60-bcd5-4967-90ce-ff4ac7b5ae19">
      <Terms xmlns="http://schemas.microsoft.com/office/infopath/2007/PartnerControls"/>
    </lcf76f155ced4ddcb4097134ff3c332f>
    <TaxCatchAll xmlns="ff354ed5-2b9c-4995-8ce9-73f99af2cf16" xsi:nil="true"/>
  </documentManagement>
</p:properties>
</file>

<file path=customXml/itemProps1.xml><?xml version="1.0" encoding="utf-8"?>
<ds:datastoreItem xmlns:ds="http://schemas.openxmlformats.org/officeDocument/2006/customXml" ds:itemID="{79ECBDEF-E2C0-4D3F-8CE1-29C9315EF9E0}"/>
</file>

<file path=customXml/itemProps2.xml><?xml version="1.0" encoding="utf-8"?>
<ds:datastoreItem xmlns:ds="http://schemas.openxmlformats.org/officeDocument/2006/customXml" ds:itemID="{F2C6A207-E5BA-4456-BD4C-9B9435AE399A}"/>
</file>

<file path=customXml/itemProps3.xml><?xml version="1.0" encoding="utf-8"?>
<ds:datastoreItem xmlns:ds="http://schemas.openxmlformats.org/officeDocument/2006/customXml" ds:itemID="{350C8834-6912-46B2-A80A-6DAFC23DF979}"/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942</Words>
  <Application>Microsoft Office PowerPoint</Application>
  <PresentationFormat>Widescreen</PresentationFormat>
  <Paragraphs>95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Technical Working Group Report on Equalisations Measures </vt:lpstr>
      <vt:lpstr>Would no equalisation measure and a higher base royalty effectively capture resource rent?</vt:lpstr>
      <vt:lpstr>Results in absence of an equalisation measure?</vt:lpstr>
      <vt:lpstr>Preferred Option: Hybrid Additional Royalty and Top Up Profit Share (1)</vt:lpstr>
      <vt:lpstr>Preferred Option: Hybrid Additional Royalty and Top Up Profit Share (2)</vt:lpstr>
      <vt:lpstr>Preferred Option 1: Hybrid Additional Royalty and Top Up Profit Share</vt:lpstr>
      <vt:lpstr>Possible Option 2 Additional Profit Share</vt:lpstr>
      <vt:lpstr>Work for tomorrow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Working Group Report on Equalisations Measures </dc:title>
  <dc:creator>Frost, Robyn</dc:creator>
  <cp:keywords>[SEC=OFFICIAL]</cp:keywords>
  <cp:lastModifiedBy>Robyn Frost</cp:lastModifiedBy>
  <cp:revision>1</cp:revision>
  <dcterms:created xsi:type="dcterms:W3CDTF">2023-08-16T13:28:35Z</dcterms:created>
  <dcterms:modified xsi:type="dcterms:W3CDTF">2023-08-24T04:36:50Z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M_Namespace">
    <vt:lpwstr>gov.au</vt:lpwstr>
  </property>
  <property fmtid="{D5CDD505-2E9C-101B-9397-08002B2CF9AE}" pid="3" name="PM_Caveats_Count">
    <vt:lpwstr>0</vt:lpwstr>
  </property>
  <property fmtid="{D5CDD505-2E9C-101B-9397-08002B2CF9AE}" pid="4" name="PM_Version">
    <vt:lpwstr>2018.4</vt:lpwstr>
  </property>
  <property fmtid="{D5CDD505-2E9C-101B-9397-08002B2CF9AE}" pid="5" name="PM_Note">
    <vt:lpwstr/>
  </property>
  <property fmtid="{D5CDD505-2E9C-101B-9397-08002B2CF9AE}" pid="6" name="PMHMAC">
    <vt:lpwstr>v=2022.1;a=SHA256;h=7D27E784F1D8BF102F7F343BBA9D0260867E5104BE22E4A40599B23BBB538533</vt:lpwstr>
  </property>
  <property fmtid="{D5CDD505-2E9C-101B-9397-08002B2CF9AE}" pid="7" name="PM_Qualifier">
    <vt:lpwstr/>
  </property>
  <property fmtid="{D5CDD505-2E9C-101B-9397-08002B2CF9AE}" pid="8" name="PM_SecurityClassification">
    <vt:lpwstr>OFFICIAL</vt:lpwstr>
  </property>
  <property fmtid="{D5CDD505-2E9C-101B-9397-08002B2CF9AE}" pid="9" name="PM_ProtectiveMarkingValue_Header">
    <vt:lpwstr>OFFICIAL</vt:lpwstr>
  </property>
  <property fmtid="{D5CDD505-2E9C-101B-9397-08002B2CF9AE}" pid="10" name="PM_OriginationTimeStamp">
    <vt:lpwstr>2023-08-24T04:36:28Z</vt:lpwstr>
  </property>
  <property fmtid="{D5CDD505-2E9C-101B-9397-08002B2CF9AE}" pid="11" name="PM_Markers">
    <vt:lpwstr/>
  </property>
  <property fmtid="{D5CDD505-2E9C-101B-9397-08002B2CF9AE}" pid="12" name="PM_InsertionValue">
    <vt:lpwstr>OFFICIAL</vt:lpwstr>
  </property>
  <property fmtid="{D5CDD505-2E9C-101B-9397-08002B2CF9AE}" pid="13" name="PM_Originator_Hash_SHA1">
    <vt:lpwstr>99C5868D4E3FED2E0B0D5EA525480BA06F26801E</vt:lpwstr>
  </property>
  <property fmtid="{D5CDD505-2E9C-101B-9397-08002B2CF9AE}" pid="14" name="PM_DisplayValueSecClassificationWithQualifier">
    <vt:lpwstr>OFFICIAL</vt:lpwstr>
  </property>
  <property fmtid="{D5CDD505-2E9C-101B-9397-08002B2CF9AE}" pid="15" name="PM_Originating_FileId">
    <vt:lpwstr>C785DCCE49C3428DAA125098D697E872</vt:lpwstr>
  </property>
  <property fmtid="{D5CDD505-2E9C-101B-9397-08002B2CF9AE}" pid="16" name="PM_ProtectiveMarkingValue_Footer">
    <vt:lpwstr>OFFICIAL</vt:lpwstr>
  </property>
  <property fmtid="{D5CDD505-2E9C-101B-9397-08002B2CF9AE}" pid="17" name="PM_ProtectiveMarkingImage_Header">
    <vt:lpwstr>C:\Program Files (x86)\Common Files\janusNET Shared\janusSEAL\Images\DocumentSlashBlue.png</vt:lpwstr>
  </property>
  <property fmtid="{D5CDD505-2E9C-101B-9397-08002B2CF9AE}" pid="18" name="PM_ProtectiveMarkingImage_Footer">
    <vt:lpwstr>C:\Program Files (x86)\Common Files\janusNET Shared\janusSEAL\Images\DocumentSlashBlue.png</vt:lpwstr>
  </property>
  <property fmtid="{D5CDD505-2E9C-101B-9397-08002B2CF9AE}" pid="19" name="PM_Display">
    <vt:lpwstr>OFFICIAL</vt:lpwstr>
  </property>
  <property fmtid="{D5CDD505-2E9C-101B-9397-08002B2CF9AE}" pid="20" name="PM_OriginatorUserAccountName_SHA256">
    <vt:lpwstr>2A5B08BD8563F31C9EDCB18D77312BF9947C5840BE3393AF1196CA8C402FB10E</vt:lpwstr>
  </property>
  <property fmtid="{D5CDD505-2E9C-101B-9397-08002B2CF9AE}" pid="21" name="PM_OriginatorDomainName_SHA256">
    <vt:lpwstr>6F3591835F3B2A8A025B00B5BA6418010DA3A17C9C26EA9C049FFD28039489A2</vt:lpwstr>
  </property>
  <property fmtid="{D5CDD505-2E9C-101B-9397-08002B2CF9AE}" pid="22" name="PMUuid">
    <vt:lpwstr>v=2022.2;d=gov.au;g=46DD6D7C-8107-577B-BC6E-F348953B2E44</vt:lpwstr>
  </property>
  <property fmtid="{D5CDD505-2E9C-101B-9397-08002B2CF9AE}" pid="23" name="PM_Hash_Version">
    <vt:lpwstr>2022.1</vt:lpwstr>
  </property>
  <property fmtid="{D5CDD505-2E9C-101B-9397-08002B2CF9AE}" pid="24" name="PM_Hash_Salt_Prev">
    <vt:lpwstr>DC4D226126541F67D30A8393F5AC216C</vt:lpwstr>
  </property>
  <property fmtid="{D5CDD505-2E9C-101B-9397-08002B2CF9AE}" pid="25" name="PM_Hash_Salt">
    <vt:lpwstr>DC4D226126541F67D30A8393F5AC216C</vt:lpwstr>
  </property>
  <property fmtid="{D5CDD505-2E9C-101B-9397-08002B2CF9AE}" pid="26" name="PM_Hash_SHA1">
    <vt:lpwstr>486EAD439467BF843849FC71E21E5B6C7563267F</vt:lpwstr>
  </property>
  <property fmtid="{D5CDD505-2E9C-101B-9397-08002B2CF9AE}" pid="27" name="PM_PrintOutPlacement_PPT">
    <vt:lpwstr/>
  </property>
  <property fmtid="{D5CDD505-2E9C-101B-9397-08002B2CF9AE}" pid="28" name="ContentTypeId">
    <vt:lpwstr>0x010100C8F0D8564858564099C83BED6BF08E58</vt:lpwstr>
  </property>
</Properties>
</file>