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459" r:id="rId2"/>
    <p:sldId id="480" r:id="rId3"/>
    <p:sldId id="415" r:id="rId4"/>
    <p:sldId id="570" r:id="rId5"/>
    <p:sldId id="552" r:id="rId6"/>
    <p:sldId id="556" r:id="rId7"/>
    <p:sldId id="557" r:id="rId8"/>
    <p:sldId id="558" r:id="rId9"/>
    <p:sldId id="539" r:id="rId10"/>
    <p:sldId id="560" r:id="rId11"/>
    <p:sldId id="543" r:id="rId12"/>
    <p:sldId id="533" r:id="rId13"/>
    <p:sldId id="537" r:id="rId14"/>
    <p:sldId id="561" r:id="rId15"/>
    <p:sldId id="571" r:id="rId16"/>
    <p:sldId id="572" r:id="rId17"/>
    <p:sldId id="573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7F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89164" autoAdjust="0"/>
  </p:normalViewPr>
  <p:slideViewPr>
    <p:cSldViewPr snapToGrid="0">
      <p:cViewPr varScale="1">
        <p:scale>
          <a:sx n="59" d="100"/>
          <a:sy n="59" d="100"/>
        </p:scale>
        <p:origin x="918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0" d="100"/>
        <a:sy n="60" d="100"/>
      </p:scale>
      <p:origin x="0" y="-89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4E54DB-75A4-422F-BDFA-9F9B08985450}" type="datetimeFigureOut">
              <a:rPr lang="en-US" smtClean="0"/>
              <a:t>11/1/2023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3C81D8-47B0-4B7B-9A42-1FB01CFD76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36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8CB9D0-33AA-4DEE-99B4-4626C838F8D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522940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37135E-53FD-4ABA-A6D1-634FA155C4A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7076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3C81D8-47B0-4B7B-9A42-1FB01CFD76D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33167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Payment is directly calculated as the amount needed to bring all contractors to a combined payment (CIT plus additional payment to ISA) equal to 25% CIT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3C81D8-47B0-4B7B-9A42-1FB01CFD76D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10702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Equalization issues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8CB9D0-33AA-4DEE-99B4-4626C838F8D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69930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3C81D8-47B0-4B7B-9A42-1FB01CFD76D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7493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3015002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33856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480911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055590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919516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498182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765982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547685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195149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758101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335437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267892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Click to edit Master title style</a:t>
            </a:r>
            <a:endParaRPr lang="en-GB" noProof="0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>
          <a:xfrm>
            <a:off x="1049868" y="0"/>
            <a:ext cx="2417232" cy="2988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>
          <a:xfrm>
            <a:off x="3534838" y="0"/>
            <a:ext cx="7145865" cy="2988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[Name of conference]</a:t>
            </a:r>
            <a:endParaRPr lang="en-GB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>
          <a:xfrm>
            <a:off x="11274763" y="6422066"/>
            <a:ext cx="823316" cy="2988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7141FCCF-8FC4-FD48-BC18-855ED9BEBE8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5"/>
          </p:nvPr>
        </p:nvSpPr>
        <p:spPr>
          <a:xfrm>
            <a:off x="1049886" y="1239839"/>
            <a:ext cx="10799233" cy="293127"/>
          </a:xfrm>
        </p:spPr>
        <p:txBody>
          <a:bodyPr/>
          <a:lstStyle>
            <a:lvl1pPr>
              <a:defRPr b="1">
                <a:solidFill>
                  <a:srgbClr val="FF0000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6033393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06987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0102" y="2755162"/>
            <a:ext cx="10971804" cy="723591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Box 4"/>
          <p:cNvSpPr txBox="1"/>
          <p:nvPr userDrawn="1"/>
        </p:nvSpPr>
        <p:spPr>
          <a:xfrm>
            <a:off x="9469547" y="6444545"/>
            <a:ext cx="1249936" cy="242374"/>
          </a:xfrm>
          <a:prstGeom prst="rect">
            <a:avLst/>
          </a:prstGeom>
          <a:noFill/>
        </p:spPr>
        <p:txBody>
          <a:bodyPr wrap="square" lIns="57150" tIns="28575" rIns="57150" bIns="28575" rtlCol="0">
            <a:spAutoFit/>
          </a:bodyPr>
          <a:lstStyle/>
          <a:p>
            <a:pPr algn="r"/>
            <a:r>
              <a:rPr lang="en-US" sz="1200" dirty="0">
                <a:solidFill>
                  <a:schemeClr val="tx1"/>
                </a:solidFill>
              </a:rPr>
              <a:t>Slide  </a:t>
            </a:r>
            <a:fld id="{22512D37-1A22-42C5-ABC3-7B719BFA7F30}" type="slidenum">
              <a:rPr lang="en-US" sz="1200" smtClean="0">
                <a:solidFill>
                  <a:schemeClr val="tx1"/>
                </a:solidFill>
              </a:rPr>
              <a:pPr algn="r"/>
              <a:t>‹#›</a:t>
            </a:fld>
            <a:endParaRPr lang="en-US" sz="1200" dirty="0">
              <a:solidFill>
                <a:schemeClr val="tx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DFE24ED-488A-478B-BD04-6B3218E72B5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278" y="5960533"/>
            <a:ext cx="1143116" cy="799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4339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tsLYN" hidden="1"/>
          <p:cNvSpPr/>
          <p:nvPr userDrawn="1"/>
        </p:nvSpPr>
        <p:spPr>
          <a:xfrm>
            <a:off x="0" y="0"/>
            <a:ext cx="0" cy="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33"/>
              <a:t>Title and Content</a:t>
            </a:r>
            <a:endParaRPr lang="en-US" sz="1633" dirty="0"/>
          </a:p>
        </p:txBody>
      </p:sp>
      <p:sp>
        <p:nvSpPr>
          <p:cNvPr id="8" name="ctsSource"/>
          <p:cNvSpPr>
            <a:spLocks noGrp="1"/>
          </p:cNvSpPr>
          <p:nvPr>
            <p:ph type="body" sz="quarter" idx="12" hasCustomPrompt="1"/>
          </p:nvPr>
        </p:nvSpPr>
        <p:spPr>
          <a:xfrm>
            <a:off x="512301" y="6107298"/>
            <a:ext cx="11167400" cy="195861"/>
          </a:xfrm>
        </p:spPr>
        <p:txBody>
          <a:bodyPr anchor="b" anchorCtr="0">
            <a:noAutofit/>
          </a:bodyPr>
          <a:lstStyle>
            <a:lvl1pPr marL="0" indent="0">
              <a:buNone/>
              <a:defRPr sz="907" i="1"/>
            </a:lvl1pPr>
          </a:lstStyle>
          <a:p>
            <a:pPr lvl="0"/>
            <a:r>
              <a:rPr lang="en-US" dirty="0"/>
              <a:t>Click to add Source/Note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1" hasCustomPrompt="1"/>
          </p:nvPr>
        </p:nvSpPr>
        <p:spPr>
          <a:xfrm>
            <a:off x="513140" y="1468954"/>
            <a:ext cx="11165933" cy="4572480"/>
          </a:xfrm>
        </p:spPr>
        <p:txBody>
          <a:bodyPr>
            <a:noAutofit/>
          </a:bodyPr>
          <a:lstStyle>
            <a:lvl1pPr>
              <a:defRPr baseline="0"/>
            </a:lvl1pPr>
          </a:lstStyle>
          <a:p>
            <a:pPr lvl="0"/>
            <a:r>
              <a:rPr lang="en-US" dirty="0"/>
              <a:t>Insert text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68576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2"/>
          </p:nvPr>
        </p:nvSpPr>
        <p:spPr>
          <a:xfrm>
            <a:off x="609600" y="1165591"/>
            <a:ext cx="10972800" cy="491309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96248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2"/>
          </p:nvPr>
        </p:nvSpPr>
        <p:spPr>
          <a:xfrm>
            <a:off x="609600" y="1165591"/>
            <a:ext cx="10972800" cy="491309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B570585-9F7E-4B03-B11D-335329F3C50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278" y="5960533"/>
            <a:ext cx="1143116" cy="799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18297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2"/>
          </p:nvPr>
        </p:nvSpPr>
        <p:spPr>
          <a:xfrm>
            <a:off x="609600" y="1165591"/>
            <a:ext cx="10972800" cy="491309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A684BCC-DBE7-4366-AB9C-C62C56E57A8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278" y="5960533"/>
            <a:ext cx="1143116" cy="799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95286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 cap="none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2"/>
          </p:nvPr>
        </p:nvSpPr>
        <p:spPr>
          <a:xfrm>
            <a:off x="609600" y="1165591"/>
            <a:ext cx="10972800" cy="4913093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D6D63EB-8441-493C-8311-7E0F2C59222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278" y="5960533"/>
            <a:ext cx="1143116" cy="799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07635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2"/>
          </p:nvPr>
        </p:nvSpPr>
        <p:spPr>
          <a:xfrm>
            <a:off x="609600" y="1165591"/>
            <a:ext cx="10972800" cy="491309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FA9E6E3-864A-41C8-9BD1-D432B7D1B86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278" y="5960533"/>
            <a:ext cx="1143116" cy="799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6900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2"/>
          </p:nvPr>
        </p:nvSpPr>
        <p:spPr>
          <a:xfrm>
            <a:off x="609600" y="1165591"/>
            <a:ext cx="10972800" cy="491309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574C8CC-5D4A-4302-905A-F107DB183A6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278" y="5960533"/>
            <a:ext cx="1143116" cy="799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792405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369641"/>
            <a:ext cx="5384800" cy="475652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400" b="1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1800" i="1">
                <a:solidFill>
                  <a:schemeClr val="tx1"/>
                </a:solidFill>
              </a:defRPr>
            </a:lvl4pPr>
            <a:lvl5pPr>
              <a:defRPr sz="1800" i="1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369641"/>
            <a:ext cx="5384800" cy="475652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400" b="1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1800" i="1">
                <a:solidFill>
                  <a:schemeClr val="tx1"/>
                </a:solidFill>
              </a:defRPr>
            </a:lvl4pPr>
            <a:lvl5pPr>
              <a:defRPr sz="1800" i="1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 dirty="0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4DFA749-5F4C-40CB-9D33-E640501FF72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278" y="5960533"/>
            <a:ext cx="1143116" cy="799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30055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DF567C3-199F-44A8-9AAE-94CD513C457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278" y="5960533"/>
            <a:ext cx="1143116" cy="799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224664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subti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0102" y="3863"/>
            <a:ext cx="10971804" cy="53827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15"/>
          <p:cNvSpPr>
            <a:spLocks noGrp="1"/>
          </p:cNvSpPr>
          <p:nvPr>
            <p:ph sz="quarter" idx="12"/>
          </p:nvPr>
        </p:nvSpPr>
        <p:spPr>
          <a:xfrm>
            <a:off x="609600" y="1340428"/>
            <a:ext cx="10972800" cy="473825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3"/>
          </p:nvPr>
        </p:nvSpPr>
        <p:spPr>
          <a:xfrm>
            <a:off x="609600" y="498406"/>
            <a:ext cx="10972800" cy="458015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2300" i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s-ES_tradnl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9822C5-486E-44B3-A077-B33809C88A5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278" y="5960533"/>
            <a:ext cx="1143116" cy="799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28735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tsLYN" hidden="1"/>
          <p:cNvSpPr/>
          <p:nvPr userDrawn="1"/>
        </p:nvSpPr>
        <p:spPr>
          <a:xfrm>
            <a:off x="0" y="0"/>
            <a:ext cx="0" cy="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33"/>
              <a:t>Title and Content</a:t>
            </a:r>
            <a:endParaRPr lang="en-US" sz="1633" dirty="0"/>
          </a:p>
        </p:txBody>
      </p:sp>
      <p:sp>
        <p:nvSpPr>
          <p:cNvPr id="8" name="ctsSource"/>
          <p:cNvSpPr>
            <a:spLocks noGrp="1"/>
          </p:cNvSpPr>
          <p:nvPr>
            <p:ph type="body" sz="quarter" idx="12" hasCustomPrompt="1"/>
          </p:nvPr>
        </p:nvSpPr>
        <p:spPr>
          <a:xfrm>
            <a:off x="512301" y="6107298"/>
            <a:ext cx="11167400" cy="195861"/>
          </a:xfrm>
        </p:spPr>
        <p:txBody>
          <a:bodyPr anchor="b" anchorCtr="0">
            <a:noAutofit/>
          </a:bodyPr>
          <a:lstStyle>
            <a:lvl1pPr marL="0" indent="0">
              <a:buNone/>
              <a:defRPr sz="907" i="1"/>
            </a:lvl1pPr>
          </a:lstStyle>
          <a:p>
            <a:pPr lvl="0"/>
            <a:r>
              <a:rPr lang="en-US" dirty="0"/>
              <a:t>Click to add Source/Note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1" hasCustomPrompt="1"/>
          </p:nvPr>
        </p:nvSpPr>
        <p:spPr>
          <a:xfrm>
            <a:off x="513140" y="1468954"/>
            <a:ext cx="11165933" cy="4572480"/>
          </a:xfrm>
        </p:spPr>
        <p:txBody>
          <a:bodyPr>
            <a:noAutofit/>
          </a:bodyPr>
          <a:lstStyle>
            <a:lvl1pPr>
              <a:defRPr baseline="0"/>
            </a:lvl1pPr>
          </a:lstStyle>
          <a:p>
            <a:pPr lvl="0"/>
            <a:r>
              <a:rPr lang="en-US" dirty="0"/>
              <a:t>Insert text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0AC67E6-BDB6-4CD4-A3DB-831E91CA356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278" y="5960533"/>
            <a:ext cx="1143116" cy="799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554053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2"/>
          </p:nvPr>
        </p:nvSpPr>
        <p:spPr>
          <a:xfrm>
            <a:off x="609600" y="1165591"/>
            <a:ext cx="10972800" cy="491309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967C4A4-3B87-49AF-9512-EB6C014AF0B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278" y="5960533"/>
            <a:ext cx="1143116" cy="799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7121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297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8" name="Straight Connector 17"/>
          <p:cNvCxnSpPr/>
          <p:nvPr userDrawn="1"/>
        </p:nvCxnSpPr>
        <p:spPr>
          <a:xfrm flipH="1">
            <a:off x="838200" y="1543548"/>
            <a:ext cx="11353800" cy="0"/>
          </a:xfrm>
          <a:prstGeom prst="line">
            <a:avLst/>
          </a:prstGeom>
          <a:ln w="76200">
            <a:solidFill>
              <a:srgbClr val="9933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 userDrawn="1"/>
        </p:nvCxnSpPr>
        <p:spPr>
          <a:xfrm flipH="1">
            <a:off x="0" y="1543548"/>
            <a:ext cx="654269" cy="0"/>
          </a:xfrm>
          <a:prstGeom prst="line">
            <a:avLst/>
          </a:prstGeom>
          <a:ln w="76200">
            <a:solidFill>
              <a:srgbClr val="9933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7574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5" r:id="rId14"/>
    <p:sldLayoutId id="2147483677" r:id="rId15"/>
    <p:sldLayoutId id="2147483678" r:id="rId16"/>
    <p:sldLayoutId id="2147483679" r:id="rId17"/>
    <p:sldLayoutId id="2147483680" r:id="rId18"/>
    <p:sldLayoutId id="2147483681" r:id="rId19"/>
    <p:sldLayoutId id="2147483682" r:id="rId20"/>
    <p:sldLayoutId id="2147483683" r:id="rId21"/>
    <p:sldLayoutId id="2147483684" r:id="rId22"/>
    <p:sldLayoutId id="2147483685" r:id="rId23"/>
    <p:sldLayoutId id="2147483686" r:id="rId24"/>
    <p:sldLayoutId id="2147483687" r:id="rId25"/>
    <p:sldLayoutId id="2147483688" r:id="rId2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4400" b="1" dirty="0"/>
              <a:t>Financial Payment System for Deep Sea Mining of Polymetallic Nodules</a:t>
            </a:r>
            <a:br>
              <a:rPr lang="en-US" sz="4000" dirty="0"/>
            </a:br>
            <a:endParaRPr lang="en-US" sz="40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524000" y="3766620"/>
            <a:ext cx="9144000" cy="2387600"/>
          </a:xfrm>
        </p:spPr>
        <p:txBody>
          <a:bodyPr>
            <a:normAutofit/>
          </a:bodyPr>
          <a:lstStyle/>
          <a:p>
            <a:r>
              <a:rPr lang="en-US" sz="1800" dirty="0"/>
              <a:t>Richard Roth, Randolph Kirchain, Elizabeth Moore</a:t>
            </a:r>
            <a:br>
              <a:rPr lang="en-US" sz="1800" dirty="0"/>
            </a:br>
            <a:r>
              <a:rPr lang="en-US" sz="1800" dirty="0"/>
              <a:t>Materials System Laboratory</a:t>
            </a:r>
            <a:br>
              <a:rPr lang="en-US" sz="1800" dirty="0"/>
            </a:br>
            <a:r>
              <a:rPr lang="en-US" sz="1800" dirty="0"/>
              <a:t>Massachusetts Institute of Technology</a:t>
            </a:r>
          </a:p>
          <a:p>
            <a:endParaRPr lang="en-US" sz="1800" dirty="0"/>
          </a:p>
          <a:p>
            <a:r>
              <a:rPr lang="en-US" sz="1800" dirty="0"/>
              <a:t>Presentation to International Seabed Authority</a:t>
            </a:r>
            <a:br>
              <a:rPr lang="en-US" sz="1800" dirty="0"/>
            </a:br>
            <a:r>
              <a:rPr lang="en-US" sz="1800" dirty="0"/>
              <a:t>Open Ended Working Group on Financial Modeling</a:t>
            </a:r>
            <a:br>
              <a:rPr lang="en-US" sz="1800" dirty="0"/>
            </a:br>
            <a:r>
              <a:rPr lang="en-US" sz="1800" dirty="0"/>
              <a:t>Kingston, Jamaica</a:t>
            </a:r>
            <a:br>
              <a:rPr lang="en-US" sz="1800" dirty="0"/>
            </a:br>
            <a:r>
              <a:rPr lang="en-US" sz="1800" dirty="0"/>
              <a:t>July 10, 2023</a:t>
            </a:r>
          </a:p>
        </p:txBody>
      </p:sp>
    </p:spTree>
    <p:extLst>
      <p:ext uri="{BB962C8B-B14F-4D97-AF65-F5344CB8AC3E}">
        <p14:creationId xmlns:p14="http://schemas.microsoft.com/office/powerpoint/2010/main" val="41094673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B6EAE28-2159-4499-A572-A66199DA97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A09B3F1-B075-410B-A716-EA9521F354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Review of financial payment system options</a:t>
            </a:r>
          </a:p>
          <a:p>
            <a:pPr lvl="1"/>
            <a:r>
              <a:rPr lang="en-US" dirty="0"/>
              <a:t>“Fairness” as guiding principle for choosing system &amp; rates</a:t>
            </a:r>
          </a:p>
          <a:p>
            <a:pPr lvl="1"/>
            <a:r>
              <a:rPr lang="en-US" dirty="0"/>
              <a:t>Challenges of achieving fairness due to different Sponsor State CIT rates</a:t>
            </a:r>
          </a:p>
          <a:p>
            <a:pPr lvl="1"/>
            <a:endParaRPr lang="en-US" dirty="0"/>
          </a:p>
          <a:p>
            <a:r>
              <a:rPr lang="en-US" dirty="0"/>
              <a:t>Equalization</a:t>
            </a:r>
          </a:p>
          <a:p>
            <a:pPr lvl="1"/>
            <a:r>
              <a:rPr lang="en-US" dirty="0"/>
              <a:t>Concept and potential need</a:t>
            </a:r>
          </a:p>
          <a:p>
            <a:pPr lvl="1"/>
            <a:r>
              <a:rPr lang="en-US" dirty="0"/>
              <a:t>Approaches</a:t>
            </a:r>
          </a:p>
          <a:p>
            <a:endParaRPr lang="en-US" dirty="0"/>
          </a:p>
          <a:p>
            <a:r>
              <a:rPr lang="en-US" dirty="0"/>
              <a:t>Comparison of different equalization mechanisms under uncertainty</a:t>
            </a:r>
          </a:p>
          <a:p>
            <a:endParaRPr lang="en-US" dirty="0"/>
          </a:p>
          <a:p>
            <a:r>
              <a:rPr lang="en-US" dirty="0"/>
              <a:t>Development of hybrid equalization system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20665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8822E6-47EE-48B2-9403-984D66DF4A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Review of Financial Payment System Options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4BAA6E-CD86-46D7-A05F-8040968D10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570044" y="1389573"/>
            <a:ext cx="5289820" cy="3628316"/>
          </a:xfrm>
          <a:ln>
            <a:solidFill>
              <a:schemeClr val="accent1"/>
            </a:solidFill>
          </a:ln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sz="3400" dirty="0"/>
              <a:t>One Stage vs Two Stages: </a:t>
            </a:r>
          </a:p>
          <a:p>
            <a:r>
              <a:rPr lang="en-US" dirty="0"/>
              <a:t>One stage: same rate in all years</a:t>
            </a:r>
          </a:p>
          <a:p>
            <a:r>
              <a:rPr lang="en-US" dirty="0"/>
              <a:t>Two stage: rate changes in 2</a:t>
            </a:r>
            <a:r>
              <a:rPr lang="en-US" baseline="30000" dirty="0"/>
              <a:t>nd</a:t>
            </a:r>
            <a:r>
              <a:rPr lang="en-US" dirty="0"/>
              <a:t> stage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sz="3400" dirty="0"/>
              <a:t>Financial Systems:</a:t>
            </a:r>
          </a:p>
          <a:p>
            <a:r>
              <a:rPr lang="en-US" dirty="0"/>
              <a:t>Fixed ad valorem rate</a:t>
            </a:r>
            <a:br>
              <a:rPr lang="en-US" dirty="0"/>
            </a:br>
            <a:r>
              <a:rPr lang="en-US" dirty="0"/>
              <a:t>(in each stage)</a:t>
            </a:r>
          </a:p>
          <a:p>
            <a:r>
              <a:rPr lang="en-US" dirty="0"/>
              <a:t>Variable ad valorem rate </a:t>
            </a:r>
            <a:br>
              <a:rPr lang="en-US" dirty="0"/>
            </a:br>
            <a:r>
              <a:rPr lang="en-US" dirty="0"/>
              <a:t>(rate changes with metals prices)</a:t>
            </a:r>
          </a:p>
          <a:p>
            <a:r>
              <a:rPr lang="en-US" dirty="0"/>
              <a:t>Blended ad valorem and profit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4A21773-1DFD-41A4-A3A8-F7BD7BBF31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200" y="1389573"/>
            <a:ext cx="5379534" cy="3628315"/>
          </a:xfrm>
          <a:ln>
            <a:solidFill>
              <a:schemeClr val="accent1"/>
            </a:solidFill>
          </a:ln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sz="3400" u="sng" dirty="0"/>
              <a:t>Four Options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400" dirty="0"/>
              <a:t>Fixed ad valorem - one stage</a:t>
            </a:r>
          </a:p>
          <a:p>
            <a:pPr marL="514350" indent="-514350">
              <a:buFont typeface="+mj-lt"/>
              <a:buAutoNum type="arabicPeriod"/>
            </a:pPr>
            <a:endParaRPr lang="en-US" sz="3400" dirty="0"/>
          </a:p>
          <a:p>
            <a:pPr marL="514350" indent="-514350">
              <a:buFont typeface="+mj-lt"/>
              <a:buAutoNum type="arabicPeriod"/>
            </a:pPr>
            <a:r>
              <a:rPr lang="en-US" sz="3400" dirty="0"/>
              <a:t>Fixed ad valorem - two stage</a:t>
            </a:r>
            <a:br>
              <a:rPr lang="en-US" sz="3400" dirty="0"/>
            </a:br>
            <a:endParaRPr lang="en-US" sz="3400" dirty="0"/>
          </a:p>
          <a:p>
            <a:pPr marL="514350" indent="-514350">
              <a:buFont typeface="+mj-lt"/>
              <a:buAutoNum type="arabicPeriod"/>
            </a:pPr>
            <a:r>
              <a:rPr lang="en-US" sz="3400" dirty="0"/>
              <a:t>Blended Profit – two stage</a:t>
            </a:r>
            <a:br>
              <a:rPr lang="en-US" dirty="0"/>
            </a:br>
            <a:r>
              <a:rPr lang="en-US" dirty="0"/>
              <a:t>(fixed ad valorem 1</a:t>
            </a:r>
            <a:r>
              <a:rPr lang="en-US" baseline="30000" dirty="0"/>
              <a:t>st</a:t>
            </a:r>
            <a:r>
              <a:rPr lang="en-US" dirty="0"/>
              <a:t> stage, blended profit &amp; fixed ad valorem 2</a:t>
            </a:r>
            <a:r>
              <a:rPr lang="en-US" baseline="30000" dirty="0"/>
              <a:t>nd</a:t>
            </a:r>
            <a:r>
              <a:rPr lang="en-US" dirty="0"/>
              <a:t> stage)</a:t>
            </a:r>
            <a:br>
              <a:rPr lang="en-US" dirty="0"/>
            </a:b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sz="3400" dirty="0"/>
              <a:t>Variable ad valorem - two stage</a:t>
            </a:r>
            <a:br>
              <a:rPr lang="en-US" dirty="0"/>
            </a:br>
            <a:r>
              <a:rPr lang="en-US" dirty="0"/>
              <a:t>(fixed 1</a:t>
            </a:r>
            <a:r>
              <a:rPr lang="en-US" baseline="30000" dirty="0"/>
              <a:t>st</a:t>
            </a:r>
            <a:r>
              <a:rPr lang="en-US" dirty="0"/>
              <a:t> stage, variable 2</a:t>
            </a:r>
            <a:r>
              <a:rPr lang="en-US" baseline="30000" dirty="0"/>
              <a:t>nd</a:t>
            </a:r>
            <a:r>
              <a:rPr lang="en-US" dirty="0"/>
              <a:t> stage)</a:t>
            </a:r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890F7F8-1614-465F-9696-48B568D61A8A}"/>
              </a:ext>
            </a:extLst>
          </p:cNvPr>
          <p:cNvSpPr txBox="1"/>
          <p:nvPr/>
        </p:nvSpPr>
        <p:spPr>
          <a:xfrm>
            <a:off x="238970" y="5185775"/>
            <a:ext cx="11714059" cy="1521913"/>
          </a:xfrm>
          <a:prstGeom prst="rect">
            <a:avLst/>
          </a:prstGeom>
          <a:solidFill>
            <a:srgbClr val="FFC000">
              <a:alpha val="50000"/>
            </a:srgbClr>
          </a:solidFill>
          <a:ln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All systems can be designed to meet a desired goal (e.g., revenue to the ISA, </a:t>
            </a:r>
            <a:r>
              <a:rPr lang="en-US" sz="2000" dirty="0">
                <a:solidFill>
                  <a:prstClr val="black"/>
                </a:solidFill>
                <a:latin typeface="Calibri" panose="020F0502020204030204"/>
              </a:rPr>
              <a:t>Effective Tax Rate,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 any goal)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Rates can be chosen to make any system meet stated goal under baseline conditions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000" dirty="0">
              <a:solidFill>
                <a:prstClr val="black"/>
              </a:solidFill>
              <a:latin typeface="Calibri" panose="020F05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>
                <a:solidFill>
                  <a:prstClr val="black"/>
                </a:solidFill>
                <a:latin typeface="Calibri" panose="020F0502020204030204"/>
              </a:rPr>
              <a:t>However, each system will react differently to changes in Metals Prices, Costs and other assumptions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53054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DA1A94-E9A7-410F-8ED6-27A9611D5F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Fairness as Basis for Selecting Rates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2429D4-3B19-46C0-B532-83AE4F46FF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9250" y="1825625"/>
            <a:ext cx="11493500" cy="4778375"/>
          </a:xfrm>
        </p:spPr>
        <p:txBody>
          <a:bodyPr>
            <a:normAutofit/>
          </a:bodyPr>
          <a:lstStyle/>
          <a:p>
            <a:r>
              <a:rPr lang="en-US" dirty="0"/>
              <a:t>Financial system neither advantages nor disadvantages DSM vs land based mining</a:t>
            </a:r>
          </a:p>
          <a:p>
            <a:endParaRPr lang="en-US" dirty="0"/>
          </a:p>
          <a:p>
            <a:r>
              <a:rPr lang="en-US" dirty="0"/>
              <a:t>Contractors should be subject to the same overall tax burden as comparable land based mines (Effective Tax Rate)</a:t>
            </a:r>
          </a:p>
          <a:p>
            <a:endParaRPr lang="en-US" dirty="0"/>
          </a:p>
          <a:p>
            <a:r>
              <a:rPr lang="en-US" dirty="0"/>
              <a:t>Two studies have looked at the range and average Effective Tax Rates</a:t>
            </a:r>
          </a:p>
          <a:p>
            <a:pPr lvl="1"/>
            <a:r>
              <a:rPr lang="en-US" dirty="0"/>
              <a:t>39.2%, 46.0%</a:t>
            </a:r>
          </a:p>
          <a:p>
            <a:pPr lvl="1"/>
            <a:r>
              <a:rPr lang="en-US" dirty="0"/>
              <a:t>Some agreement around </a:t>
            </a:r>
            <a:r>
              <a:rPr lang="en-US" b="1" dirty="0">
                <a:solidFill>
                  <a:srgbClr val="FF0000"/>
                </a:solidFill>
              </a:rPr>
              <a:t>42.6%</a:t>
            </a:r>
            <a:r>
              <a:rPr lang="en-US" dirty="0"/>
              <a:t> (average of these two values)</a:t>
            </a:r>
          </a:p>
        </p:txBody>
      </p:sp>
    </p:spTree>
    <p:extLst>
      <p:ext uri="{BB962C8B-B14F-4D97-AF65-F5344CB8AC3E}">
        <p14:creationId xmlns:p14="http://schemas.microsoft.com/office/powerpoint/2010/main" val="25993301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FDDC14E-DA46-4B31-BCB3-1D748440B3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Updated Baseline Results Using 42.6% ETR</a:t>
            </a:r>
            <a:br>
              <a:rPr lang="en-US" dirty="0"/>
            </a:br>
            <a:r>
              <a:rPr lang="en-US" dirty="0"/>
              <a:t>Royalty Basis: Gross Metal Value 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E68F2273-3206-4D5C-B4F7-2BF838C733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728725"/>
              </p:ext>
            </p:extLst>
          </p:nvPr>
        </p:nvGraphicFramePr>
        <p:xfrm>
          <a:off x="381000" y="1672166"/>
          <a:ext cx="11322048" cy="284861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01850">
                  <a:extLst>
                    <a:ext uri="{9D8B030D-6E8A-4147-A177-3AD203B41FA5}">
                      <a16:colId xmlns:a16="http://schemas.microsoft.com/office/drawing/2014/main" val="1381643486"/>
                    </a:ext>
                  </a:extLst>
                </a:gridCol>
                <a:gridCol w="1536700">
                  <a:extLst>
                    <a:ext uri="{9D8B030D-6E8A-4147-A177-3AD203B41FA5}">
                      <a16:colId xmlns:a16="http://schemas.microsoft.com/office/drawing/2014/main" val="429662002"/>
                    </a:ext>
                  </a:extLst>
                </a:gridCol>
                <a:gridCol w="2419350">
                  <a:extLst>
                    <a:ext uri="{9D8B030D-6E8A-4147-A177-3AD203B41FA5}">
                      <a16:colId xmlns:a16="http://schemas.microsoft.com/office/drawing/2014/main" val="836376641"/>
                    </a:ext>
                  </a:extLst>
                </a:gridCol>
                <a:gridCol w="1490132">
                  <a:extLst>
                    <a:ext uri="{9D8B030D-6E8A-4147-A177-3AD203B41FA5}">
                      <a16:colId xmlns:a16="http://schemas.microsoft.com/office/drawing/2014/main" val="3245014868"/>
                    </a:ext>
                  </a:extLst>
                </a:gridCol>
                <a:gridCol w="1887008">
                  <a:extLst>
                    <a:ext uri="{9D8B030D-6E8A-4147-A177-3AD203B41FA5}">
                      <a16:colId xmlns:a16="http://schemas.microsoft.com/office/drawing/2014/main" val="1403879233"/>
                    </a:ext>
                  </a:extLst>
                </a:gridCol>
                <a:gridCol w="1887008">
                  <a:extLst>
                    <a:ext uri="{9D8B030D-6E8A-4147-A177-3AD203B41FA5}">
                      <a16:colId xmlns:a16="http://schemas.microsoft.com/office/drawing/2014/main" val="335892017"/>
                    </a:ext>
                  </a:extLst>
                </a:gridCol>
              </a:tblGrid>
              <a:tr h="675217">
                <a:tc>
                  <a:txBody>
                    <a:bodyPr/>
                    <a:lstStyle/>
                    <a:p>
                      <a:r>
                        <a:rPr lang="en-US" sz="2400" dirty="0"/>
                        <a:t>Option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  <a:r>
                        <a:rPr lang="en-US" sz="2400" baseline="30000" dirty="0"/>
                        <a:t>st</a:t>
                      </a:r>
                      <a:r>
                        <a:rPr lang="en-US" sz="2400" dirty="0"/>
                        <a:t> Stage Rate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2</a:t>
                      </a:r>
                      <a:r>
                        <a:rPr lang="en-US" sz="2400" baseline="30000" dirty="0"/>
                        <a:t>nd</a:t>
                      </a:r>
                      <a:r>
                        <a:rPr lang="en-US" sz="2400" dirty="0"/>
                        <a:t> Stage Rate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Effective Tax Rate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ISA Revenue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Contractor IRR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5722884"/>
                  </a:ext>
                </a:extLst>
              </a:tr>
              <a:tr h="675217">
                <a:tc>
                  <a:txBody>
                    <a:bodyPr/>
                    <a:lstStyle/>
                    <a:p>
                      <a:r>
                        <a:rPr lang="en-US" dirty="0"/>
                        <a:t>2. Two Stage Fixed Ad Valorem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7.0%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42.5%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$3.7 billion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15.9%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9773015"/>
                  </a:ext>
                </a:extLst>
              </a:tr>
              <a:tr h="675217">
                <a:tc>
                  <a:txBody>
                    <a:bodyPr/>
                    <a:lstStyle/>
                    <a:p>
                      <a:r>
                        <a:rPr lang="en-US" dirty="0"/>
                        <a:t>3. Profit plus Ad Valorem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42.6%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$3.7 billion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15.9%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3915166"/>
                  </a:ext>
                </a:extLst>
              </a:tr>
              <a:tr h="675217">
                <a:tc>
                  <a:txBody>
                    <a:bodyPr/>
                    <a:lstStyle/>
                    <a:p>
                      <a:r>
                        <a:rPr lang="en-US" dirty="0"/>
                        <a:t>4. Two Stage Variable Ad Valorem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2.5%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4.5% @ GMV = $510/t -</a:t>
                      </a:r>
                    </a:p>
                    <a:p>
                      <a:r>
                        <a:rPr lang="en-US" dirty="0"/>
                        <a:t>9.5% @ GMV = $720/t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42.5%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$3.7 billion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15.9%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1541319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58576D8D-03ED-43EF-88AB-0C84BE8A351C}"/>
              </a:ext>
            </a:extLst>
          </p:cNvPr>
          <p:cNvSpPr txBox="1"/>
          <p:nvPr/>
        </p:nvSpPr>
        <p:spPr>
          <a:xfrm>
            <a:off x="577850" y="5289550"/>
            <a:ext cx="106299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Under baseline metal price forecasts, GMV = $614/t, Option 4 gives same result as Option 2</a:t>
            </a:r>
          </a:p>
          <a:p>
            <a:r>
              <a:rPr lang="en-US" dirty="0"/>
              <a:t>Assumes contractors pay 25% Corporate Income Tax to their Sponsor State</a:t>
            </a:r>
          </a:p>
          <a:p>
            <a:r>
              <a:rPr lang="en-US" dirty="0"/>
              <a:t>Gross Metal Value defines as value of contained Copper, Nickel &amp; Cobalt metal plus the reminding Mn-oxide ore</a:t>
            </a:r>
          </a:p>
        </p:txBody>
      </p:sp>
    </p:spTree>
    <p:extLst>
      <p:ext uri="{BB962C8B-B14F-4D97-AF65-F5344CB8AC3E}">
        <p14:creationId xmlns:p14="http://schemas.microsoft.com/office/powerpoint/2010/main" val="23900815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D809C5-F46C-4F81-BAA1-FE4D586075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happens if contractors don’t pay full 25% CIT or equivalent to their Sponsor State?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C22DB27E-CDBB-458B-AFA6-1898965BFA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7877205"/>
              </p:ext>
            </p:extLst>
          </p:nvPr>
        </p:nvGraphicFramePr>
        <p:xfrm>
          <a:off x="381000" y="1761066"/>
          <a:ext cx="10756900" cy="284861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96322">
                  <a:extLst>
                    <a:ext uri="{9D8B030D-6E8A-4147-A177-3AD203B41FA5}">
                      <a16:colId xmlns:a16="http://schemas.microsoft.com/office/drawing/2014/main" val="1381643486"/>
                    </a:ext>
                  </a:extLst>
                </a:gridCol>
                <a:gridCol w="1751993">
                  <a:extLst>
                    <a:ext uri="{9D8B030D-6E8A-4147-A177-3AD203B41FA5}">
                      <a16:colId xmlns:a16="http://schemas.microsoft.com/office/drawing/2014/main" val="429662002"/>
                    </a:ext>
                  </a:extLst>
                </a:gridCol>
                <a:gridCol w="2758304">
                  <a:extLst>
                    <a:ext uri="{9D8B030D-6E8A-4147-A177-3AD203B41FA5}">
                      <a16:colId xmlns:a16="http://schemas.microsoft.com/office/drawing/2014/main" val="836376641"/>
                    </a:ext>
                  </a:extLst>
                </a:gridCol>
                <a:gridCol w="1970681">
                  <a:extLst>
                    <a:ext uri="{9D8B030D-6E8A-4147-A177-3AD203B41FA5}">
                      <a16:colId xmlns:a16="http://schemas.microsoft.com/office/drawing/2014/main" val="3245014868"/>
                    </a:ext>
                  </a:extLst>
                </a:gridCol>
                <a:gridCol w="1879600">
                  <a:extLst>
                    <a:ext uri="{9D8B030D-6E8A-4147-A177-3AD203B41FA5}">
                      <a16:colId xmlns:a16="http://schemas.microsoft.com/office/drawing/2014/main" val="335892017"/>
                    </a:ext>
                  </a:extLst>
                </a:gridCol>
              </a:tblGrid>
              <a:tr h="675217">
                <a:tc>
                  <a:txBody>
                    <a:bodyPr/>
                    <a:lstStyle/>
                    <a:p>
                      <a:r>
                        <a:rPr lang="en-US" sz="2400" dirty="0"/>
                        <a:t>Option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  <a:r>
                        <a:rPr lang="en-US" sz="2400" baseline="30000" dirty="0"/>
                        <a:t>st</a:t>
                      </a:r>
                      <a:r>
                        <a:rPr lang="en-US" sz="2400" dirty="0"/>
                        <a:t> Stage Rate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2</a:t>
                      </a:r>
                      <a:r>
                        <a:rPr lang="en-US" sz="2400" baseline="30000" dirty="0"/>
                        <a:t>nd</a:t>
                      </a:r>
                      <a:r>
                        <a:rPr lang="en-US" sz="2400" dirty="0"/>
                        <a:t> Stage Rate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ETR</a:t>
                      </a:r>
                      <a:br>
                        <a:rPr lang="en-US" sz="2400" dirty="0"/>
                      </a:br>
                      <a:r>
                        <a:rPr lang="en-US" sz="2400" dirty="0"/>
                        <a:t>no CIT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ETR</a:t>
                      </a:r>
                      <a:br>
                        <a:rPr lang="en-US" sz="2400" dirty="0"/>
                      </a:br>
                      <a:r>
                        <a:rPr lang="en-US" sz="2400" dirty="0"/>
                        <a:t>full 25% CIT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5722884"/>
                  </a:ext>
                </a:extLst>
              </a:tr>
              <a:tr h="675217">
                <a:tc>
                  <a:txBody>
                    <a:bodyPr/>
                    <a:lstStyle/>
                    <a:p>
                      <a:r>
                        <a:rPr lang="en-US" dirty="0"/>
                        <a:t>2. Two Stage Fixed Ad Valorem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7.0%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24.9%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42.5%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9773015"/>
                  </a:ext>
                </a:extLst>
              </a:tr>
              <a:tr h="675217">
                <a:tc>
                  <a:txBody>
                    <a:bodyPr/>
                    <a:lstStyle/>
                    <a:p>
                      <a:r>
                        <a:rPr lang="en-US" dirty="0"/>
                        <a:t>3. Profit plus Ad Valorem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23.8%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42.6%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3915166"/>
                  </a:ext>
                </a:extLst>
              </a:tr>
              <a:tr h="675217">
                <a:tc>
                  <a:txBody>
                    <a:bodyPr/>
                    <a:lstStyle/>
                    <a:p>
                      <a:r>
                        <a:rPr lang="en-US" dirty="0"/>
                        <a:t>4. Two Stage Variable Ad Valorem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4.5% @ GMV = $510/t -</a:t>
                      </a:r>
                    </a:p>
                    <a:p>
                      <a:r>
                        <a:rPr lang="en-US" dirty="0"/>
                        <a:t>9.5% @ GMV = $720/t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24.8%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42.5%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1541319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F34AD203-6965-44C2-96AB-EA70FBFF166F}"/>
              </a:ext>
            </a:extLst>
          </p:cNvPr>
          <p:cNvSpPr txBox="1"/>
          <p:nvPr/>
        </p:nvSpPr>
        <p:spPr>
          <a:xfrm>
            <a:off x="622300" y="5403850"/>
            <a:ext cx="10515600" cy="523220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/>
              <a:t>Financial system is no longer fair for contractors not paying full 25% CIT</a:t>
            </a:r>
          </a:p>
        </p:txBody>
      </p:sp>
    </p:spTree>
    <p:extLst>
      <p:ext uri="{BB962C8B-B14F-4D97-AF65-F5344CB8AC3E}">
        <p14:creationId xmlns:p14="http://schemas.microsoft.com/office/powerpoint/2010/main" val="11366556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982189-8E1D-4173-9960-61D50602FC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Can We Define an Equalization System to Remedy this Issue?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F8B9E6-0040-4F45-AA36-8A43604C57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Equalization System Requirements</a:t>
            </a:r>
          </a:p>
          <a:p>
            <a:pPr lvl="1"/>
            <a:r>
              <a:rPr lang="en-US" dirty="0"/>
              <a:t>Brings all contractors, regardless of Sponsor State CIT payments up to fair level of ETR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Doesn’t penalize contractors already paying the full 25% Sponsor State CIT assumed when rates were analyzed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Simple to administer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Satisfies all requirements under a variety of conditions</a:t>
            </a:r>
          </a:p>
          <a:p>
            <a:pPr lvl="2"/>
            <a:r>
              <a:rPr lang="en-US" dirty="0"/>
              <a:t>Different future metals prices</a:t>
            </a:r>
          </a:p>
          <a:p>
            <a:pPr lvl="2"/>
            <a:r>
              <a:rPr lang="en-US" dirty="0"/>
              <a:t>Different future contract costs</a:t>
            </a:r>
          </a:p>
        </p:txBody>
      </p:sp>
    </p:spTree>
    <p:extLst>
      <p:ext uri="{BB962C8B-B14F-4D97-AF65-F5344CB8AC3E}">
        <p14:creationId xmlns:p14="http://schemas.microsoft.com/office/powerpoint/2010/main" val="27787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E3FB51-C88D-42B4-84F1-6FB1C29077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Three Proposed Approaches to CIT Equalization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E680AB-E268-4671-86AA-399464328D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731500" cy="4351338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Additional Fixed Rate Royalty</a:t>
            </a:r>
            <a:br>
              <a:rPr lang="en-US" dirty="0"/>
            </a:br>
            <a:r>
              <a:rPr lang="en-US" dirty="0"/>
              <a:t>	Ad valorem rate applied in same manner as base royalty</a:t>
            </a:r>
            <a:br>
              <a:rPr lang="en-US" dirty="0"/>
            </a:br>
            <a:r>
              <a:rPr lang="en-US" dirty="0"/>
              <a:t>	CIT and related payments to sponsor state deducted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Additional Profit Share</a:t>
            </a:r>
            <a:br>
              <a:rPr lang="en-US" dirty="0"/>
            </a:br>
            <a:r>
              <a:rPr lang="en-US" dirty="0"/>
              <a:t>	Tax rate applied to positive cash flows (additional details)</a:t>
            </a:r>
            <a:br>
              <a:rPr lang="en-US" dirty="0"/>
            </a:br>
            <a:r>
              <a:rPr lang="en-US" dirty="0"/>
              <a:t>	CIT and related payments to sponsor state deducted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Top-up Profit Share</a:t>
            </a:r>
            <a:br>
              <a:rPr lang="en-US" dirty="0"/>
            </a:br>
            <a:r>
              <a:rPr lang="en-US" dirty="0"/>
              <a:t>	Use newly developed Globe to determine contractor CIT payment rate</a:t>
            </a:r>
            <a:br>
              <a:rPr lang="en-US" dirty="0"/>
            </a:br>
            <a:r>
              <a:rPr lang="en-US" dirty="0"/>
              <a:t>	Additional payment assessed if rate is below 25%</a:t>
            </a:r>
          </a:p>
        </p:txBody>
      </p:sp>
    </p:spTree>
    <p:extLst>
      <p:ext uri="{BB962C8B-B14F-4D97-AF65-F5344CB8AC3E}">
        <p14:creationId xmlns:p14="http://schemas.microsoft.com/office/powerpoint/2010/main" val="40875346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658C77-4740-4EFD-BE85-71094C72C0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Equalization System #1:</a:t>
            </a:r>
            <a:br>
              <a:rPr lang="en-US" dirty="0"/>
            </a:br>
            <a:r>
              <a:rPr lang="en-US" dirty="0"/>
              <a:t>Additional Fixed Rate Royalty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879235-9967-41F1-868B-307DCB0DE2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1450" y="1825625"/>
            <a:ext cx="6051550" cy="4351338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/>
              <a:t>Contractors will pay an </a:t>
            </a:r>
            <a:r>
              <a:rPr lang="en-US" dirty="0">
                <a:solidFill>
                  <a:schemeClr val="accent2"/>
                </a:solidFill>
              </a:rPr>
              <a:t>additional royalty</a:t>
            </a:r>
            <a:r>
              <a:rPr lang="en-US" dirty="0"/>
              <a:t> to the ISA against which CIT is creditable </a:t>
            </a:r>
          </a:p>
          <a:p>
            <a:r>
              <a:rPr lang="en-US" b="1" dirty="0"/>
              <a:t>Key Details:</a:t>
            </a:r>
          </a:p>
          <a:p>
            <a:pPr lvl="1"/>
            <a:r>
              <a:rPr lang="en-US" dirty="0"/>
              <a:t>Additional and separate from existing royalty</a:t>
            </a:r>
          </a:p>
          <a:p>
            <a:pPr lvl="1"/>
            <a:r>
              <a:rPr lang="en-US" dirty="0"/>
              <a:t>Rate set from the 5th year of production </a:t>
            </a:r>
          </a:p>
          <a:p>
            <a:pPr lvl="1"/>
            <a:r>
              <a:rPr lang="en-US" dirty="0"/>
              <a:t>Contractors that did pay 25% CIT should have </a:t>
            </a:r>
            <a:r>
              <a:rPr lang="en-US" dirty="0">
                <a:solidFill>
                  <a:schemeClr val="accent2"/>
                </a:solidFill>
              </a:rPr>
              <a:t>no additional tax burden</a:t>
            </a:r>
          </a:p>
          <a:p>
            <a:pPr lvl="1"/>
            <a:r>
              <a:rPr lang="en-US" dirty="0"/>
              <a:t>Only actual and verified sponsored state cash payments are creditable against the royalty</a:t>
            </a:r>
          </a:p>
          <a:p>
            <a:pPr lvl="1"/>
            <a:r>
              <a:rPr lang="en-US" dirty="0"/>
              <a:t>Cost uplift can be used when setting rate to eliminate risks of overpayment if costs increase</a:t>
            </a:r>
          </a:p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3416F8A-0D68-4F48-8D70-3792ABFD8982}"/>
              </a:ext>
            </a:extLst>
          </p:cNvPr>
          <p:cNvSpPr txBox="1"/>
          <p:nvPr/>
        </p:nvSpPr>
        <p:spPr>
          <a:xfrm>
            <a:off x="6354582" y="1635296"/>
            <a:ext cx="5564368" cy="4401205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Pro: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Simple to implement compared to other approaches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Uses existing Ad Valorem framework</a:t>
            </a:r>
            <a:br>
              <a:rPr lang="en-US" sz="2000" dirty="0">
                <a:solidFill>
                  <a:schemeClr val="bg1"/>
                </a:solidFill>
              </a:rPr>
            </a:br>
            <a:r>
              <a:rPr lang="en-US" sz="2000" dirty="0">
                <a:solidFill>
                  <a:schemeClr val="bg1"/>
                </a:solidFill>
              </a:rPr>
              <a:t>No additional accounting system needed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bg1"/>
              </a:solidFill>
            </a:endParaRPr>
          </a:p>
          <a:p>
            <a:r>
              <a:rPr lang="en-US" sz="2000" b="1" dirty="0">
                <a:solidFill>
                  <a:schemeClr val="bg1"/>
                </a:solidFill>
              </a:rPr>
              <a:t>Con: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Imperfect equalization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In some years, contractors already paying full 25% CIT may not have enough to fully offset additional payment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If costs are higher than anticipated in model, contractors may always end up paying additional royalty even when paying full 25% CIT</a:t>
            </a:r>
          </a:p>
        </p:txBody>
      </p:sp>
    </p:spTree>
    <p:extLst>
      <p:ext uri="{BB962C8B-B14F-4D97-AF65-F5344CB8AC3E}">
        <p14:creationId xmlns:p14="http://schemas.microsoft.com/office/powerpoint/2010/main" val="1579861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658C77-4740-4EFD-BE85-71094C72C0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Equalization System #2:</a:t>
            </a:r>
            <a:br>
              <a:rPr lang="en-US" dirty="0"/>
            </a:br>
            <a:r>
              <a:rPr lang="en-US" dirty="0"/>
              <a:t>Additional Profit Share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879235-9967-41F1-868B-307DCB0DE2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000" y="1692274"/>
            <a:ext cx="6870700" cy="453072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400" dirty="0"/>
              <a:t>Contractors will pay </a:t>
            </a:r>
            <a:r>
              <a:rPr lang="en-US" sz="2400" dirty="0">
                <a:solidFill>
                  <a:schemeClr val="accent2"/>
                </a:solidFill>
              </a:rPr>
              <a:t>additional profit share</a:t>
            </a:r>
            <a:r>
              <a:rPr lang="en-US" sz="2400" dirty="0"/>
              <a:t> to the ISA to which CIT is creditable</a:t>
            </a:r>
          </a:p>
          <a:p>
            <a:pPr marL="0" indent="0">
              <a:buNone/>
            </a:pPr>
            <a:r>
              <a:rPr lang="en-US" sz="2400" b="1" dirty="0"/>
              <a:t>Key Details:</a:t>
            </a:r>
          </a:p>
          <a:p>
            <a:r>
              <a:rPr lang="en-US" sz="2400" dirty="0"/>
              <a:t>Additional and separate from existing royalty</a:t>
            </a:r>
          </a:p>
          <a:p>
            <a:r>
              <a:rPr lang="en-US" sz="2400" dirty="0"/>
              <a:t>Based on both positive profits and cumulative profits</a:t>
            </a:r>
          </a:p>
          <a:p>
            <a:pPr lvl="1"/>
            <a:r>
              <a:rPr lang="en-US" sz="2000" dirty="0"/>
              <a:t>Only kicks in after cumulative profits are positive</a:t>
            </a:r>
          </a:p>
          <a:p>
            <a:r>
              <a:rPr lang="en-US" sz="2400" dirty="0"/>
              <a:t>“Profits” calculated on a cash flow basis</a:t>
            </a:r>
          </a:p>
          <a:p>
            <a:pPr lvl="1"/>
            <a:r>
              <a:rPr lang="en-US" sz="2000" dirty="0"/>
              <a:t>Simplifies need to consider capital depreciation</a:t>
            </a:r>
          </a:p>
          <a:p>
            <a:r>
              <a:rPr lang="en-US" sz="2400" dirty="0"/>
              <a:t>Rate can be chosen so that contractors paying no Sponsor State CIT will meet overall Effective Tax Rate target</a:t>
            </a:r>
          </a:p>
          <a:p>
            <a:r>
              <a:rPr lang="en-US" sz="2400" dirty="0"/>
              <a:t>Contractors that did pay 25% CIT should have </a:t>
            </a:r>
            <a:r>
              <a:rPr lang="en-US" sz="2400" dirty="0">
                <a:solidFill>
                  <a:schemeClr val="accent2"/>
                </a:solidFill>
              </a:rPr>
              <a:t>no additional tax burden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3416F8A-0D68-4F48-8D70-3792ABFD8982}"/>
              </a:ext>
            </a:extLst>
          </p:cNvPr>
          <p:cNvSpPr txBox="1"/>
          <p:nvPr/>
        </p:nvSpPr>
        <p:spPr>
          <a:xfrm>
            <a:off x="6927850" y="1825624"/>
            <a:ext cx="5181600" cy="4062651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Pro: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Automatically adjusts additional payment if contractor cost and therefore profits vary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Simpler profit calculation by eliminating need for depreciation calculations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Provides better equalization than pure Additional Royalty system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bg1"/>
              </a:solidFill>
            </a:endParaRPr>
          </a:p>
          <a:p>
            <a:r>
              <a:rPr lang="en-US" sz="2000" b="1" dirty="0">
                <a:solidFill>
                  <a:schemeClr val="bg1"/>
                </a:solidFill>
              </a:rPr>
              <a:t>Con: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More complex to develop &amp; administer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All cash flows must be monitored and audited to determine payment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Imperfect equalization</a:t>
            </a:r>
            <a:endParaRPr lang="en-US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9839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658C77-4740-4EFD-BE85-71094C72C0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Equalization System #3:</a:t>
            </a:r>
            <a:br>
              <a:rPr lang="en-US" dirty="0"/>
            </a:br>
            <a:r>
              <a:rPr lang="en-US" dirty="0"/>
              <a:t>Top Up Profit Share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879235-9967-41F1-868B-307DCB0DE2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49" y="1739900"/>
            <a:ext cx="6872401" cy="4752974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sz="2400" dirty="0"/>
              <a:t>Contractors make additional payment to bring Global CIT to 25%</a:t>
            </a:r>
          </a:p>
          <a:p>
            <a:pPr marL="0" indent="0">
              <a:buNone/>
            </a:pPr>
            <a:r>
              <a:rPr lang="en-US" sz="2400" b="1" dirty="0"/>
              <a:t>Key Details:</a:t>
            </a:r>
          </a:p>
          <a:p>
            <a:r>
              <a:rPr lang="en-US" sz="2400" dirty="0"/>
              <a:t>The additional payment is </a:t>
            </a:r>
            <a:r>
              <a:rPr lang="en-US" sz="2400" dirty="0">
                <a:solidFill>
                  <a:schemeClr val="accent2"/>
                </a:solidFill>
              </a:rPr>
              <a:t>directly calculated </a:t>
            </a:r>
            <a:r>
              <a:rPr lang="en-US" sz="2400" dirty="0"/>
              <a:t>as the amount needed to bring all contractors to a combined payment (CIT plus additional payment to ISA) equal to 25% CIT</a:t>
            </a:r>
            <a:endParaRPr lang="en-US" sz="1000" dirty="0"/>
          </a:p>
          <a:p>
            <a:r>
              <a:rPr lang="en-US" sz="2400" dirty="0"/>
              <a:t>This mechanism will be based on the OECD Model </a:t>
            </a:r>
            <a:r>
              <a:rPr lang="en-US" sz="2400" dirty="0" err="1"/>
              <a:t>GloBE</a:t>
            </a:r>
            <a:r>
              <a:rPr lang="en-US" sz="2400" dirty="0"/>
              <a:t> Rules with adjustments for ISA-specific requirements (25% requirement)</a:t>
            </a:r>
          </a:p>
          <a:p>
            <a:pPr lvl="1"/>
            <a:r>
              <a:rPr lang="en-US" sz="2000" dirty="0"/>
              <a:t>The goal of the </a:t>
            </a:r>
            <a:r>
              <a:rPr lang="en-US" sz="2000" dirty="0" err="1"/>
              <a:t>GloBE</a:t>
            </a:r>
            <a:r>
              <a:rPr lang="en-US" sz="2000" dirty="0"/>
              <a:t> model is to prevent tax avoidance and tax base erosion by multi-national companies</a:t>
            </a:r>
          </a:p>
          <a:p>
            <a:pPr lvl="1"/>
            <a:r>
              <a:rPr lang="en-US" sz="2000" dirty="0"/>
              <a:t>Simple ETR calculations that can be compared across jurisdictions</a:t>
            </a:r>
          </a:p>
          <a:p>
            <a:pPr lvl="1"/>
            <a:r>
              <a:rPr lang="en-US" sz="2000" dirty="0"/>
              <a:t>Adopted by over 140 countries</a:t>
            </a:r>
          </a:p>
          <a:p>
            <a:r>
              <a:rPr lang="en-US" sz="2400" dirty="0"/>
              <a:t>Independent auditors exists, compliance can be outsourced</a:t>
            </a:r>
          </a:p>
          <a:p>
            <a:r>
              <a:rPr lang="en-US" sz="2400" dirty="0"/>
              <a:t>Rules updated by OECD as needed to close loopholes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3416F8A-0D68-4F48-8D70-3792ABFD8982}"/>
              </a:ext>
            </a:extLst>
          </p:cNvPr>
          <p:cNvSpPr txBox="1"/>
          <p:nvPr/>
        </p:nvSpPr>
        <p:spPr>
          <a:xfrm>
            <a:off x="7035800" y="1885950"/>
            <a:ext cx="5088051" cy="2554545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Pro: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Avoids distortions; Perfect equalization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Auditing can be outsourced to independent accounting firms using OECD </a:t>
            </a:r>
            <a:r>
              <a:rPr lang="en-US" sz="2000" dirty="0" err="1">
                <a:solidFill>
                  <a:schemeClr val="bg1"/>
                </a:solidFill>
              </a:rPr>
              <a:t>GloBE</a:t>
            </a:r>
            <a:r>
              <a:rPr lang="en-US" sz="2000" dirty="0">
                <a:solidFill>
                  <a:schemeClr val="bg1"/>
                </a:solidFill>
              </a:rPr>
              <a:t> system</a:t>
            </a:r>
          </a:p>
          <a:p>
            <a:endParaRPr lang="en-US" sz="2000" b="1" dirty="0">
              <a:solidFill>
                <a:schemeClr val="bg1"/>
              </a:solidFill>
            </a:endParaRPr>
          </a:p>
          <a:p>
            <a:r>
              <a:rPr lang="en-US" sz="2000" b="1" dirty="0">
                <a:solidFill>
                  <a:schemeClr val="bg1"/>
                </a:solidFill>
              </a:rPr>
              <a:t>Con: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Complex mechanism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Need to collect all needed accounting data</a:t>
            </a:r>
            <a:endParaRPr lang="en-US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4155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EFB99A-3694-415B-906F-0FE022851D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Pros &amp; Cons of Systems:</a:t>
            </a:r>
            <a:br>
              <a:rPr lang="en-US" dirty="0"/>
            </a:br>
            <a:r>
              <a:rPr lang="en-US" dirty="0"/>
              <a:t>Tradeoff between Complexity &amp; Full Equalization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DE77B93-374E-4932-9D19-9C91073E3476}"/>
              </a:ext>
            </a:extLst>
          </p:cNvPr>
          <p:cNvCxnSpPr/>
          <p:nvPr/>
        </p:nvCxnSpPr>
        <p:spPr>
          <a:xfrm>
            <a:off x="2081719" y="1867711"/>
            <a:ext cx="0" cy="3424136"/>
          </a:xfrm>
          <a:prstGeom prst="line">
            <a:avLst/>
          </a:prstGeom>
          <a:ln>
            <a:head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4C2439D-56CE-4464-9E99-2354467212CA}"/>
              </a:ext>
            </a:extLst>
          </p:cNvPr>
          <p:cNvCxnSpPr>
            <a:cxnSpLocks/>
          </p:cNvCxnSpPr>
          <p:nvPr/>
        </p:nvCxnSpPr>
        <p:spPr>
          <a:xfrm flipH="1">
            <a:off x="2078479" y="5288600"/>
            <a:ext cx="801883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B6A16734-00CB-479F-AF35-523A71853F01}"/>
              </a:ext>
            </a:extLst>
          </p:cNvPr>
          <p:cNvSpPr txBox="1"/>
          <p:nvPr/>
        </p:nvSpPr>
        <p:spPr>
          <a:xfrm>
            <a:off x="469906" y="2116324"/>
            <a:ext cx="16085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Complexity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BE93256-7076-4CB0-8DF5-74C934FAC2DC}"/>
              </a:ext>
            </a:extLst>
          </p:cNvPr>
          <p:cNvSpPr txBox="1"/>
          <p:nvPr/>
        </p:nvSpPr>
        <p:spPr>
          <a:xfrm>
            <a:off x="7010400" y="5556673"/>
            <a:ext cx="32620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Degree of Equalization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53F9EFA-2112-4AD3-B685-9E00D8E6FB85}"/>
              </a:ext>
            </a:extLst>
          </p:cNvPr>
          <p:cNvSpPr txBox="1"/>
          <p:nvPr/>
        </p:nvSpPr>
        <p:spPr>
          <a:xfrm>
            <a:off x="8245815" y="2146626"/>
            <a:ext cx="2311940" cy="1015663"/>
          </a:xfrm>
          <a:prstGeom prst="rect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>
                <a:solidFill>
                  <a:prstClr val="black"/>
                </a:solidFill>
                <a:latin typeface="Calibri" panose="020F0502020204030204"/>
              </a:rPr>
              <a:t>Top-Up Profit Share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87F21EF-F877-4619-A6A3-57229F496CBC}"/>
              </a:ext>
            </a:extLst>
          </p:cNvPr>
          <p:cNvSpPr txBox="1"/>
          <p:nvPr/>
        </p:nvSpPr>
        <p:spPr>
          <a:xfrm>
            <a:off x="5437358" y="3069956"/>
            <a:ext cx="2311940" cy="1200329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Additional Profit Share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 b="1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7C17740-97B6-414F-9BD1-AEE44996B8D8}"/>
              </a:ext>
            </a:extLst>
          </p:cNvPr>
          <p:cNvSpPr txBox="1"/>
          <p:nvPr/>
        </p:nvSpPr>
        <p:spPr>
          <a:xfrm>
            <a:off x="2851827" y="4328992"/>
            <a:ext cx="2311940" cy="70788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Additional </a:t>
            </a:r>
            <a:r>
              <a:rPr lang="en-US" sz="2000" b="1" dirty="0">
                <a:solidFill>
                  <a:prstClr val="black"/>
                </a:solidFill>
                <a:latin typeface="Calibri" panose="020F0502020204030204"/>
              </a:rPr>
              <a:t>Fixed Rate Royalty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14340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088154C-5CBA-4CC4-B378-E5ABF8D58E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Complexity and Equalization Issues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A75AAE5B-9544-4263-9436-77318041BD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1688511"/>
              </p:ext>
            </p:extLst>
          </p:nvPr>
        </p:nvGraphicFramePr>
        <p:xfrm>
          <a:off x="654057" y="1494840"/>
          <a:ext cx="11072887" cy="4815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14256">
                  <a:extLst>
                    <a:ext uri="{9D8B030D-6E8A-4147-A177-3AD203B41FA5}">
                      <a16:colId xmlns:a16="http://schemas.microsoft.com/office/drawing/2014/main" val="1362181309"/>
                    </a:ext>
                  </a:extLst>
                </a:gridCol>
                <a:gridCol w="1685676">
                  <a:extLst>
                    <a:ext uri="{9D8B030D-6E8A-4147-A177-3AD203B41FA5}">
                      <a16:colId xmlns:a16="http://schemas.microsoft.com/office/drawing/2014/main" val="1104127535"/>
                    </a:ext>
                  </a:extLst>
                </a:gridCol>
                <a:gridCol w="1651622">
                  <a:extLst>
                    <a:ext uri="{9D8B030D-6E8A-4147-A177-3AD203B41FA5}">
                      <a16:colId xmlns:a16="http://schemas.microsoft.com/office/drawing/2014/main" val="1524035022"/>
                    </a:ext>
                  </a:extLst>
                </a:gridCol>
                <a:gridCol w="1740089">
                  <a:extLst>
                    <a:ext uri="{9D8B030D-6E8A-4147-A177-3AD203B41FA5}">
                      <a16:colId xmlns:a16="http://schemas.microsoft.com/office/drawing/2014/main" val="185602767"/>
                    </a:ext>
                  </a:extLst>
                </a:gridCol>
                <a:gridCol w="1840622">
                  <a:extLst>
                    <a:ext uri="{9D8B030D-6E8A-4147-A177-3AD203B41FA5}">
                      <a16:colId xmlns:a16="http://schemas.microsoft.com/office/drawing/2014/main" val="4076415681"/>
                    </a:ext>
                  </a:extLst>
                </a:gridCol>
                <a:gridCol w="1840622">
                  <a:extLst>
                    <a:ext uri="{9D8B030D-6E8A-4147-A177-3AD203B41FA5}">
                      <a16:colId xmlns:a16="http://schemas.microsoft.com/office/drawing/2014/main" val="13005751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/>
                        <a:t>Costs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/>
                        <a:t>Revenues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/>
                        <a:t>Accounting System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/>
                        <a:t>Deductions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/>
                        <a:t>Equalization issues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1231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1" dirty="0"/>
                        <a:t>Additional Fixed Rate Royalty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Not needed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Based on metals prices, already required for base royalty payment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Not needed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CIT Payment</a:t>
                      </a:r>
                    </a:p>
                    <a:p>
                      <a:r>
                        <a:rPr lang="en-US" sz="1600" dirty="0"/>
                        <a:t>Other expenses?</a:t>
                      </a:r>
                    </a:p>
                  </a:txBody>
                  <a:tcP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No single rate can bring those not paying CIT up to the base ETR without also incurring an additional cost</a:t>
                      </a:r>
                    </a:p>
                  </a:txBody>
                  <a:tcPr>
                    <a:solidFill>
                      <a:srgbClr val="FF7F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8313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1" dirty="0"/>
                        <a:t>Additional Profit 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All costs need to be tracked</a:t>
                      </a:r>
                    </a:p>
                  </a:txBody>
                  <a:tcPr>
                    <a:solidFill>
                      <a:srgbClr val="FF00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All revenues need to be tracked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Simplified accounting system without depreciation needed</a:t>
                      </a:r>
                    </a:p>
                  </a:txBody>
                  <a:tcP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CIT Payment</a:t>
                      </a:r>
                    </a:p>
                    <a:p>
                      <a:r>
                        <a:rPr lang="en-US" sz="1600" dirty="0"/>
                        <a:t>Other expenses?</a:t>
                      </a:r>
                    </a:p>
                    <a:p>
                      <a:endParaRPr lang="en-US" sz="1600" dirty="0"/>
                    </a:p>
                  </a:txBody>
                  <a:tcP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Because cash flow and profits are not the same calculations, the equalization is close but imperfect</a:t>
                      </a:r>
                    </a:p>
                  </a:txBody>
                  <a:tcPr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42942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1" dirty="0"/>
                        <a:t>Top-Up Profit 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All costs need to be tracked</a:t>
                      </a:r>
                    </a:p>
                  </a:txBody>
                  <a:tcPr>
                    <a:solidFill>
                      <a:srgbClr val="FF00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All revenues need to be tracked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Use Globe accounting system being developed by OECD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No deduction needed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Perfect Equalization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99292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427056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4D49E5-A526-45F2-B256-900A53022A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358776"/>
            <a:ext cx="11061700" cy="1129714"/>
          </a:xfrm>
        </p:spPr>
        <p:txBody>
          <a:bodyPr>
            <a:normAutofit fontScale="90000"/>
          </a:bodyPr>
          <a:lstStyle/>
          <a:p>
            <a:r>
              <a:rPr lang="en-US" dirty="0"/>
              <a:t>Base Case Results for Each Equalization System</a:t>
            </a:r>
            <a:br>
              <a:rPr lang="en-US" dirty="0"/>
            </a:br>
            <a:r>
              <a:rPr lang="en-US" dirty="0"/>
              <a:t>Option #4: Variable Rate Ad Valorem 2.5%</a:t>
            </a:r>
            <a:r>
              <a:rPr lang="en-US" dirty="0">
                <a:sym typeface="Wingdings" panose="05000000000000000000" pitchFamily="2" charset="2"/>
              </a:rPr>
              <a:t>4.5/9.5%</a:t>
            </a:r>
            <a:endParaRPr lang="en-US" dirty="0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29B5E0F5-B65F-48FA-80C4-64DDB1EBA8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7726489"/>
              </p:ext>
            </p:extLst>
          </p:nvPr>
        </p:nvGraphicFramePr>
        <p:xfrm>
          <a:off x="279400" y="1888067"/>
          <a:ext cx="11779250" cy="367072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77609">
                  <a:extLst>
                    <a:ext uri="{9D8B030D-6E8A-4147-A177-3AD203B41FA5}">
                      <a16:colId xmlns:a16="http://schemas.microsoft.com/office/drawing/2014/main" val="357207918"/>
                    </a:ext>
                  </a:extLst>
                </a:gridCol>
                <a:gridCol w="1105943">
                  <a:extLst>
                    <a:ext uri="{9D8B030D-6E8A-4147-A177-3AD203B41FA5}">
                      <a16:colId xmlns:a16="http://schemas.microsoft.com/office/drawing/2014/main" val="3055278331"/>
                    </a:ext>
                  </a:extLst>
                </a:gridCol>
                <a:gridCol w="1399648">
                  <a:extLst>
                    <a:ext uri="{9D8B030D-6E8A-4147-A177-3AD203B41FA5}">
                      <a16:colId xmlns:a16="http://schemas.microsoft.com/office/drawing/2014/main" val="3879059354"/>
                    </a:ext>
                  </a:extLst>
                </a:gridCol>
                <a:gridCol w="1885950">
                  <a:extLst>
                    <a:ext uri="{9D8B030D-6E8A-4147-A177-3AD203B41FA5}">
                      <a16:colId xmlns:a16="http://schemas.microsoft.com/office/drawing/2014/main" val="1904977242"/>
                    </a:ext>
                  </a:extLst>
                </a:gridCol>
                <a:gridCol w="1652428">
                  <a:extLst>
                    <a:ext uri="{9D8B030D-6E8A-4147-A177-3AD203B41FA5}">
                      <a16:colId xmlns:a16="http://schemas.microsoft.com/office/drawing/2014/main" val="1416298594"/>
                    </a:ext>
                  </a:extLst>
                </a:gridCol>
                <a:gridCol w="1554322">
                  <a:extLst>
                    <a:ext uri="{9D8B030D-6E8A-4147-A177-3AD203B41FA5}">
                      <a16:colId xmlns:a16="http://schemas.microsoft.com/office/drawing/2014/main" val="1360930326"/>
                    </a:ext>
                  </a:extLst>
                </a:gridCol>
                <a:gridCol w="1403350">
                  <a:extLst>
                    <a:ext uri="{9D8B030D-6E8A-4147-A177-3AD203B41FA5}">
                      <a16:colId xmlns:a16="http://schemas.microsoft.com/office/drawing/2014/main" val="874050616"/>
                    </a:ext>
                  </a:extLst>
                </a:gridCol>
              </a:tblGrid>
              <a:tr h="46058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dirty="0"/>
                        <a:t>Effective Tax Rate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/>
                        <a:t>Additional Payments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2192192"/>
                  </a:ext>
                </a:extLst>
              </a:tr>
              <a:tr h="692997">
                <a:tc>
                  <a:txBody>
                    <a:bodyPr/>
                    <a:lstStyle/>
                    <a:p>
                      <a:r>
                        <a:rPr lang="en-US" sz="2000" b="1" dirty="0"/>
                        <a:t>Equalization System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Rate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CIT = 0%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CIT = 0%</a:t>
                      </a:r>
                    </a:p>
                    <a:p>
                      <a:pPr algn="ctr"/>
                      <a:r>
                        <a:rPr lang="en-US" sz="1600" dirty="0"/>
                        <a:t>No </a:t>
                      </a:r>
                      <a:r>
                        <a:rPr lang="en-US" sz="1600" dirty="0" err="1"/>
                        <a:t>add’l</a:t>
                      </a:r>
                      <a:r>
                        <a:rPr lang="en-US" sz="1600" dirty="0"/>
                        <a:t> payment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CIT = 25%</a:t>
                      </a:r>
                    </a:p>
                    <a:p>
                      <a:pPr algn="ctr"/>
                      <a:r>
                        <a:rPr lang="en-US" sz="1600" dirty="0" err="1"/>
                        <a:t>add’l</a:t>
                      </a:r>
                      <a:r>
                        <a:rPr lang="en-US" sz="1600" dirty="0"/>
                        <a:t> payment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CIT = 0%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CIT = 25%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6220763"/>
                  </a:ext>
                </a:extLst>
              </a:tr>
              <a:tr h="839047">
                <a:tc>
                  <a:txBody>
                    <a:bodyPr/>
                    <a:lstStyle/>
                    <a:p>
                      <a:r>
                        <a:rPr lang="en-US" sz="2000" b="1" dirty="0"/>
                        <a:t>Additional Fixed Rate Royalty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42.6%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24.8%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44.3%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$3,480 million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$378 million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4792850"/>
                  </a:ext>
                </a:extLst>
              </a:tr>
              <a:tr h="839047">
                <a:tc>
                  <a:txBody>
                    <a:bodyPr/>
                    <a:lstStyle/>
                    <a:p>
                      <a:r>
                        <a:rPr lang="en-US" sz="2000" b="1" dirty="0"/>
                        <a:t>Additional Profit Share (cash flow approach)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25%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42.5%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24.8%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43.9%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$3,447 million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$303 million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0630669"/>
                  </a:ext>
                </a:extLst>
              </a:tr>
              <a:tr h="839047">
                <a:tc>
                  <a:txBody>
                    <a:bodyPr/>
                    <a:lstStyle/>
                    <a:p>
                      <a:r>
                        <a:rPr lang="en-US" sz="2000" b="1" dirty="0"/>
                        <a:t>Top-Up Profit Share (</a:t>
                      </a:r>
                      <a:r>
                        <a:rPr lang="en-US" sz="2000" b="1" dirty="0" err="1"/>
                        <a:t>GloBE</a:t>
                      </a:r>
                      <a:r>
                        <a:rPr lang="en-US" sz="2000" b="1" dirty="0"/>
                        <a:t> rules)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Up to 25%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42.5%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24.8%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42.5%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$3,627 million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1122130"/>
                  </a:ext>
                </a:extLst>
              </a:tr>
            </a:tbl>
          </a:graphicData>
        </a:graphic>
      </p:graphicFrame>
      <p:sp>
        <p:nvSpPr>
          <p:cNvPr id="4" name="Oval 3">
            <a:extLst>
              <a:ext uri="{FF2B5EF4-FFF2-40B4-BE49-F238E27FC236}">
                <a16:creationId xmlns:a16="http://schemas.microsoft.com/office/drawing/2014/main" id="{02C45346-E541-478A-89C9-13502E96220E}"/>
              </a:ext>
            </a:extLst>
          </p:cNvPr>
          <p:cNvSpPr/>
          <p:nvPr/>
        </p:nvSpPr>
        <p:spPr>
          <a:xfrm>
            <a:off x="10572750" y="2673350"/>
            <a:ext cx="1549400" cy="3092450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07D65BA-F1F8-4A04-A02B-812A122B9472}"/>
              </a:ext>
            </a:extLst>
          </p:cNvPr>
          <p:cNvSpPr/>
          <p:nvPr/>
        </p:nvSpPr>
        <p:spPr>
          <a:xfrm>
            <a:off x="7448550" y="1851610"/>
            <a:ext cx="1771650" cy="42756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7CD66C1-777F-4E4D-9982-F944F7B8EDDC}"/>
              </a:ext>
            </a:extLst>
          </p:cNvPr>
          <p:cNvSpPr/>
          <p:nvPr/>
        </p:nvSpPr>
        <p:spPr>
          <a:xfrm>
            <a:off x="9105900" y="1670050"/>
            <a:ext cx="3079750" cy="42756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2501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AEF00E-A767-46AD-90E2-9D4ADF0929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Can a hybrid system combine strengths of different mechanisms?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4A06D1-F585-44D5-B9D3-1BCF1AEE4D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Additional Royalty</a:t>
            </a:r>
            <a:r>
              <a:rPr lang="en-US" dirty="0"/>
              <a:t> system:</a:t>
            </a:r>
          </a:p>
          <a:p>
            <a:pPr lvl="1"/>
            <a:r>
              <a:rPr lang="en-US" dirty="0"/>
              <a:t>Very appealing due to its simplicity</a:t>
            </a:r>
          </a:p>
          <a:p>
            <a:pPr lvl="1"/>
            <a:r>
              <a:rPr lang="en-US" dirty="0"/>
              <a:t>However, the potential for overcharging is very concerning</a:t>
            </a:r>
          </a:p>
          <a:p>
            <a:pPr lvl="1"/>
            <a:endParaRPr lang="en-US" dirty="0"/>
          </a:p>
          <a:p>
            <a:r>
              <a:rPr lang="en-US" b="1" dirty="0">
                <a:solidFill>
                  <a:srgbClr val="00B050"/>
                </a:solidFill>
              </a:rPr>
              <a:t>Top-Up Profit Share</a:t>
            </a:r>
            <a:r>
              <a:rPr lang="en-US" dirty="0"/>
              <a:t> system:</a:t>
            </a:r>
          </a:p>
          <a:p>
            <a:pPr lvl="1"/>
            <a:r>
              <a:rPr lang="en-US" dirty="0"/>
              <a:t>Very appealing due to ability to exactly bring all contractors up to the 25% Sponsor State CIT assumed in model when rates where determined</a:t>
            </a:r>
          </a:p>
          <a:p>
            <a:pPr lvl="1"/>
            <a:r>
              <a:rPr lang="en-US" dirty="0"/>
              <a:t>However, complexity for legal drafting and monitoring (even if much of this can be outsourced)</a:t>
            </a:r>
          </a:p>
          <a:p>
            <a:pPr lvl="1"/>
            <a:endParaRPr lang="en-US" dirty="0"/>
          </a:p>
          <a:p>
            <a:r>
              <a:rPr lang="en-US" b="1" dirty="0">
                <a:solidFill>
                  <a:srgbClr val="00B050"/>
                </a:solidFill>
              </a:rPr>
              <a:t>Hybrid Proposal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External auditors certify contractors are meeting 25% CIT rate using Globe rules, either directly or through additional payments</a:t>
            </a:r>
          </a:p>
          <a:p>
            <a:pPr lvl="1"/>
            <a:r>
              <a:rPr lang="en-US" dirty="0"/>
              <a:t>If not, contractors must pay the full Additional Royalty system payment </a:t>
            </a:r>
          </a:p>
        </p:txBody>
      </p:sp>
    </p:spTree>
    <p:extLst>
      <p:ext uri="{BB962C8B-B14F-4D97-AF65-F5344CB8AC3E}">
        <p14:creationId xmlns:p14="http://schemas.microsoft.com/office/powerpoint/2010/main" val="17658763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7F06C6-DA7B-4D43-9D64-44037E5469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HOMEWORK:</a:t>
            </a:r>
            <a:r>
              <a:rPr lang="en-US" dirty="0"/>
              <a:t> What needs to be decided now?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397E94-80C9-4C54-8C86-DC4ABB4558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Do you want an equalization system?</a:t>
            </a:r>
          </a:p>
          <a:p>
            <a:pPr lvl="1"/>
            <a:r>
              <a:rPr lang="en-US" dirty="0"/>
              <a:t>Many states have indicated support, but not all</a:t>
            </a:r>
          </a:p>
          <a:p>
            <a:pPr lvl="1"/>
            <a:r>
              <a:rPr lang="en-US" dirty="0"/>
              <a:t>Without equalization mechanism either:</a:t>
            </a:r>
          </a:p>
          <a:p>
            <a:pPr lvl="2"/>
            <a:r>
              <a:rPr lang="en-US" dirty="0"/>
              <a:t>Contractors not paying full 25% CIT assumed in model have ETR levels far below norms of “fairness”</a:t>
            </a:r>
          </a:p>
          <a:p>
            <a:pPr lvl="2"/>
            <a:r>
              <a:rPr lang="en-US" dirty="0"/>
              <a:t>Raise base rates based on assumption that contractors pay lower CIT, but then those paying full 25% CIT will have ETR’s far above norms of “fairness”</a:t>
            </a:r>
          </a:p>
          <a:p>
            <a:pPr lvl="2"/>
            <a:endParaRPr lang="en-US" dirty="0"/>
          </a:p>
          <a:p>
            <a:r>
              <a:rPr lang="en-US" b="1" dirty="0">
                <a:solidFill>
                  <a:srgbClr val="00B050"/>
                </a:solidFill>
              </a:rPr>
              <a:t>Which equalization mechanism do you prefer?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Balance between simplicity and complete equalization?</a:t>
            </a:r>
          </a:p>
          <a:p>
            <a:pPr lvl="2"/>
            <a:r>
              <a:rPr lang="en-US" dirty="0"/>
              <a:t>Additional Royalty</a:t>
            </a:r>
          </a:p>
          <a:p>
            <a:pPr lvl="2"/>
            <a:r>
              <a:rPr lang="en-US" dirty="0"/>
              <a:t>Additional Profit Share (cash flow system)</a:t>
            </a:r>
          </a:p>
          <a:p>
            <a:pPr lvl="2"/>
            <a:r>
              <a:rPr lang="en-US" dirty="0"/>
              <a:t>Top-Up Profit Share (</a:t>
            </a:r>
            <a:r>
              <a:rPr lang="en-US" dirty="0" err="1"/>
              <a:t>GloBE</a:t>
            </a:r>
            <a:r>
              <a:rPr lang="en-US" dirty="0"/>
              <a:t> rules)</a:t>
            </a:r>
          </a:p>
          <a:p>
            <a:pPr lvl="2"/>
            <a:r>
              <a:rPr lang="en-US" dirty="0"/>
              <a:t>Hybrid System: Additional royalty payment if auditors determine contractor not meeting </a:t>
            </a:r>
            <a:r>
              <a:rPr lang="en-US" dirty="0" err="1"/>
              <a:t>GloBE</a:t>
            </a:r>
            <a:r>
              <a:rPr lang="en-US" dirty="0"/>
              <a:t> 25% CIT level</a:t>
            </a:r>
          </a:p>
        </p:txBody>
      </p:sp>
    </p:spTree>
    <p:extLst>
      <p:ext uri="{BB962C8B-B14F-4D97-AF65-F5344CB8AC3E}">
        <p14:creationId xmlns:p14="http://schemas.microsoft.com/office/powerpoint/2010/main" val="9139678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7F06C6-DA7B-4D43-9D64-44037E5469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MORE HOMEWORK:</a:t>
            </a:r>
            <a:r>
              <a:rPr lang="en-US" dirty="0"/>
              <a:t> What’s next?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397E94-80C9-4C54-8C86-DC4ABB4558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Develop legal text</a:t>
            </a:r>
          </a:p>
          <a:p>
            <a:pPr lvl="1"/>
            <a:r>
              <a:rPr lang="en-US" dirty="0"/>
              <a:t>Review/edit draft text</a:t>
            </a:r>
          </a:p>
          <a:p>
            <a:pPr lvl="1"/>
            <a:r>
              <a:rPr lang="en-US" dirty="0"/>
              <a:t>Agree upon details</a:t>
            </a:r>
          </a:p>
          <a:p>
            <a:pPr lvl="2"/>
            <a:endParaRPr lang="en-US" dirty="0"/>
          </a:p>
          <a:p>
            <a:r>
              <a:rPr lang="en-US" b="1" dirty="0">
                <a:solidFill>
                  <a:srgbClr val="00B050"/>
                </a:solidFill>
              </a:rPr>
              <a:t>Final decision on rates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Base royalty rates including price triggers in variable ad valorem system</a:t>
            </a:r>
          </a:p>
          <a:p>
            <a:pPr lvl="2"/>
            <a:r>
              <a:rPr lang="en-US" dirty="0"/>
              <a:t>Current model values:  2.5% </a:t>
            </a:r>
            <a:r>
              <a:rPr lang="en-US" dirty="0">
                <a:sym typeface="Wingdings" panose="05000000000000000000" pitchFamily="2" charset="2"/>
              </a:rPr>
              <a:t> 4.5% ($510/t GMV) up to 9.5% ($720/t GMV)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Parameters for equalization mechanism (depending on which, if any are chosen)</a:t>
            </a:r>
          </a:p>
          <a:p>
            <a:pPr lvl="2"/>
            <a:r>
              <a:rPr lang="en-US" dirty="0">
                <a:sym typeface="Wingdings" panose="05000000000000000000" pitchFamily="2" charset="2"/>
              </a:rPr>
              <a:t>Current proposals:</a:t>
            </a:r>
          </a:p>
          <a:p>
            <a:pPr lvl="3"/>
            <a:r>
              <a:rPr lang="en-US" dirty="0">
                <a:sym typeface="Wingdings" panose="05000000000000000000" pitchFamily="2" charset="2"/>
              </a:rPr>
              <a:t>Additional Royalty System: 7% ad valorem on GMV</a:t>
            </a:r>
          </a:p>
          <a:p>
            <a:pPr lvl="3"/>
            <a:r>
              <a:rPr lang="en-US" dirty="0"/>
              <a:t>Additional Profit Share: 25%, (should there be a cost uplift?)</a:t>
            </a:r>
          </a:p>
          <a:p>
            <a:pPr lvl="3"/>
            <a:r>
              <a:rPr lang="en-US" dirty="0"/>
              <a:t>Top-Up Profit Share: 25% using </a:t>
            </a:r>
            <a:r>
              <a:rPr lang="en-US" dirty="0" err="1"/>
              <a:t>GloBE</a:t>
            </a:r>
            <a:r>
              <a:rPr lang="en-US" dirty="0"/>
              <a:t> rules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6299484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 Theme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5552</TotalTime>
  <Words>1847</Words>
  <Application>Microsoft Office PowerPoint</Application>
  <PresentationFormat>Widescreen</PresentationFormat>
  <Paragraphs>276</Paragraphs>
  <Slides>17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Wingdings</vt:lpstr>
      <vt:lpstr>2_Office Theme</vt:lpstr>
      <vt:lpstr>Financial Payment System for Deep Sea Mining of Polymetallic Nodules </vt:lpstr>
      <vt:lpstr>Agenda</vt:lpstr>
      <vt:lpstr>Review of Financial Payment System Options</vt:lpstr>
      <vt:lpstr>Fairness as Basis for Selecting Rates</vt:lpstr>
      <vt:lpstr>Updated Baseline Results Using 42.6% ETR Royalty Basis: Gross Metal Value </vt:lpstr>
      <vt:lpstr>What happens if contractors don’t pay full 25% CIT or equivalent to their Sponsor State?</vt:lpstr>
      <vt:lpstr>Can We Define an Equalization System to Remedy this Issue?</vt:lpstr>
      <vt:lpstr>Three Proposed Approaches to CIT Equalization</vt:lpstr>
      <vt:lpstr>Equalization System #1: Additional Fixed Rate Royalty</vt:lpstr>
      <vt:lpstr>Equalization System #2: Additional Profit Share</vt:lpstr>
      <vt:lpstr>Equalization System #3: Top Up Profit Share </vt:lpstr>
      <vt:lpstr>Pros &amp; Cons of Systems: Tradeoff between Complexity &amp; Full Equalization</vt:lpstr>
      <vt:lpstr>Complexity and Equalization Issues</vt:lpstr>
      <vt:lpstr>Base Case Results for Each Equalization System Option #4: Variable Rate Ad Valorem 2.5%4.5/9.5%</vt:lpstr>
      <vt:lpstr>Can a hybrid system combine strengths of different mechanisms?</vt:lpstr>
      <vt:lpstr>HOMEWORK: What needs to be decided now?</vt:lpstr>
      <vt:lpstr>MORE HOMEWORK: What’s next?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Analysis of Additional Royalty Payments with Reduced Sponsor State CIT</dc:title>
  <dc:creator>Liz Moore</dc:creator>
  <cp:lastModifiedBy>Richard Roth</cp:lastModifiedBy>
  <cp:revision>88</cp:revision>
  <dcterms:created xsi:type="dcterms:W3CDTF">2023-07-04T18:33:01Z</dcterms:created>
  <dcterms:modified xsi:type="dcterms:W3CDTF">2023-11-03T15:15:12Z</dcterms:modified>
</cp:coreProperties>
</file>