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2" r:id="rId4"/>
    <p:sldId id="272" r:id="rId5"/>
    <p:sldId id="263" r:id="rId6"/>
    <p:sldId id="259" r:id="rId7"/>
    <p:sldId id="264" r:id="rId8"/>
    <p:sldId id="265" r:id="rId9"/>
    <p:sldId id="271" r:id="rId10"/>
    <p:sldId id="266" r:id="rId11"/>
    <p:sldId id="260" r:id="rId12"/>
    <p:sldId id="268" r:id="rId13"/>
    <p:sldId id="267" r:id="rId14"/>
    <p:sldId id="261" r:id="rId15"/>
    <p:sldId id="269" r:id="rId16"/>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98A431E-E959-B308-EEC6-70CCBE46D69C}" name="David Pusztai" initials="DP" userId="S::dpusztai@isa.org.jm::6b528912-0126-40f3-be03-d1606f0bd0ac" providerId="AD"/>
  <p188:author id="{032DF071-A711-7534-C5A4-78CD4112412C}" name="Giovanni Ardito" initials="GA" userId="S::gardito@isa.org.jm::f6c0baa2-b830-4e67-9d06-b9b1b8c0d3cc" providerId="AD"/>
  <p188:author id="{99269379-660D-C5F6-5A16-1499BFA15FF2}" name="Luke Brander" initials="LB" userId="a0b3025a513b2fa3" providerId="Windows Live"/>
  <p188:author id="{099179CB-E4DA-CD57-F54F-B60350A8B2F0}" name="Marcelino Miranda" initials="MM" userId="S::mmiranda@isa.org.jm::1533a05e-85a1-4ee5-b40b-4b2f7134cee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01"/>
    <p:restoredTop sz="94628"/>
  </p:normalViewPr>
  <p:slideViewPr>
    <p:cSldViewPr snapToGrid="0">
      <p:cViewPr varScale="1">
        <p:scale>
          <a:sx n="78" d="100"/>
          <a:sy n="78" d="100"/>
        </p:scale>
        <p:origin x="1219"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F22BD-C5B7-E231-F2CB-82F8C9487E1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170E46-01C9-90D6-5098-AD8385BD82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1094309A-C1D8-19A8-7700-A0DFB2E44474}"/>
              </a:ext>
            </a:extLst>
          </p:cNvPr>
          <p:cNvSpPr>
            <a:spLocks noGrp="1"/>
          </p:cNvSpPr>
          <p:nvPr>
            <p:ph type="dt" sz="half" idx="10"/>
          </p:nvPr>
        </p:nvSpPr>
        <p:spPr/>
        <p:txBody>
          <a:bodyPr/>
          <a:lstStyle/>
          <a:p>
            <a:fld id="{37E7BA5D-9BE0-1147-B02B-B59FB6F55C5B}" type="datetimeFigureOut">
              <a:rPr lang="en-GB" smtClean="0"/>
              <a:t>20/03/2024</a:t>
            </a:fld>
            <a:endParaRPr lang="en-GB"/>
          </a:p>
        </p:txBody>
      </p:sp>
      <p:sp>
        <p:nvSpPr>
          <p:cNvPr id="5" name="Footer Placeholder 4">
            <a:extLst>
              <a:ext uri="{FF2B5EF4-FFF2-40B4-BE49-F238E27FC236}">
                <a16:creationId xmlns:a16="http://schemas.microsoft.com/office/drawing/2014/main" id="{36BC041B-1970-3D34-E63A-583B182A63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458128-1206-A497-7CC1-BACB8AB25725}"/>
              </a:ext>
            </a:extLst>
          </p:cNvPr>
          <p:cNvSpPr>
            <a:spLocks noGrp="1"/>
          </p:cNvSpPr>
          <p:nvPr>
            <p:ph type="sldNum" sz="quarter" idx="12"/>
          </p:nvPr>
        </p:nvSpPr>
        <p:spPr/>
        <p:txBody>
          <a:bodyPr/>
          <a:lstStyle/>
          <a:p>
            <a:fld id="{268D78FE-B85B-A541-904B-0A9870CD7C20}" type="slidenum">
              <a:rPr lang="en-GB" smtClean="0"/>
              <a:t>‹#›</a:t>
            </a:fld>
            <a:endParaRPr lang="en-GB"/>
          </a:p>
        </p:txBody>
      </p:sp>
    </p:spTree>
    <p:extLst>
      <p:ext uri="{BB962C8B-B14F-4D97-AF65-F5344CB8AC3E}">
        <p14:creationId xmlns:p14="http://schemas.microsoft.com/office/powerpoint/2010/main" val="1959368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331D5-7385-2BA0-E7A4-CEEC9C077AB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3EC7FAE-7943-0976-3D3B-E130A103E40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B3B96E0-3041-DFB0-702F-4746018A8AE7}"/>
              </a:ext>
            </a:extLst>
          </p:cNvPr>
          <p:cNvSpPr>
            <a:spLocks noGrp="1"/>
          </p:cNvSpPr>
          <p:nvPr>
            <p:ph type="dt" sz="half" idx="10"/>
          </p:nvPr>
        </p:nvSpPr>
        <p:spPr/>
        <p:txBody>
          <a:bodyPr/>
          <a:lstStyle/>
          <a:p>
            <a:fld id="{37E7BA5D-9BE0-1147-B02B-B59FB6F55C5B}" type="datetimeFigureOut">
              <a:rPr lang="en-GB" smtClean="0"/>
              <a:t>20/03/2024</a:t>
            </a:fld>
            <a:endParaRPr lang="en-GB"/>
          </a:p>
        </p:txBody>
      </p:sp>
      <p:sp>
        <p:nvSpPr>
          <p:cNvPr id="5" name="Footer Placeholder 4">
            <a:extLst>
              <a:ext uri="{FF2B5EF4-FFF2-40B4-BE49-F238E27FC236}">
                <a16:creationId xmlns:a16="http://schemas.microsoft.com/office/drawing/2014/main" id="{BF89CCED-2066-1E27-7945-1E89FE7D89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CD6E1E-03C9-9A95-1F5B-AA61AC708C6D}"/>
              </a:ext>
            </a:extLst>
          </p:cNvPr>
          <p:cNvSpPr>
            <a:spLocks noGrp="1"/>
          </p:cNvSpPr>
          <p:nvPr>
            <p:ph type="sldNum" sz="quarter" idx="12"/>
          </p:nvPr>
        </p:nvSpPr>
        <p:spPr/>
        <p:txBody>
          <a:bodyPr/>
          <a:lstStyle/>
          <a:p>
            <a:fld id="{268D78FE-B85B-A541-904B-0A9870CD7C20}" type="slidenum">
              <a:rPr lang="en-GB" smtClean="0"/>
              <a:t>‹#›</a:t>
            </a:fld>
            <a:endParaRPr lang="en-GB"/>
          </a:p>
        </p:txBody>
      </p:sp>
    </p:spTree>
    <p:extLst>
      <p:ext uri="{BB962C8B-B14F-4D97-AF65-F5344CB8AC3E}">
        <p14:creationId xmlns:p14="http://schemas.microsoft.com/office/powerpoint/2010/main" val="1359647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7F4AE-B789-A015-AEE7-627AF55B5A3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C6FFE01-584A-D51D-BE7E-345ACE29C6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BE3D6E4-086F-D848-9F5E-4108208AE439}"/>
              </a:ext>
            </a:extLst>
          </p:cNvPr>
          <p:cNvSpPr>
            <a:spLocks noGrp="1"/>
          </p:cNvSpPr>
          <p:nvPr>
            <p:ph type="dt" sz="half" idx="10"/>
          </p:nvPr>
        </p:nvSpPr>
        <p:spPr/>
        <p:txBody>
          <a:bodyPr/>
          <a:lstStyle/>
          <a:p>
            <a:fld id="{37E7BA5D-9BE0-1147-B02B-B59FB6F55C5B}" type="datetimeFigureOut">
              <a:rPr lang="en-GB" smtClean="0"/>
              <a:t>20/03/2024</a:t>
            </a:fld>
            <a:endParaRPr lang="en-GB"/>
          </a:p>
        </p:txBody>
      </p:sp>
      <p:sp>
        <p:nvSpPr>
          <p:cNvPr id="5" name="Footer Placeholder 4">
            <a:extLst>
              <a:ext uri="{FF2B5EF4-FFF2-40B4-BE49-F238E27FC236}">
                <a16:creationId xmlns:a16="http://schemas.microsoft.com/office/drawing/2014/main" id="{C21EDE86-CC7A-3BD5-7322-A8D11868A4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2503B9-F07D-89E3-1469-121E6E6C961B}"/>
              </a:ext>
            </a:extLst>
          </p:cNvPr>
          <p:cNvSpPr>
            <a:spLocks noGrp="1"/>
          </p:cNvSpPr>
          <p:nvPr>
            <p:ph type="sldNum" sz="quarter" idx="12"/>
          </p:nvPr>
        </p:nvSpPr>
        <p:spPr/>
        <p:txBody>
          <a:bodyPr/>
          <a:lstStyle/>
          <a:p>
            <a:fld id="{268D78FE-B85B-A541-904B-0A9870CD7C20}" type="slidenum">
              <a:rPr lang="en-GB" smtClean="0"/>
              <a:t>‹#›</a:t>
            </a:fld>
            <a:endParaRPr lang="en-GB"/>
          </a:p>
        </p:txBody>
      </p:sp>
    </p:spTree>
    <p:extLst>
      <p:ext uri="{BB962C8B-B14F-4D97-AF65-F5344CB8AC3E}">
        <p14:creationId xmlns:p14="http://schemas.microsoft.com/office/powerpoint/2010/main" val="717211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30BE7-7D07-795E-59F4-25764BE3C07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46BFC1D-AB0D-EFA1-C606-EF1B4C626A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F954D81-2D98-326A-CEF8-997AA0ED6E4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87A787D8-494A-C056-C967-5CBA0E447AC6}"/>
              </a:ext>
            </a:extLst>
          </p:cNvPr>
          <p:cNvSpPr>
            <a:spLocks noGrp="1"/>
          </p:cNvSpPr>
          <p:nvPr>
            <p:ph type="dt" sz="half" idx="10"/>
          </p:nvPr>
        </p:nvSpPr>
        <p:spPr/>
        <p:txBody>
          <a:bodyPr/>
          <a:lstStyle/>
          <a:p>
            <a:fld id="{37E7BA5D-9BE0-1147-B02B-B59FB6F55C5B}" type="datetimeFigureOut">
              <a:rPr lang="en-GB" smtClean="0"/>
              <a:t>20/03/2024</a:t>
            </a:fld>
            <a:endParaRPr lang="en-GB"/>
          </a:p>
        </p:txBody>
      </p:sp>
      <p:sp>
        <p:nvSpPr>
          <p:cNvPr id="6" name="Footer Placeholder 5">
            <a:extLst>
              <a:ext uri="{FF2B5EF4-FFF2-40B4-BE49-F238E27FC236}">
                <a16:creationId xmlns:a16="http://schemas.microsoft.com/office/drawing/2014/main" id="{9F430379-D5F3-67B4-FEDE-21FE53350C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CB78EF-88CC-1097-E7FA-36E44642D1CF}"/>
              </a:ext>
            </a:extLst>
          </p:cNvPr>
          <p:cNvSpPr>
            <a:spLocks noGrp="1"/>
          </p:cNvSpPr>
          <p:nvPr>
            <p:ph type="sldNum" sz="quarter" idx="12"/>
          </p:nvPr>
        </p:nvSpPr>
        <p:spPr/>
        <p:txBody>
          <a:bodyPr/>
          <a:lstStyle/>
          <a:p>
            <a:fld id="{268D78FE-B85B-A541-904B-0A9870CD7C20}" type="slidenum">
              <a:rPr lang="en-GB" smtClean="0"/>
              <a:t>‹#›</a:t>
            </a:fld>
            <a:endParaRPr lang="en-GB"/>
          </a:p>
        </p:txBody>
      </p:sp>
    </p:spTree>
    <p:extLst>
      <p:ext uri="{BB962C8B-B14F-4D97-AF65-F5344CB8AC3E}">
        <p14:creationId xmlns:p14="http://schemas.microsoft.com/office/powerpoint/2010/main" val="3654381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4EBF4-4589-E3DF-7943-657E5F0C893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770E2E9-E334-8576-00AC-B221A0EC61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1AE7A99-3E72-3B99-B3F2-16EB3B2A635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F066874C-224C-8D64-4636-81FDD7484D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1DC670B-894C-99AF-1C11-1A82CA56E89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6D8EDCF-FE93-E932-6571-82E5DAD70477}"/>
              </a:ext>
            </a:extLst>
          </p:cNvPr>
          <p:cNvSpPr>
            <a:spLocks noGrp="1"/>
          </p:cNvSpPr>
          <p:nvPr>
            <p:ph type="dt" sz="half" idx="10"/>
          </p:nvPr>
        </p:nvSpPr>
        <p:spPr/>
        <p:txBody>
          <a:bodyPr/>
          <a:lstStyle/>
          <a:p>
            <a:fld id="{37E7BA5D-9BE0-1147-B02B-B59FB6F55C5B}" type="datetimeFigureOut">
              <a:rPr lang="en-GB" smtClean="0"/>
              <a:t>20/03/2024</a:t>
            </a:fld>
            <a:endParaRPr lang="en-GB"/>
          </a:p>
        </p:txBody>
      </p:sp>
      <p:sp>
        <p:nvSpPr>
          <p:cNvPr id="8" name="Footer Placeholder 7">
            <a:extLst>
              <a:ext uri="{FF2B5EF4-FFF2-40B4-BE49-F238E27FC236}">
                <a16:creationId xmlns:a16="http://schemas.microsoft.com/office/drawing/2014/main" id="{E3519637-44B0-A574-E406-DE840B69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9C4F60F-42D5-C71A-4621-C5639F4CD4B0}"/>
              </a:ext>
            </a:extLst>
          </p:cNvPr>
          <p:cNvSpPr>
            <a:spLocks noGrp="1"/>
          </p:cNvSpPr>
          <p:nvPr>
            <p:ph type="sldNum" sz="quarter" idx="12"/>
          </p:nvPr>
        </p:nvSpPr>
        <p:spPr/>
        <p:txBody>
          <a:bodyPr/>
          <a:lstStyle/>
          <a:p>
            <a:fld id="{268D78FE-B85B-A541-904B-0A9870CD7C20}" type="slidenum">
              <a:rPr lang="en-GB" smtClean="0"/>
              <a:t>‹#›</a:t>
            </a:fld>
            <a:endParaRPr lang="en-GB"/>
          </a:p>
        </p:txBody>
      </p:sp>
    </p:spTree>
    <p:extLst>
      <p:ext uri="{BB962C8B-B14F-4D97-AF65-F5344CB8AC3E}">
        <p14:creationId xmlns:p14="http://schemas.microsoft.com/office/powerpoint/2010/main" val="3228469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24449-045B-91FA-0FAC-E24C28CC136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116CB707-A8EA-6732-214F-69B42147C710}"/>
              </a:ext>
            </a:extLst>
          </p:cNvPr>
          <p:cNvSpPr>
            <a:spLocks noGrp="1"/>
          </p:cNvSpPr>
          <p:nvPr>
            <p:ph type="dt" sz="half" idx="10"/>
          </p:nvPr>
        </p:nvSpPr>
        <p:spPr/>
        <p:txBody>
          <a:bodyPr/>
          <a:lstStyle/>
          <a:p>
            <a:fld id="{37E7BA5D-9BE0-1147-B02B-B59FB6F55C5B}" type="datetimeFigureOut">
              <a:rPr lang="en-GB" smtClean="0"/>
              <a:t>20/03/2024</a:t>
            </a:fld>
            <a:endParaRPr lang="en-GB"/>
          </a:p>
        </p:txBody>
      </p:sp>
      <p:sp>
        <p:nvSpPr>
          <p:cNvPr id="4" name="Footer Placeholder 3">
            <a:extLst>
              <a:ext uri="{FF2B5EF4-FFF2-40B4-BE49-F238E27FC236}">
                <a16:creationId xmlns:a16="http://schemas.microsoft.com/office/drawing/2014/main" id="{F2C9CF4D-6C55-A9C0-FB10-24046EA5661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1EAE7E5-40A4-D7BD-9738-7D2ABBC54A97}"/>
              </a:ext>
            </a:extLst>
          </p:cNvPr>
          <p:cNvSpPr>
            <a:spLocks noGrp="1"/>
          </p:cNvSpPr>
          <p:nvPr>
            <p:ph type="sldNum" sz="quarter" idx="12"/>
          </p:nvPr>
        </p:nvSpPr>
        <p:spPr/>
        <p:txBody>
          <a:bodyPr/>
          <a:lstStyle/>
          <a:p>
            <a:fld id="{268D78FE-B85B-A541-904B-0A9870CD7C20}" type="slidenum">
              <a:rPr lang="en-GB" smtClean="0"/>
              <a:t>‹#›</a:t>
            </a:fld>
            <a:endParaRPr lang="en-GB"/>
          </a:p>
        </p:txBody>
      </p:sp>
    </p:spTree>
    <p:extLst>
      <p:ext uri="{BB962C8B-B14F-4D97-AF65-F5344CB8AC3E}">
        <p14:creationId xmlns:p14="http://schemas.microsoft.com/office/powerpoint/2010/main" val="3468450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818DBF-2F20-C301-8430-92EC700BEFD2}"/>
              </a:ext>
            </a:extLst>
          </p:cNvPr>
          <p:cNvSpPr>
            <a:spLocks noGrp="1"/>
          </p:cNvSpPr>
          <p:nvPr>
            <p:ph type="dt" sz="half" idx="10"/>
          </p:nvPr>
        </p:nvSpPr>
        <p:spPr/>
        <p:txBody>
          <a:bodyPr/>
          <a:lstStyle/>
          <a:p>
            <a:fld id="{37E7BA5D-9BE0-1147-B02B-B59FB6F55C5B}" type="datetimeFigureOut">
              <a:rPr lang="en-GB" smtClean="0"/>
              <a:t>20/03/2024</a:t>
            </a:fld>
            <a:endParaRPr lang="en-GB"/>
          </a:p>
        </p:txBody>
      </p:sp>
      <p:sp>
        <p:nvSpPr>
          <p:cNvPr id="3" name="Footer Placeholder 2">
            <a:extLst>
              <a:ext uri="{FF2B5EF4-FFF2-40B4-BE49-F238E27FC236}">
                <a16:creationId xmlns:a16="http://schemas.microsoft.com/office/drawing/2014/main" id="{71D07A81-FECA-DD1E-C370-61D84240E0F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4AA2E1A-0652-49E6-0C69-C59359C43232}"/>
              </a:ext>
            </a:extLst>
          </p:cNvPr>
          <p:cNvSpPr>
            <a:spLocks noGrp="1"/>
          </p:cNvSpPr>
          <p:nvPr>
            <p:ph type="sldNum" sz="quarter" idx="12"/>
          </p:nvPr>
        </p:nvSpPr>
        <p:spPr/>
        <p:txBody>
          <a:bodyPr/>
          <a:lstStyle/>
          <a:p>
            <a:fld id="{268D78FE-B85B-A541-904B-0A9870CD7C20}" type="slidenum">
              <a:rPr lang="en-GB" smtClean="0"/>
              <a:t>‹#›</a:t>
            </a:fld>
            <a:endParaRPr lang="en-GB"/>
          </a:p>
        </p:txBody>
      </p:sp>
    </p:spTree>
    <p:extLst>
      <p:ext uri="{BB962C8B-B14F-4D97-AF65-F5344CB8AC3E}">
        <p14:creationId xmlns:p14="http://schemas.microsoft.com/office/powerpoint/2010/main" val="713718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4EC69-466F-F477-DAAC-6856F20A28E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AB322B10-EEAD-927E-6BA8-BA66604C84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949E519-A0D3-9F43-22BE-79D265E36B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E3F5D67-A434-91E1-75A7-03E9A151D310}"/>
              </a:ext>
            </a:extLst>
          </p:cNvPr>
          <p:cNvSpPr>
            <a:spLocks noGrp="1"/>
          </p:cNvSpPr>
          <p:nvPr>
            <p:ph type="dt" sz="half" idx="10"/>
          </p:nvPr>
        </p:nvSpPr>
        <p:spPr/>
        <p:txBody>
          <a:bodyPr/>
          <a:lstStyle/>
          <a:p>
            <a:fld id="{37E7BA5D-9BE0-1147-B02B-B59FB6F55C5B}" type="datetimeFigureOut">
              <a:rPr lang="en-GB" smtClean="0"/>
              <a:t>20/03/2024</a:t>
            </a:fld>
            <a:endParaRPr lang="en-GB"/>
          </a:p>
        </p:txBody>
      </p:sp>
      <p:sp>
        <p:nvSpPr>
          <p:cNvPr id="6" name="Footer Placeholder 5">
            <a:extLst>
              <a:ext uri="{FF2B5EF4-FFF2-40B4-BE49-F238E27FC236}">
                <a16:creationId xmlns:a16="http://schemas.microsoft.com/office/drawing/2014/main" id="{94F51170-6DAC-52F7-E4DE-DA96B591254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D2DA14-43B8-EE92-D923-8688C145E1E9}"/>
              </a:ext>
            </a:extLst>
          </p:cNvPr>
          <p:cNvSpPr>
            <a:spLocks noGrp="1"/>
          </p:cNvSpPr>
          <p:nvPr>
            <p:ph type="sldNum" sz="quarter" idx="12"/>
          </p:nvPr>
        </p:nvSpPr>
        <p:spPr/>
        <p:txBody>
          <a:bodyPr/>
          <a:lstStyle/>
          <a:p>
            <a:fld id="{268D78FE-B85B-A541-904B-0A9870CD7C20}" type="slidenum">
              <a:rPr lang="en-GB" smtClean="0"/>
              <a:t>‹#›</a:t>
            </a:fld>
            <a:endParaRPr lang="en-GB"/>
          </a:p>
        </p:txBody>
      </p:sp>
    </p:spTree>
    <p:extLst>
      <p:ext uri="{BB962C8B-B14F-4D97-AF65-F5344CB8AC3E}">
        <p14:creationId xmlns:p14="http://schemas.microsoft.com/office/powerpoint/2010/main" val="3452746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4B666-72D4-B40A-DFA5-225F2C5594F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2A117BCC-2AF9-B987-2342-E71ACE2FB2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70DE63A-FD0E-41C3-5A2A-90D8692992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7F5821E-8C6D-C227-F893-1F1C3296F847}"/>
              </a:ext>
            </a:extLst>
          </p:cNvPr>
          <p:cNvSpPr>
            <a:spLocks noGrp="1"/>
          </p:cNvSpPr>
          <p:nvPr>
            <p:ph type="dt" sz="half" idx="10"/>
          </p:nvPr>
        </p:nvSpPr>
        <p:spPr/>
        <p:txBody>
          <a:bodyPr/>
          <a:lstStyle/>
          <a:p>
            <a:fld id="{37E7BA5D-9BE0-1147-B02B-B59FB6F55C5B}" type="datetimeFigureOut">
              <a:rPr lang="en-GB" smtClean="0"/>
              <a:t>20/03/2024</a:t>
            </a:fld>
            <a:endParaRPr lang="en-GB"/>
          </a:p>
        </p:txBody>
      </p:sp>
      <p:sp>
        <p:nvSpPr>
          <p:cNvPr id="6" name="Footer Placeholder 5">
            <a:extLst>
              <a:ext uri="{FF2B5EF4-FFF2-40B4-BE49-F238E27FC236}">
                <a16:creationId xmlns:a16="http://schemas.microsoft.com/office/drawing/2014/main" id="{0E243280-491E-84F6-1BB3-C171836A8D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B083AC-019D-02B9-4F75-C08D0B7CDFA7}"/>
              </a:ext>
            </a:extLst>
          </p:cNvPr>
          <p:cNvSpPr>
            <a:spLocks noGrp="1"/>
          </p:cNvSpPr>
          <p:nvPr>
            <p:ph type="sldNum" sz="quarter" idx="12"/>
          </p:nvPr>
        </p:nvSpPr>
        <p:spPr/>
        <p:txBody>
          <a:bodyPr/>
          <a:lstStyle/>
          <a:p>
            <a:fld id="{268D78FE-B85B-A541-904B-0A9870CD7C20}" type="slidenum">
              <a:rPr lang="en-GB" smtClean="0"/>
              <a:t>‹#›</a:t>
            </a:fld>
            <a:endParaRPr lang="en-GB"/>
          </a:p>
        </p:txBody>
      </p:sp>
    </p:spTree>
    <p:extLst>
      <p:ext uri="{BB962C8B-B14F-4D97-AF65-F5344CB8AC3E}">
        <p14:creationId xmlns:p14="http://schemas.microsoft.com/office/powerpoint/2010/main" val="2680546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23208-26CC-FB51-B012-6EB38D52E2C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85DD09E-DB4E-8B58-D025-C6431A346F0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690EFAB-EFD7-E0CB-047E-A0E3F9D66981}"/>
              </a:ext>
            </a:extLst>
          </p:cNvPr>
          <p:cNvSpPr>
            <a:spLocks noGrp="1"/>
          </p:cNvSpPr>
          <p:nvPr>
            <p:ph type="dt" sz="half" idx="10"/>
          </p:nvPr>
        </p:nvSpPr>
        <p:spPr/>
        <p:txBody>
          <a:bodyPr/>
          <a:lstStyle/>
          <a:p>
            <a:fld id="{37E7BA5D-9BE0-1147-B02B-B59FB6F55C5B}" type="datetimeFigureOut">
              <a:rPr lang="en-GB" smtClean="0"/>
              <a:t>20/03/2024</a:t>
            </a:fld>
            <a:endParaRPr lang="en-GB"/>
          </a:p>
        </p:txBody>
      </p:sp>
      <p:sp>
        <p:nvSpPr>
          <p:cNvPr id="5" name="Footer Placeholder 4">
            <a:extLst>
              <a:ext uri="{FF2B5EF4-FFF2-40B4-BE49-F238E27FC236}">
                <a16:creationId xmlns:a16="http://schemas.microsoft.com/office/drawing/2014/main" id="{BB4DD6B2-79BD-C1D4-B096-54F26B0CC2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151DF3-DB14-C767-0FDC-6F187041B027}"/>
              </a:ext>
            </a:extLst>
          </p:cNvPr>
          <p:cNvSpPr>
            <a:spLocks noGrp="1"/>
          </p:cNvSpPr>
          <p:nvPr>
            <p:ph type="sldNum" sz="quarter" idx="12"/>
          </p:nvPr>
        </p:nvSpPr>
        <p:spPr/>
        <p:txBody>
          <a:bodyPr/>
          <a:lstStyle/>
          <a:p>
            <a:fld id="{268D78FE-B85B-A541-904B-0A9870CD7C20}" type="slidenum">
              <a:rPr lang="en-GB" smtClean="0"/>
              <a:t>‹#›</a:t>
            </a:fld>
            <a:endParaRPr lang="en-GB"/>
          </a:p>
        </p:txBody>
      </p:sp>
    </p:spTree>
    <p:extLst>
      <p:ext uri="{BB962C8B-B14F-4D97-AF65-F5344CB8AC3E}">
        <p14:creationId xmlns:p14="http://schemas.microsoft.com/office/powerpoint/2010/main" val="1854694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7B211D-C86B-5576-E45E-11D3D2ACEDCE}"/>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71D6DAF-3A44-6911-65B9-56912C32EA8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8395333-72B4-830F-E4A5-2AC60279456E}"/>
              </a:ext>
            </a:extLst>
          </p:cNvPr>
          <p:cNvSpPr>
            <a:spLocks noGrp="1"/>
          </p:cNvSpPr>
          <p:nvPr>
            <p:ph type="dt" sz="half" idx="10"/>
          </p:nvPr>
        </p:nvSpPr>
        <p:spPr/>
        <p:txBody>
          <a:bodyPr/>
          <a:lstStyle/>
          <a:p>
            <a:fld id="{37E7BA5D-9BE0-1147-B02B-B59FB6F55C5B}" type="datetimeFigureOut">
              <a:rPr lang="en-GB" smtClean="0"/>
              <a:t>20/03/2024</a:t>
            </a:fld>
            <a:endParaRPr lang="en-GB"/>
          </a:p>
        </p:txBody>
      </p:sp>
      <p:sp>
        <p:nvSpPr>
          <p:cNvPr id="5" name="Footer Placeholder 4">
            <a:extLst>
              <a:ext uri="{FF2B5EF4-FFF2-40B4-BE49-F238E27FC236}">
                <a16:creationId xmlns:a16="http://schemas.microsoft.com/office/drawing/2014/main" id="{AFD790E9-E87D-1763-4329-FA1C7BD8F2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87D45E-6CF4-8874-A0C8-C8A394C58FBD}"/>
              </a:ext>
            </a:extLst>
          </p:cNvPr>
          <p:cNvSpPr>
            <a:spLocks noGrp="1"/>
          </p:cNvSpPr>
          <p:nvPr>
            <p:ph type="sldNum" sz="quarter" idx="12"/>
          </p:nvPr>
        </p:nvSpPr>
        <p:spPr/>
        <p:txBody>
          <a:bodyPr/>
          <a:lstStyle/>
          <a:p>
            <a:fld id="{268D78FE-B85B-A541-904B-0A9870CD7C20}" type="slidenum">
              <a:rPr lang="en-GB" smtClean="0"/>
              <a:t>‹#›</a:t>
            </a:fld>
            <a:endParaRPr lang="en-GB"/>
          </a:p>
        </p:txBody>
      </p:sp>
    </p:spTree>
    <p:extLst>
      <p:ext uri="{BB962C8B-B14F-4D97-AF65-F5344CB8AC3E}">
        <p14:creationId xmlns:p14="http://schemas.microsoft.com/office/powerpoint/2010/main" val="2010014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523C8C-788F-B7DF-EBA6-48D5806B77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1396BD9-96B8-D8DF-B93B-007C0A919A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58282B6-213B-AB90-8AD9-458A72BC7D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E7BA5D-9BE0-1147-B02B-B59FB6F55C5B}" type="datetimeFigureOut">
              <a:rPr lang="en-GB" smtClean="0"/>
              <a:t>20/03/2024</a:t>
            </a:fld>
            <a:endParaRPr lang="en-GB"/>
          </a:p>
        </p:txBody>
      </p:sp>
      <p:sp>
        <p:nvSpPr>
          <p:cNvPr id="5" name="Footer Placeholder 4">
            <a:extLst>
              <a:ext uri="{FF2B5EF4-FFF2-40B4-BE49-F238E27FC236}">
                <a16:creationId xmlns:a16="http://schemas.microsoft.com/office/drawing/2014/main" id="{A6690E44-7B0B-347D-7E94-DCC324CA4C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333D205-85F2-E5E3-DC08-2FC08BD1FE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8D78FE-B85B-A541-904B-0A9870CD7C20}" type="slidenum">
              <a:rPr lang="en-GB" smtClean="0"/>
              <a:t>‹#›</a:t>
            </a:fld>
            <a:endParaRPr lang="en-GB"/>
          </a:p>
        </p:txBody>
      </p:sp>
    </p:spTree>
    <p:extLst>
      <p:ext uri="{BB962C8B-B14F-4D97-AF65-F5344CB8AC3E}">
        <p14:creationId xmlns:p14="http://schemas.microsoft.com/office/powerpoint/2010/main" val="818448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ukebrander@gmail.com" TargetMode="Externa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1931" y="504029"/>
            <a:ext cx="9819860" cy="2892305"/>
          </a:xfrm>
        </p:spPr>
        <p:txBody>
          <a:bodyPr>
            <a:normAutofit/>
          </a:bodyPr>
          <a:lstStyle/>
          <a:p>
            <a:r>
              <a:rPr lang="en-GB" dirty="0">
                <a:solidFill>
                  <a:schemeClr val="accent5">
                    <a:lumMod val="75000"/>
                  </a:schemeClr>
                </a:solidFill>
              </a:rPr>
              <a:t>The economic value of ecosystem services and natural capital of the Area</a:t>
            </a:r>
          </a:p>
        </p:txBody>
      </p:sp>
      <p:sp>
        <p:nvSpPr>
          <p:cNvPr id="6" name="TextBox 5"/>
          <p:cNvSpPr txBox="1"/>
          <p:nvPr/>
        </p:nvSpPr>
        <p:spPr>
          <a:xfrm>
            <a:off x="2423592" y="3617698"/>
            <a:ext cx="7709668" cy="1200329"/>
          </a:xfrm>
          <a:prstGeom prst="rect">
            <a:avLst/>
          </a:prstGeom>
          <a:noFill/>
        </p:spPr>
        <p:txBody>
          <a:bodyPr wrap="square" rtlCol="0">
            <a:spAutoFit/>
          </a:bodyPr>
          <a:lstStyle/>
          <a:p>
            <a:pPr algn="ctr"/>
            <a:r>
              <a:rPr lang="en-GB" sz="2400" err="1">
                <a:solidFill>
                  <a:schemeClr val="accent3">
                    <a:lumMod val="50000"/>
                  </a:schemeClr>
                </a:solidFill>
              </a:rPr>
              <a:t>Dr.</a:t>
            </a:r>
            <a:r>
              <a:rPr lang="en-GB" sz="2400">
                <a:solidFill>
                  <a:schemeClr val="accent3">
                    <a:lumMod val="50000"/>
                  </a:schemeClr>
                </a:solidFill>
              </a:rPr>
              <a:t> Luke Brander</a:t>
            </a:r>
          </a:p>
          <a:p>
            <a:pPr algn="ctr"/>
            <a:endParaRPr lang="en-GB" sz="2400">
              <a:solidFill>
                <a:schemeClr val="accent3">
                  <a:lumMod val="50000"/>
                </a:schemeClr>
              </a:solidFill>
            </a:endParaRPr>
          </a:p>
          <a:p>
            <a:pPr algn="ctr"/>
            <a:r>
              <a:rPr lang="en-GB" sz="2400">
                <a:solidFill>
                  <a:schemeClr val="accent3">
                    <a:lumMod val="50000"/>
                  </a:schemeClr>
                </a:solidFill>
                <a:hlinkClick r:id="rId2"/>
              </a:rPr>
              <a:t>lukebrander@gmail.com</a:t>
            </a:r>
            <a:endParaRPr lang="en-GB" sz="2400">
              <a:solidFill>
                <a:schemeClr val="accent3">
                  <a:lumMod val="50000"/>
                </a:schemeClr>
              </a:solidFill>
            </a:endParaRPr>
          </a:p>
        </p:txBody>
      </p:sp>
      <p:pic>
        <p:nvPicPr>
          <p:cNvPr id="5" name="Picture 4">
            <a:extLst>
              <a:ext uri="{FF2B5EF4-FFF2-40B4-BE49-F238E27FC236}">
                <a16:creationId xmlns:a16="http://schemas.microsoft.com/office/drawing/2014/main" id="{65D63F03-59DF-FD4B-829D-22A84CD6C4DB}"/>
              </a:ext>
            </a:extLst>
          </p:cNvPr>
          <p:cNvPicPr>
            <a:picLocks noChangeAspect="1"/>
          </p:cNvPicPr>
          <p:nvPr/>
        </p:nvPicPr>
        <p:blipFill>
          <a:blip r:embed="rId3"/>
          <a:stretch>
            <a:fillRect/>
          </a:stretch>
        </p:blipFill>
        <p:spPr>
          <a:xfrm>
            <a:off x="9834798" y="5679825"/>
            <a:ext cx="1431782" cy="715891"/>
          </a:xfrm>
          <a:prstGeom prst="rect">
            <a:avLst/>
          </a:prstGeom>
        </p:spPr>
      </p:pic>
      <p:pic>
        <p:nvPicPr>
          <p:cNvPr id="8" name="Picture 7">
            <a:extLst>
              <a:ext uri="{FF2B5EF4-FFF2-40B4-BE49-F238E27FC236}">
                <a16:creationId xmlns:a16="http://schemas.microsoft.com/office/drawing/2014/main" id="{A372EAA0-CA42-136B-7387-8B3C5D5E36AC}"/>
              </a:ext>
            </a:extLst>
          </p:cNvPr>
          <p:cNvPicPr>
            <a:picLocks noChangeAspect="1"/>
          </p:cNvPicPr>
          <p:nvPr/>
        </p:nvPicPr>
        <p:blipFill>
          <a:blip r:embed="rId4"/>
          <a:stretch>
            <a:fillRect/>
          </a:stretch>
        </p:blipFill>
        <p:spPr>
          <a:xfrm>
            <a:off x="4137045" y="5733942"/>
            <a:ext cx="1425420" cy="627185"/>
          </a:xfrm>
          <a:prstGeom prst="rect">
            <a:avLst/>
          </a:prstGeom>
        </p:spPr>
      </p:pic>
      <p:pic>
        <p:nvPicPr>
          <p:cNvPr id="3" name="Picture 2">
            <a:extLst>
              <a:ext uri="{FF2B5EF4-FFF2-40B4-BE49-F238E27FC236}">
                <a16:creationId xmlns:a16="http://schemas.microsoft.com/office/drawing/2014/main" id="{D09CE6D6-9228-8234-671F-D30985C0A8CF}"/>
              </a:ext>
            </a:extLst>
          </p:cNvPr>
          <p:cNvPicPr>
            <a:picLocks noChangeAspect="1"/>
          </p:cNvPicPr>
          <p:nvPr/>
        </p:nvPicPr>
        <p:blipFill rotWithShape="1">
          <a:blip r:embed="rId5"/>
          <a:srcRect l="25066" r="8260"/>
          <a:stretch/>
        </p:blipFill>
        <p:spPr>
          <a:xfrm>
            <a:off x="6869676" y="5733942"/>
            <a:ext cx="1869945" cy="627185"/>
          </a:xfrm>
          <a:prstGeom prst="rect">
            <a:avLst/>
          </a:prstGeom>
        </p:spPr>
      </p:pic>
      <p:sp>
        <p:nvSpPr>
          <p:cNvPr id="4" name="TextBox 3">
            <a:extLst>
              <a:ext uri="{FF2B5EF4-FFF2-40B4-BE49-F238E27FC236}">
                <a16:creationId xmlns:a16="http://schemas.microsoft.com/office/drawing/2014/main" id="{A56922DF-25A5-254F-9D40-0288680D1693}"/>
              </a:ext>
            </a:extLst>
          </p:cNvPr>
          <p:cNvSpPr txBox="1"/>
          <p:nvPr/>
        </p:nvSpPr>
        <p:spPr>
          <a:xfrm>
            <a:off x="479375" y="260648"/>
            <a:ext cx="8095457" cy="369332"/>
          </a:xfrm>
          <a:prstGeom prst="rect">
            <a:avLst/>
          </a:prstGeom>
          <a:noFill/>
        </p:spPr>
        <p:txBody>
          <a:bodyPr wrap="square" rtlCol="0">
            <a:spAutoFit/>
          </a:bodyPr>
          <a:lstStyle/>
          <a:p>
            <a:r>
              <a:rPr lang="en-GB" dirty="0">
                <a:solidFill>
                  <a:schemeClr val="accent3">
                    <a:lumMod val="50000"/>
                  </a:schemeClr>
                </a:solidFill>
              </a:rPr>
              <a:t>Kingston, Jamaica, 20 March 2024 – 29</a:t>
            </a:r>
            <a:r>
              <a:rPr lang="en-GB" baseline="30000" dirty="0">
                <a:solidFill>
                  <a:schemeClr val="accent3">
                    <a:lumMod val="50000"/>
                  </a:schemeClr>
                </a:solidFill>
              </a:rPr>
              <a:t>th</a:t>
            </a:r>
            <a:r>
              <a:rPr lang="en-GB" dirty="0">
                <a:solidFill>
                  <a:schemeClr val="accent3">
                    <a:lumMod val="50000"/>
                  </a:schemeClr>
                </a:solidFill>
              </a:rPr>
              <a:t> session of the ISA Council</a:t>
            </a:r>
          </a:p>
        </p:txBody>
      </p:sp>
      <p:sp>
        <p:nvSpPr>
          <p:cNvPr id="7" name="TextBox 6">
            <a:extLst>
              <a:ext uri="{FF2B5EF4-FFF2-40B4-BE49-F238E27FC236}">
                <a16:creationId xmlns:a16="http://schemas.microsoft.com/office/drawing/2014/main" id="{B8F2A4BC-F3EB-D69E-5DB2-9E73DD34E769}"/>
              </a:ext>
            </a:extLst>
          </p:cNvPr>
          <p:cNvSpPr txBox="1"/>
          <p:nvPr/>
        </p:nvSpPr>
        <p:spPr>
          <a:xfrm>
            <a:off x="10302705" y="4578980"/>
            <a:ext cx="184731" cy="369332"/>
          </a:xfrm>
          <a:prstGeom prst="rect">
            <a:avLst/>
          </a:prstGeom>
          <a:noFill/>
        </p:spPr>
        <p:txBody>
          <a:bodyPr wrap="none" rtlCol="0">
            <a:spAutoFit/>
          </a:bodyPr>
          <a:lstStyle/>
          <a:p>
            <a:endParaRPr lang="en-GB"/>
          </a:p>
        </p:txBody>
      </p:sp>
      <p:pic>
        <p:nvPicPr>
          <p:cNvPr id="12" name="Picture 11">
            <a:extLst>
              <a:ext uri="{FF2B5EF4-FFF2-40B4-BE49-F238E27FC236}">
                <a16:creationId xmlns:a16="http://schemas.microsoft.com/office/drawing/2014/main" id="{21082444-73A3-7A72-8CD7-A9BB620FD8F5}"/>
              </a:ext>
            </a:extLst>
          </p:cNvPr>
          <p:cNvPicPr>
            <a:picLocks noChangeAspect="1"/>
          </p:cNvPicPr>
          <p:nvPr/>
        </p:nvPicPr>
        <p:blipFill rotWithShape="1">
          <a:blip r:embed="rId6">
            <a:extLst>
              <a:ext uri="{28A0092B-C50C-407E-A947-70E740481C1C}">
                <a14:useLocalDpi xmlns:a14="http://schemas.microsoft.com/office/drawing/2010/main" val="0"/>
              </a:ext>
            </a:extLst>
          </a:blip>
          <a:srcRect l="9330" t="32057" r="9330" b="32057"/>
          <a:stretch/>
        </p:blipFill>
        <p:spPr>
          <a:xfrm>
            <a:off x="1161931" y="5709499"/>
            <a:ext cx="2232248" cy="656544"/>
          </a:xfrm>
          <a:prstGeom prst="rect">
            <a:avLst/>
          </a:prstGeom>
        </p:spPr>
      </p:pic>
    </p:spTree>
    <p:extLst>
      <p:ext uri="{BB962C8B-B14F-4D97-AF65-F5344CB8AC3E}">
        <p14:creationId xmlns:p14="http://schemas.microsoft.com/office/powerpoint/2010/main" val="523801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88640"/>
            <a:ext cx="8229600" cy="778098"/>
          </a:xfrm>
        </p:spPr>
        <p:txBody>
          <a:bodyPr/>
          <a:lstStyle/>
          <a:p>
            <a:pPr algn="ctr"/>
            <a:r>
              <a:rPr lang="en-GB">
                <a:solidFill>
                  <a:schemeClr val="accent5">
                    <a:lumMod val="75000"/>
                  </a:schemeClr>
                </a:solidFill>
              </a:rPr>
              <a:t>Outline</a:t>
            </a:r>
          </a:p>
        </p:txBody>
      </p:sp>
      <p:sp>
        <p:nvSpPr>
          <p:cNvPr id="3" name="Content Placeholder 2"/>
          <p:cNvSpPr>
            <a:spLocks noGrp="1"/>
          </p:cNvSpPr>
          <p:nvPr>
            <p:ph idx="1"/>
          </p:nvPr>
        </p:nvSpPr>
        <p:spPr>
          <a:xfrm>
            <a:off x="702026" y="966737"/>
            <a:ext cx="10657184" cy="5540079"/>
          </a:xfrm>
        </p:spPr>
        <p:txBody>
          <a:bodyPr>
            <a:normAutofit/>
          </a:bodyPr>
          <a:lstStyle/>
          <a:p>
            <a:r>
              <a:rPr lang="en-GB" sz="2400"/>
              <a:t>Environmental externalities</a:t>
            </a:r>
          </a:p>
          <a:p>
            <a:pPr lvl="1"/>
            <a:r>
              <a:rPr lang="en-GB" sz="2000"/>
              <a:t>Definition and examples </a:t>
            </a:r>
          </a:p>
          <a:p>
            <a:pPr lvl="1"/>
            <a:r>
              <a:rPr lang="en-GB" sz="2000"/>
              <a:t>Policy instruments for controlling externalities </a:t>
            </a:r>
          </a:p>
          <a:p>
            <a:pPr lvl="1"/>
            <a:r>
              <a:rPr lang="en-GB" sz="2000"/>
              <a:t>Dual purpose of environmental taxes</a:t>
            </a:r>
          </a:p>
          <a:p>
            <a:pPr lvl="1"/>
            <a:r>
              <a:rPr lang="en-GB" sz="2000"/>
              <a:t>Examples for extractive industries</a:t>
            </a:r>
          </a:p>
          <a:p>
            <a:r>
              <a:rPr lang="en-GB" sz="2400"/>
              <a:t>Value of ecosystem services from the Area</a:t>
            </a:r>
          </a:p>
          <a:p>
            <a:pPr lvl="1"/>
            <a:r>
              <a:rPr lang="en-GB" sz="2000"/>
              <a:t>Ecosystem services</a:t>
            </a:r>
          </a:p>
          <a:p>
            <a:pPr lvl="1"/>
            <a:r>
              <a:rPr lang="en-GB" sz="2000"/>
              <a:t>Economic values</a:t>
            </a:r>
          </a:p>
          <a:p>
            <a:pPr lvl="1"/>
            <a:r>
              <a:rPr lang="en-GB" sz="2000"/>
              <a:t>Impacts of deep-sea mining on ecosystem services</a:t>
            </a:r>
          </a:p>
          <a:p>
            <a:r>
              <a:rPr lang="en-GB" sz="2400"/>
              <a:t>Guidance on the economic valuation of ES from the Area</a:t>
            </a:r>
          </a:p>
          <a:p>
            <a:pPr lvl="1"/>
            <a:r>
              <a:rPr lang="en-GB" sz="2000"/>
              <a:t>Selection of valuation methods</a:t>
            </a:r>
          </a:p>
          <a:p>
            <a:pPr lvl="1"/>
            <a:r>
              <a:rPr lang="en-GB" sz="2000"/>
              <a:t>Assessing uncertainties</a:t>
            </a:r>
          </a:p>
          <a:p>
            <a:r>
              <a:rPr lang="en-GB" sz="2400"/>
              <a:t>Conclusions and recommendations</a:t>
            </a:r>
          </a:p>
          <a:p>
            <a:pPr lvl="1"/>
            <a:r>
              <a:rPr lang="en-GB" sz="2000"/>
              <a:t>Primary valuation studies on key ES provided by the Area</a:t>
            </a:r>
          </a:p>
          <a:p>
            <a:pPr lvl="1"/>
            <a:r>
              <a:rPr lang="en-GB" sz="2000"/>
              <a:t>Transparency regarding the methods, data and analysis</a:t>
            </a:r>
          </a:p>
          <a:p>
            <a:pPr lvl="1"/>
            <a:endParaRPr lang="en-GB"/>
          </a:p>
        </p:txBody>
      </p:sp>
    </p:spTree>
    <p:extLst>
      <p:ext uri="{BB962C8B-B14F-4D97-AF65-F5344CB8AC3E}">
        <p14:creationId xmlns:p14="http://schemas.microsoft.com/office/powerpoint/2010/main" val="2866136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2821" y="188640"/>
            <a:ext cx="9865112" cy="778098"/>
          </a:xfrm>
        </p:spPr>
        <p:txBody>
          <a:bodyPr>
            <a:normAutofit/>
          </a:bodyPr>
          <a:lstStyle/>
          <a:p>
            <a:pPr algn="ctr"/>
            <a:r>
              <a:rPr lang="en-GB" dirty="0">
                <a:solidFill>
                  <a:schemeClr val="accent5">
                    <a:lumMod val="75000"/>
                  </a:schemeClr>
                </a:solidFill>
              </a:rPr>
              <a:t>Introduction to environmental externalities</a:t>
            </a:r>
          </a:p>
        </p:txBody>
      </p:sp>
      <p:sp>
        <p:nvSpPr>
          <p:cNvPr id="3" name="Content Placeholder 2"/>
          <p:cNvSpPr>
            <a:spLocks noGrp="1"/>
          </p:cNvSpPr>
          <p:nvPr>
            <p:ph idx="1"/>
          </p:nvPr>
        </p:nvSpPr>
        <p:spPr>
          <a:xfrm>
            <a:off x="702026" y="966737"/>
            <a:ext cx="10657184" cy="2462263"/>
          </a:xfrm>
        </p:spPr>
        <p:txBody>
          <a:bodyPr>
            <a:normAutofit/>
          </a:bodyPr>
          <a:lstStyle/>
          <a:p>
            <a:r>
              <a:rPr lang="en-GB" sz="2400" b="1" dirty="0"/>
              <a:t>Definition</a:t>
            </a:r>
            <a:r>
              <a:rPr lang="en-GB" sz="2400" dirty="0"/>
              <a:t>: An external effect or externality occurs when the production or consumption decision of one economic agent has an impact on the utility or profit of another agent in an unintended way, and no compensation is made.</a:t>
            </a:r>
          </a:p>
          <a:p>
            <a:r>
              <a:rPr lang="en-GB" sz="2400" dirty="0"/>
              <a:t>Externalities lead to </a:t>
            </a:r>
            <a:r>
              <a:rPr lang="en-GB" sz="2400" b="1" dirty="0"/>
              <a:t>sub-optimal use of resources </a:t>
            </a:r>
            <a:r>
              <a:rPr lang="en-GB" sz="2400" dirty="0"/>
              <a:t>from the perspective of society.</a:t>
            </a:r>
          </a:p>
          <a:p>
            <a:r>
              <a:rPr lang="en-GB" sz="2400" dirty="0"/>
              <a:t>Production and consumption activities that generate external costs will tend to </a:t>
            </a:r>
            <a:r>
              <a:rPr lang="en-GB" sz="2400" b="1" dirty="0"/>
              <a:t>exceed socially optimal levels.</a:t>
            </a:r>
            <a:endParaRPr lang="en-GB" sz="2400" dirty="0"/>
          </a:p>
        </p:txBody>
      </p:sp>
      <p:pic>
        <p:nvPicPr>
          <p:cNvPr id="5" name="Picture 4">
            <a:extLst>
              <a:ext uri="{FF2B5EF4-FFF2-40B4-BE49-F238E27FC236}">
                <a16:creationId xmlns:a16="http://schemas.microsoft.com/office/drawing/2014/main" id="{A88CE2F2-6C31-CE9D-A0A7-812A6B57F4F4}"/>
              </a:ext>
            </a:extLst>
          </p:cNvPr>
          <p:cNvPicPr>
            <a:picLocks noChangeAspect="1"/>
          </p:cNvPicPr>
          <p:nvPr/>
        </p:nvPicPr>
        <p:blipFill>
          <a:blip r:embed="rId2"/>
          <a:stretch>
            <a:fillRect/>
          </a:stretch>
        </p:blipFill>
        <p:spPr>
          <a:xfrm>
            <a:off x="6914210" y="3515137"/>
            <a:ext cx="4445000" cy="2882900"/>
          </a:xfrm>
          <a:prstGeom prst="rect">
            <a:avLst/>
          </a:prstGeom>
        </p:spPr>
      </p:pic>
      <p:sp>
        <p:nvSpPr>
          <p:cNvPr id="6" name="TextBox 5">
            <a:extLst>
              <a:ext uri="{FF2B5EF4-FFF2-40B4-BE49-F238E27FC236}">
                <a16:creationId xmlns:a16="http://schemas.microsoft.com/office/drawing/2014/main" id="{2048AFE8-F14F-061A-751D-4B6016873619}"/>
              </a:ext>
            </a:extLst>
          </p:cNvPr>
          <p:cNvSpPr txBox="1"/>
          <p:nvPr/>
        </p:nvSpPr>
        <p:spPr>
          <a:xfrm>
            <a:off x="675462" y="3515137"/>
            <a:ext cx="6171932" cy="2893100"/>
          </a:xfrm>
          <a:prstGeom prst="rect">
            <a:avLst/>
          </a:prstGeom>
          <a:noFill/>
        </p:spPr>
        <p:txBody>
          <a:bodyPr wrap="square" rtlCol="0">
            <a:spAutoFit/>
          </a:bodyPr>
          <a:lstStyle/>
          <a:p>
            <a:r>
              <a:rPr lang="en-GB" sz="2400" dirty="0"/>
              <a:t>Example: Petrol cars and air pollution</a:t>
            </a:r>
          </a:p>
          <a:p>
            <a:pPr marL="800100" lvl="1" indent="-342900">
              <a:buFont typeface="Arial" panose="020B0604020202020204" pitchFamily="34" charset="0"/>
              <a:buChar char="•"/>
            </a:pPr>
            <a:r>
              <a:rPr lang="en-GB" sz="2000" dirty="0"/>
              <a:t>Car drivers pay the (private) costs of running cars</a:t>
            </a:r>
          </a:p>
          <a:p>
            <a:pPr marL="800100" lvl="1" indent="-342900">
              <a:buFont typeface="Arial" panose="020B0604020202020204" pitchFamily="34" charset="0"/>
              <a:buChar char="•"/>
            </a:pPr>
            <a:r>
              <a:rPr lang="en-GB" sz="2000" dirty="0"/>
              <a:t>Air pollutants from cars cause respiratory illness and pedestrians bear the (external) costs</a:t>
            </a:r>
          </a:p>
          <a:p>
            <a:pPr marL="800100" lvl="1" indent="-342900">
              <a:buFont typeface="Arial" panose="020B0604020202020204" pitchFamily="34" charset="0"/>
              <a:buChar char="•"/>
            </a:pPr>
            <a:r>
              <a:rPr lang="en-GB" sz="2000" dirty="0"/>
              <a:t>Society would be better off with lower use of old cars</a:t>
            </a:r>
          </a:p>
          <a:p>
            <a:pPr marL="800100" lvl="1" indent="-342900">
              <a:buFont typeface="Arial" panose="020B0604020202020204" pitchFamily="34" charset="0"/>
              <a:buChar char="•"/>
            </a:pPr>
            <a:r>
              <a:rPr lang="en-GB" sz="2000" dirty="0"/>
              <a:t>But car drivers have no incentive to drive less or switch to cleaner cars</a:t>
            </a:r>
          </a:p>
          <a:p>
            <a:endParaRPr lang="en-GB" dirty="0"/>
          </a:p>
        </p:txBody>
      </p:sp>
    </p:spTree>
    <p:extLst>
      <p:ext uri="{BB962C8B-B14F-4D97-AF65-F5344CB8AC3E}">
        <p14:creationId xmlns:p14="http://schemas.microsoft.com/office/powerpoint/2010/main" val="2456668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094" y="188640"/>
            <a:ext cx="11248372" cy="778098"/>
          </a:xfrm>
        </p:spPr>
        <p:txBody>
          <a:bodyPr>
            <a:normAutofit fontScale="90000"/>
          </a:bodyPr>
          <a:lstStyle/>
          <a:p>
            <a:pPr algn="ctr"/>
            <a:r>
              <a:rPr lang="en-GB" dirty="0">
                <a:solidFill>
                  <a:schemeClr val="accent5">
                    <a:lumMod val="75000"/>
                  </a:schemeClr>
                </a:solidFill>
              </a:rPr>
              <a:t>Examples </a:t>
            </a:r>
            <a:r>
              <a:rPr lang="en-GB" sz="4900" dirty="0">
                <a:solidFill>
                  <a:schemeClr val="accent5">
                    <a:lumMod val="75000"/>
                  </a:schemeClr>
                </a:solidFill>
              </a:rPr>
              <a:t>of</a:t>
            </a:r>
            <a:r>
              <a:rPr lang="en-GB" dirty="0">
                <a:solidFill>
                  <a:schemeClr val="accent5">
                    <a:lumMod val="75000"/>
                  </a:schemeClr>
                </a:solidFill>
              </a:rPr>
              <a:t> common environmental externalities</a:t>
            </a:r>
          </a:p>
        </p:txBody>
      </p:sp>
      <p:graphicFrame>
        <p:nvGraphicFramePr>
          <p:cNvPr id="4" name="Table 3">
            <a:extLst>
              <a:ext uri="{FF2B5EF4-FFF2-40B4-BE49-F238E27FC236}">
                <a16:creationId xmlns:a16="http://schemas.microsoft.com/office/drawing/2014/main" id="{84020DCC-44DE-62A7-3CAF-601AEF5DD8C0}"/>
              </a:ext>
            </a:extLst>
          </p:cNvPr>
          <p:cNvGraphicFramePr>
            <a:graphicFrameLocks noGrp="1"/>
          </p:cNvGraphicFramePr>
          <p:nvPr>
            <p:extLst>
              <p:ext uri="{D42A27DB-BD31-4B8C-83A1-F6EECF244321}">
                <p14:modId xmlns:p14="http://schemas.microsoft.com/office/powerpoint/2010/main" val="4036858067"/>
              </p:ext>
            </p:extLst>
          </p:nvPr>
        </p:nvGraphicFramePr>
        <p:xfrm>
          <a:off x="526094" y="1064711"/>
          <a:ext cx="11248373" cy="5702825"/>
        </p:xfrm>
        <a:graphic>
          <a:graphicData uri="http://schemas.openxmlformats.org/drawingml/2006/table">
            <a:tbl>
              <a:tblPr firstRow="1" bandRow="1">
                <a:tableStyleId>{5C22544A-7EE6-4342-B048-85BDC9FD1C3A}</a:tableStyleId>
              </a:tblPr>
              <a:tblGrid>
                <a:gridCol w="1565753">
                  <a:extLst>
                    <a:ext uri="{9D8B030D-6E8A-4147-A177-3AD203B41FA5}">
                      <a16:colId xmlns:a16="http://schemas.microsoft.com/office/drawing/2014/main" val="2062163605"/>
                    </a:ext>
                  </a:extLst>
                </a:gridCol>
                <a:gridCol w="2404849">
                  <a:extLst>
                    <a:ext uri="{9D8B030D-6E8A-4147-A177-3AD203B41FA5}">
                      <a16:colId xmlns:a16="http://schemas.microsoft.com/office/drawing/2014/main" val="2010145313"/>
                    </a:ext>
                  </a:extLst>
                </a:gridCol>
                <a:gridCol w="2926080">
                  <a:extLst>
                    <a:ext uri="{9D8B030D-6E8A-4147-A177-3AD203B41FA5}">
                      <a16:colId xmlns:a16="http://schemas.microsoft.com/office/drawing/2014/main" val="3595089851"/>
                    </a:ext>
                  </a:extLst>
                </a:gridCol>
                <a:gridCol w="4351691">
                  <a:extLst>
                    <a:ext uri="{9D8B030D-6E8A-4147-A177-3AD203B41FA5}">
                      <a16:colId xmlns:a16="http://schemas.microsoft.com/office/drawing/2014/main" val="1758323798"/>
                    </a:ext>
                  </a:extLst>
                </a:gridCol>
              </a:tblGrid>
              <a:tr h="509860">
                <a:tc>
                  <a:txBody>
                    <a:bodyPr/>
                    <a:lstStyle/>
                    <a:p>
                      <a:pPr algn="ctr"/>
                      <a:endParaRPr lang="en-GB" sz="2000" dirty="0"/>
                    </a:p>
                  </a:txBody>
                  <a:tcPr/>
                </a:tc>
                <a:tc>
                  <a:txBody>
                    <a:bodyPr/>
                    <a:lstStyle/>
                    <a:p>
                      <a:pPr algn="ctr"/>
                      <a:r>
                        <a:rPr lang="en-GB" sz="2000" dirty="0"/>
                        <a:t>Externality</a:t>
                      </a:r>
                    </a:p>
                  </a:txBody>
                  <a:tcPr/>
                </a:tc>
                <a:tc>
                  <a:txBody>
                    <a:bodyPr/>
                    <a:lstStyle/>
                    <a:p>
                      <a:pPr algn="ctr"/>
                      <a:r>
                        <a:rPr lang="en-GB" sz="2000" dirty="0"/>
                        <a:t>Sources</a:t>
                      </a:r>
                    </a:p>
                  </a:txBody>
                  <a:tcPr/>
                </a:tc>
                <a:tc>
                  <a:txBody>
                    <a:bodyPr/>
                    <a:lstStyle/>
                    <a:p>
                      <a:pPr algn="ctr"/>
                      <a:r>
                        <a:rPr lang="en-GB" sz="2000" dirty="0"/>
                        <a:t>Recipients of the external cost</a:t>
                      </a:r>
                    </a:p>
                  </a:txBody>
                  <a:tcPr/>
                </a:tc>
                <a:extLst>
                  <a:ext uri="{0D108BD9-81ED-4DB2-BD59-A6C34878D82A}">
                    <a16:rowId xmlns:a16="http://schemas.microsoft.com/office/drawing/2014/main" val="840587747"/>
                  </a:ext>
                </a:extLst>
              </a:tr>
              <a:tr h="1038593">
                <a:tc>
                  <a:txBody>
                    <a:bodyPr/>
                    <a:lstStyle/>
                    <a:p>
                      <a:endParaRPr lang="en-GB" sz="2000" dirty="0"/>
                    </a:p>
                  </a:txBody>
                  <a:tcPr/>
                </a:tc>
                <a:tc>
                  <a:txBody>
                    <a:bodyPr/>
                    <a:lstStyle/>
                    <a:p>
                      <a:r>
                        <a:rPr lang="en-GB" sz="2000" dirty="0"/>
                        <a:t>Climate change</a:t>
                      </a:r>
                    </a:p>
                  </a:txBody>
                  <a:tcPr/>
                </a:tc>
                <a:tc>
                  <a:txBody>
                    <a:bodyPr/>
                    <a:lstStyle/>
                    <a:p>
                      <a:r>
                        <a:rPr lang="en-GB" sz="2000" dirty="0"/>
                        <a:t>Fossil fuel use; Deforestation</a:t>
                      </a:r>
                    </a:p>
                  </a:txBody>
                  <a:tcPr/>
                </a:tc>
                <a:tc>
                  <a:txBody>
                    <a:bodyPr/>
                    <a:lstStyle/>
                    <a:p>
                      <a:r>
                        <a:rPr lang="en-GB" sz="2000" dirty="0"/>
                        <a:t>Present and future generations impacted by climate change</a:t>
                      </a:r>
                    </a:p>
                  </a:txBody>
                  <a:tcPr/>
                </a:tc>
                <a:extLst>
                  <a:ext uri="{0D108BD9-81ED-4DB2-BD59-A6C34878D82A}">
                    <a16:rowId xmlns:a16="http://schemas.microsoft.com/office/drawing/2014/main" val="3305684027"/>
                  </a:ext>
                </a:extLst>
              </a:tr>
              <a:tr h="1038593">
                <a:tc>
                  <a:txBody>
                    <a:bodyPr/>
                    <a:lstStyle/>
                    <a:p>
                      <a:endParaRPr lang="en-GB" sz="2000" dirty="0"/>
                    </a:p>
                  </a:txBody>
                  <a:tcPr/>
                </a:tc>
                <a:tc>
                  <a:txBody>
                    <a:bodyPr/>
                    <a:lstStyle/>
                    <a:p>
                      <a:r>
                        <a:rPr lang="en-GB" sz="2000" dirty="0"/>
                        <a:t>Air pollution</a:t>
                      </a:r>
                    </a:p>
                  </a:txBody>
                  <a:tcPr/>
                </a:tc>
                <a:tc>
                  <a:txBody>
                    <a:bodyPr/>
                    <a:lstStyle/>
                    <a:p>
                      <a:r>
                        <a:rPr lang="en-GB" sz="2000" dirty="0"/>
                        <a:t>Factory emissions; Transportation</a:t>
                      </a:r>
                    </a:p>
                  </a:txBody>
                  <a:tcPr/>
                </a:tc>
                <a:tc>
                  <a:txBody>
                    <a:bodyPr/>
                    <a:lstStyle/>
                    <a:p>
                      <a:r>
                        <a:rPr lang="en-GB" sz="2000" dirty="0"/>
                        <a:t>Exposed populations</a:t>
                      </a:r>
                    </a:p>
                  </a:txBody>
                  <a:tcPr/>
                </a:tc>
                <a:extLst>
                  <a:ext uri="{0D108BD9-81ED-4DB2-BD59-A6C34878D82A}">
                    <a16:rowId xmlns:a16="http://schemas.microsoft.com/office/drawing/2014/main" val="551715659"/>
                  </a:ext>
                </a:extLst>
              </a:tr>
              <a:tr h="1038593">
                <a:tc>
                  <a:txBody>
                    <a:bodyPr/>
                    <a:lstStyle/>
                    <a:p>
                      <a:endParaRPr lang="en-GB" sz="2000" dirty="0"/>
                    </a:p>
                  </a:txBody>
                  <a:tcPr/>
                </a:tc>
                <a:tc>
                  <a:txBody>
                    <a:bodyPr/>
                    <a:lstStyle/>
                    <a:p>
                      <a:r>
                        <a:rPr lang="en-GB" sz="2000" dirty="0"/>
                        <a:t>Eutrophication</a:t>
                      </a:r>
                    </a:p>
                  </a:txBody>
                  <a:tcPr/>
                </a:tc>
                <a:tc>
                  <a:txBody>
                    <a:bodyPr/>
                    <a:lstStyle/>
                    <a:p>
                      <a:r>
                        <a:rPr lang="en-GB" sz="2000" dirty="0"/>
                        <a:t>Agricultural use of fertilisers</a:t>
                      </a:r>
                    </a:p>
                  </a:txBody>
                  <a:tcPr/>
                </a:tc>
                <a:tc>
                  <a:txBody>
                    <a:bodyPr/>
                    <a:lstStyle/>
                    <a:p>
                      <a:r>
                        <a:rPr lang="en-GB" sz="2000" dirty="0"/>
                        <a:t>Downstream water users; Fisheries</a:t>
                      </a:r>
                    </a:p>
                  </a:txBody>
                  <a:tcPr/>
                </a:tc>
                <a:extLst>
                  <a:ext uri="{0D108BD9-81ED-4DB2-BD59-A6C34878D82A}">
                    <a16:rowId xmlns:a16="http://schemas.microsoft.com/office/drawing/2014/main" val="2126151770"/>
                  </a:ext>
                </a:extLst>
              </a:tr>
              <a:tr h="1038593">
                <a:tc>
                  <a:txBody>
                    <a:bodyPr/>
                    <a:lstStyle/>
                    <a:p>
                      <a:endParaRPr lang="en-GB" sz="2000" dirty="0"/>
                    </a:p>
                  </a:txBody>
                  <a:tcPr/>
                </a:tc>
                <a:tc>
                  <a:txBody>
                    <a:bodyPr/>
                    <a:lstStyle/>
                    <a:p>
                      <a:r>
                        <a:rPr lang="en-GB" sz="2000" dirty="0"/>
                        <a:t>Biodiversity loss</a:t>
                      </a:r>
                    </a:p>
                  </a:txBody>
                  <a:tcPr/>
                </a:tc>
                <a:tc>
                  <a:txBody>
                    <a:bodyPr/>
                    <a:lstStyle/>
                    <a:p>
                      <a:r>
                        <a:rPr lang="en-GB" sz="2000" dirty="0"/>
                        <a:t>Activities causing habitat loss</a:t>
                      </a:r>
                    </a:p>
                  </a:txBody>
                  <a:tcPr/>
                </a:tc>
                <a:tc>
                  <a:txBody>
                    <a:bodyPr/>
                    <a:lstStyle/>
                    <a:p>
                      <a:r>
                        <a:rPr lang="en-GB" sz="2000" dirty="0"/>
                        <a:t>Present and future generations that hold values for biodiversity</a:t>
                      </a:r>
                    </a:p>
                  </a:txBody>
                  <a:tcPr/>
                </a:tc>
                <a:extLst>
                  <a:ext uri="{0D108BD9-81ED-4DB2-BD59-A6C34878D82A}">
                    <a16:rowId xmlns:a16="http://schemas.microsoft.com/office/drawing/2014/main" val="797604479"/>
                  </a:ext>
                </a:extLst>
              </a:tr>
              <a:tr h="1038593">
                <a:tc>
                  <a:txBody>
                    <a:bodyPr/>
                    <a:lstStyle/>
                    <a:p>
                      <a:endParaRPr lang="en-GB" sz="2000" dirty="0"/>
                    </a:p>
                  </a:txBody>
                  <a:tcPr/>
                </a:tc>
                <a:tc>
                  <a:txBody>
                    <a:bodyPr/>
                    <a:lstStyle/>
                    <a:p>
                      <a:r>
                        <a:rPr lang="en-GB" sz="2000" dirty="0"/>
                        <a:t>Traffic congestion</a:t>
                      </a:r>
                    </a:p>
                  </a:txBody>
                  <a:tcPr/>
                </a:tc>
                <a:tc>
                  <a:txBody>
                    <a:bodyPr/>
                    <a:lstStyle/>
                    <a:p>
                      <a:r>
                        <a:rPr lang="en-GB" sz="2000"/>
                        <a:t>Road users</a:t>
                      </a:r>
                    </a:p>
                  </a:txBody>
                  <a:tcPr/>
                </a:tc>
                <a:tc>
                  <a:txBody>
                    <a:bodyPr/>
                    <a:lstStyle/>
                    <a:p>
                      <a:r>
                        <a:rPr lang="en-GB" sz="2000" dirty="0"/>
                        <a:t>Other road users</a:t>
                      </a:r>
                    </a:p>
                  </a:txBody>
                  <a:tcPr/>
                </a:tc>
                <a:extLst>
                  <a:ext uri="{0D108BD9-81ED-4DB2-BD59-A6C34878D82A}">
                    <a16:rowId xmlns:a16="http://schemas.microsoft.com/office/drawing/2014/main" val="3353330353"/>
                  </a:ext>
                </a:extLst>
              </a:tr>
            </a:tbl>
          </a:graphicData>
        </a:graphic>
      </p:graphicFrame>
      <p:pic>
        <p:nvPicPr>
          <p:cNvPr id="9" name="Picture 8">
            <a:extLst>
              <a:ext uri="{FF2B5EF4-FFF2-40B4-BE49-F238E27FC236}">
                <a16:creationId xmlns:a16="http://schemas.microsoft.com/office/drawing/2014/main" id="{23BD237F-3209-F254-CE79-668D66B08AEF}"/>
              </a:ext>
            </a:extLst>
          </p:cNvPr>
          <p:cNvPicPr>
            <a:picLocks noChangeAspect="1"/>
          </p:cNvPicPr>
          <p:nvPr/>
        </p:nvPicPr>
        <p:blipFill>
          <a:blip r:embed="rId2"/>
          <a:stretch>
            <a:fillRect/>
          </a:stretch>
        </p:blipFill>
        <p:spPr>
          <a:xfrm>
            <a:off x="526095" y="1569712"/>
            <a:ext cx="1562098" cy="1060754"/>
          </a:xfrm>
          <a:prstGeom prst="rect">
            <a:avLst/>
          </a:prstGeom>
        </p:spPr>
      </p:pic>
      <p:pic>
        <p:nvPicPr>
          <p:cNvPr id="11" name="Picture 10">
            <a:extLst>
              <a:ext uri="{FF2B5EF4-FFF2-40B4-BE49-F238E27FC236}">
                <a16:creationId xmlns:a16="http://schemas.microsoft.com/office/drawing/2014/main" id="{38FACE61-CD52-6E5B-88AB-D59F253909D6}"/>
              </a:ext>
            </a:extLst>
          </p:cNvPr>
          <p:cNvPicPr>
            <a:picLocks noChangeAspect="1"/>
          </p:cNvPicPr>
          <p:nvPr/>
        </p:nvPicPr>
        <p:blipFill>
          <a:blip r:embed="rId3"/>
          <a:stretch>
            <a:fillRect/>
          </a:stretch>
        </p:blipFill>
        <p:spPr>
          <a:xfrm>
            <a:off x="526093" y="5688714"/>
            <a:ext cx="1562099" cy="1060754"/>
          </a:xfrm>
          <a:prstGeom prst="rect">
            <a:avLst/>
          </a:prstGeom>
        </p:spPr>
      </p:pic>
      <p:pic>
        <p:nvPicPr>
          <p:cNvPr id="13" name="Picture 12">
            <a:extLst>
              <a:ext uri="{FF2B5EF4-FFF2-40B4-BE49-F238E27FC236}">
                <a16:creationId xmlns:a16="http://schemas.microsoft.com/office/drawing/2014/main" id="{DD7AC407-3D02-F262-C664-CD04503F6B6B}"/>
              </a:ext>
            </a:extLst>
          </p:cNvPr>
          <p:cNvPicPr>
            <a:picLocks noChangeAspect="1"/>
          </p:cNvPicPr>
          <p:nvPr/>
        </p:nvPicPr>
        <p:blipFill>
          <a:blip r:embed="rId4"/>
          <a:stretch>
            <a:fillRect/>
          </a:stretch>
        </p:blipFill>
        <p:spPr>
          <a:xfrm>
            <a:off x="526092" y="4627960"/>
            <a:ext cx="1562100" cy="1060754"/>
          </a:xfrm>
          <a:prstGeom prst="rect">
            <a:avLst/>
          </a:prstGeom>
        </p:spPr>
      </p:pic>
      <p:pic>
        <p:nvPicPr>
          <p:cNvPr id="15" name="Picture 14">
            <a:extLst>
              <a:ext uri="{FF2B5EF4-FFF2-40B4-BE49-F238E27FC236}">
                <a16:creationId xmlns:a16="http://schemas.microsoft.com/office/drawing/2014/main" id="{22AC105B-A9A4-A911-F8CE-A9DEC8308093}"/>
              </a:ext>
            </a:extLst>
          </p:cNvPr>
          <p:cNvPicPr>
            <a:picLocks noChangeAspect="1"/>
          </p:cNvPicPr>
          <p:nvPr/>
        </p:nvPicPr>
        <p:blipFill>
          <a:blip r:embed="rId5"/>
          <a:stretch>
            <a:fillRect/>
          </a:stretch>
        </p:blipFill>
        <p:spPr>
          <a:xfrm>
            <a:off x="526091" y="2611682"/>
            <a:ext cx="1562097" cy="1036967"/>
          </a:xfrm>
          <a:prstGeom prst="rect">
            <a:avLst/>
          </a:prstGeom>
        </p:spPr>
      </p:pic>
      <p:pic>
        <p:nvPicPr>
          <p:cNvPr id="5" name="Picture 4">
            <a:extLst>
              <a:ext uri="{FF2B5EF4-FFF2-40B4-BE49-F238E27FC236}">
                <a16:creationId xmlns:a16="http://schemas.microsoft.com/office/drawing/2014/main" id="{21E4CF2A-94E7-649C-FCC9-E8BAF606BD2A}"/>
              </a:ext>
            </a:extLst>
          </p:cNvPr>
          <p:cNvPicPr>
            <a:picLocks noChangeAspect="1"/>
          </p:cNvPicPr>
          <p:nvPr/>
        </p:nvPicPr>
        <p:blipFill>
          <a:blip r:embed="rId6"/>
          <a:stretch>
            <a:fillRect/>
          </a:stretch>
        </p:blipFill>
        <p:spPr>
          <a:xfrm>
            <a:off x="526091" y="3648649"/>
            <a:ext cx="1562097" cy="1036967"/>
          </a:xfrm>
          <a:prstGeom prst="rect">
            <a:avLst/>
          </a:prstGeom>
        </p:spPr>
      </p:pic>
    </p:spTree>
    <p:extLst>
      <p:ext uri="{BB962C8B-B14F-4D97-AF65-F5344CB8AC3E}">
        <p14:creationId xmlns:p14="http://schemas.microsoft.com/office/powerpoint/2010/main" val="2394684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3671" y="188640"/>
            <a:ext cx="9978886" cy="778098"/>
          </a:xfrm>
        </p:spPr>
        <p:txBody>
          <a:bodyPr>
            <a:normAutofit/>
          </a:bodyPr>
          <a:lstStyle/>
          <a:p>
            <a:pPr algn="ctr"/>
            <a:r>
              <a:rPr lang="en-GB">
                <a:solidFill>
                  <a:schemeClr val="accent5">
                    <a:lumMod val="75000"/>
                  </a:schemeClr>
                </a:solidFill>
              </a:rPr>
              <a:t>Policy instruments to control externalities</a:t>
            </a:r>
          </a:p>
        </p:txBody>
      </p:sp>
      <p:sp>
        <p:nvSpPr>
          <p:cNvPr id="3" name="Content Placeholder 2"/>
          <p:cNvSpPr>
            <a:spLocks noGrp="1"/>
          </p:cNvSpPr>
          <p:nvPr>
            <p:ph idx="1"/>
          </p:nvPr>
        </p:nvSpPr>
        <p:spPr>
          <a:xfrm>
            <a:off x="832789" y="3593408"/>
            <a:ext cx="10998751" cy="2913408"/>
          </a:xfrm>
        </p:spPr>
        <p:txBody>
          <a:bodyPr>
            <a:normAutofit fontScale="92500" lnSpcReduction="20000"/>
          </a:bodyPr>
          <a:lstStyle/>
          <a:p>
            <a:r>
              <a:rPr lang="en-GB" sz="2400" dirty="0"/>
              <a:t>Environmental taxes have dual purpose or “double dividend”: </a:t>
            </a:r>
          </a:p>
          <a:p>
            <a:pPr lvl="1"/>
            <a:r>
              <a:rPr lang="en-GB" sz="2000" dirty="0"/>
              <a:t>Revenue raising (to fund mitigation, compensation or reduction of other taxes)</a:t>
            </a:r>
          </a:p>
          <a:p>
            <a:pPr lvl="1"/>
            <a:r>
              <a:rPr lang="en-GB" sz="2000" dirty="0"/>
              <a:t>Incentives to abate negative impacts by internalising the external cost</a:t>
            </a:r>
          </a:p>
          <a:p>
            <a:r>
              <a:rPr lang="en-GB" sz="2400" dirty="0"/>
              <a:t>Examples for extractive industries:</a:t>
            </a:r>
          </a:p>
          <a:p>
            <a:pPr lvl="1"/>
            <a:r>
              <a:rPr lang="en-GB" sz="2000" dirty="0"/>
              <a:t>US fossil fuel royalty rates (Hein and </a:t>
            </a:r>
            <a:r>
              <a:rPr lang="en-GB" sz="2000" dirty="0" err="1"/>
              <a:t>Cecot</a:t>
            </a:r>
            <a:r>
              <a:rPr lang="en-GB" sz="2000" dirty="0"/>
              <a:t>, 2017)</a:t>
            </a:r>
          </a:p>
          <a:p>
            <a:pPr lvl="1"/>
            <a:r>
              <a:rPr lang="en-GB" sz="2000" dirty="0"/>
              <a:t>European taxes on aggregate mining (</a:t>
            </a:r>
            <a:r>
              <a:rPr lang="en-GB" sz="2000" dirty="0" err="1"/>
              <a:t>Söderholm</a:t>
            </a:r>
            <a:r>
              <a:rPr lang="en-GB" sz="2000" dirty="0"/>
              <a:t>, 2011)</a:t>
            </a:r>
          </a:p>
          <a:p>
            <a:pPr lvl="1"/>
            <a:r>
              <a:rPr lang="en-GB" sz="2000" dirty="0"/>
              <a:t>Key challenge to set taxes equal to external costs, which are inherently variable</a:t>
            </a:r>
          </a:p>
          <a:p>
            <a:r>
              <a:rPr lang="en-GB" sz="2400" dirty="0"/>
              <a:t>Information requirements: quantification of marginal external cost</a:t>
            </a:r>
          </a:p>
          <a:p>
            <a:pPr lvl="1"/>
            <a:r>
              <a:rPr lang="en-GB" sz="2000" dirty="0"/>
              <a:t>Biophysical quantification of impact pathway + </a:t>
            </a:r>
          </a:p>
          <a:p>
            <a:pPr lvl="1"/>
            <a:r>
              <a:rPr lang="en-GB" sz="2000" dirty="0"/>
              <a:t>Economic quantification of welfare impacts</a:t>
            </a:r>
          </a:p>
          <a:p>
            <a:pPr marL="457200" lvl="1" indent="0">
              <a:buNone/>
            </a:pPr>
            <a:endParaRPr lang="en-GB" dirty="0"/>
          </a:p>
        </p:txBody>
      </p:sp>
      <p:graphicFrame>
        <p:nvGraphicFramePr>
          <p:cNvPr id="4" name="Table 3">
            <a:extLst>
              <a:ext uri="{FF2B5EF4-FFF2-40B4-BE49-F238E27FC236}">
                <a16:creationId xmlns:a16="http://schemas.microsoft.com/office/drawing/2014/main" id="{BBC6294E-7A34-19A8-63C9-1C55B98F9EE0}"/>
              </a:ext>
            </a:extLst>
          </p:cNvPr>
          <p:cNvGraphicFramePr>
            <a:graphicFrameLocks noGrp="1"/>
          </p:cNvGraphicFramePr>
          <p:nvPr>
            <p:extLst>
              <p:ext uri="{D42A27DB-BD31-4B8C-83A1-F6EECF244321}">
                <p14:modId xmlns:p14="http://schemas.microsoft.com/office/powerpoint/2010/main" val="2801800034"/>
              </p:ext>
            </p:extLst>
          </p:nvPr>
        </p:nvGraphicFramePr>
        <p:xfrm>
          <a:off x="832789" y="1236501"/>
          <a:ext cx="10291085" cy="2087144"/>
        </p:xfrm>
        <a:graphic>
          <a:graphicData uri="http://schemas.openxmlformats.org/drawingml/2006/table">
            <a:tbl>
              <a:tblPr firstRow="1" bandRow="1">
                <a:tableStyleId>{5C22544A-7EE6-4342-B048-85BDC9FD1C3A}</a:tableStyleId>
              </a:tblPr>
              <a:tblGrid>
                <a:gridCol w="3230328">
                  <a:extLst>
                    <a:ext uri="{9D8B030D-6E8A-4147-A177-3AD203B41FA5}">
                      <a16:colId xmlns:a16="http://schemas.microsoft.com/office/drawing/2014/main" val="2883479648"/>
                    </a:ext>
                  </a:extLst>
                </a:gridCol>
                <a:gridCol w="3530379">
                  <a:extLst>
                    <a:ext uri="{9D8B030D-6E8A-4147-A177-3AD203B41FA5}">
                      <a16:colId xmlns:a16="http://schemas.microsoft.com/office/drawing/2014/main" val="3791828866"/>
                    </a:ext>
                  </a:extLst>
                </a:gridCol>
                <a:gridCol w="3530378">
                  <a:extLst>
                    <a:ext uri="{9D8B030D-6E8A-4147-A177-3AD203B41FA5}">
                      <a16:colId xmlns:a16="http://schemas.microsoft.com/office/drawing/2014/main" val="1170303640"/>
                    </a:ext>
                  </a:extLst>
                </a:gridCol>
              </a:tblGrid>
              <a:tr h="7826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a:t>Direct regulation</a:t>
                      </a:r>
                    </a:p>
                    <a:p>
                      <a:pPr algn="ctr"/>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a:t>Tradeable permits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a:t>Environmental taxes</a:t>
                      </a:r>
                    </a:p>
                  </a:txBody>
                  <a:tcPr/>
                </a:tc>
                <a:extLst>
                  <a:ext uri="{0D108BD9-81ED-4DB2-BD59-A6C34878D82A}">
                    <a16:rowId xmlns:a16="http://schemas.microsoft.com/office/drawing/2014/main" val="4017290994"/>
                  </a:ext>
                </a:extLst>
              </a:tr>
              <a:tr h="1304465">
                <a:tc>
                  <a:txBody>
                    <a:bodyPr/>
                    <a:lstStyle/>
                    <a:p>
                      <a:pPr marL="285750" lvl="0" indent="-285750">
                        <a:buFont typeface="Arial" panose="020B0604020202020204" pitchFamily="34" charset="0"/>
                        <a:buChar char="•"/>
                      </a:pPr>
                      <a:r>
                        <a:rPr lang="en-GB" sz="1600"/>
                        <a:t>Production restrictions</a:t>
                      </a:r>
                    </a:p>
                    <a:p>
                      <a:pPr marL="285750" lvl="0" indent="-285750">
                        <a:buFont typeface="Arial" panose="020B0604020202020204" pitchFamily="34" charset="0"/>
                        <a:buChar char="•"/>
                      </a:pPr>
                      <a:r>
                        <a:rPr lang="en-GB" sz="1600"/>
                        <a:t>Input restrictions</a:t>
                      </a:r>
                    </a:p>
                    <a:p>
                      <a:pPr marL="285750" lvl="0" indent="-285750">
                        <a:buFont typeface="Arial" panose="020B0604020202020204" pitchFamily="34" charset="0"/>
                        <a:buChar char="•"/>
                      </a:pPr>
                      <a:r>
                        <a:rPr lang="en-GB" sz="1600"/>
                        <a:t>Technology requirements</a:t>
                      </a:r>
                    </a:p>
                    <a:p>
                      <a:pPr marL="285750" lvl="0" indent="-285750">
                        <a:buFont typeface="Arial" panose="020B0604020202020204" pitchFamily="34" charset="0"/>
                        <a:buChar char="•"/>
                      </a:pPr>
                      <a:r>
                        <a:rPr lang="en-GB" sz="1600"/>
                        <a:t>Emission limits</a:t>
                      </a:r>
                    </a:p>
                  </a:txBody>
                  <a:tcPr/>
                </a:tc>
                <a:tc>
                  <a:txBody>
                    <a:bodyPr/>
                    <a:lstStyle/>
                    <a:p>
                      <a:pPr marL="285750" lvl="0" indent="-285750" algn="l" defTabSz="914400" rtl="0" eaLnBrk="1" latinLnBrk="0" hangingPunct="1">
                        <a:buFont typeface="Arial" panose="020B0604020202020204" pitchFamily="34" charset="0"/>
                        <a:buChar char="•"/>
                      </a:pPr>
                      <a:r>
                        <a:rPr lang="en-GB" sz="1600" kern="1200">
                          <a:solidFill>
                            <a:schemeClr val="dk1"/>
                          </a:solidFill>
                          <a:latin typeface="+mn-lt"/>
                          <a:ea typeface="+mn-ea"/>
                          <a:cs typeface="+mn-cs"/>
                        </a:rPr>
                        <a:t>Carbon credits (e.g. EU emission trading scheme)</a:t>
                      </a:r>
                    </a:p>
                    <a:p>
                      <a:pPr marL="285750" lvl="0" indent="-285750" algn="l" defTabSz="914400" rtl="0" eaLnBrk="1" latinLnBrk="0" hangingPunct="1">
                        <a:buFont typeface="Arial" panose="020B0604020202020204" pitchFamily="34" charset="0"/>
                        <a:buChar char="•"/>
                      </a:pPr>
                      <a:r>
                        <a:rPr lang="en-GB" sz="1600" kern="1200">
                          <a:solidFill>
                            <a:schemeClr val="dk1"/>
                          </a:solidFill>
                          <a:latin typeface="+mn-lt"/>
                          <a:ea typeface="+mn-ea"/>
                          <a:cs typeface="+mn-cs"/>
                        </a:rPr>
                        <a:t>Fisheries individual transferable quotas (ITQs)</a:t>
                      </a:r>
                    </a:p>
                  </a:txBody>
                  <a:tcPr/>
                </a:tc>
                <a:tc>
                  <a:txBody>
                    <a:bodyPr/>
                    <a:lstStyle/>
                    <a:p>
                      <a:pPr marL="285750" lvl="0" indent="-285750" algn="l" defTabSz="914400" rtl="0" eaLnBrk="1" latinLnBrk="0" hangingPunct="1">
                        <a:buFont typeface="Arial" panose="020B0604020202020204" pitchFamily="34" charset="0"/>
                        <a:buChar char="•"/>
                      </a:pPr>
                      <a:r>
                        <a:rPr lang="en-GB" sz="1600" kern="1200">
                          <a:solidFill>
                            <a:schemeClr val="dk1"/>
                          </a:solidFill>
                          <a:latin typeface="+mn-lt"/>
                          <a:ea typeface="+mn-ea"/>
                          <a:cs typeface="+mn-cs"/>
                        </a:rPr>
                        <a:t>Carbon pricing</a:t>
                      </a:r>
                    </a:p>
                    <a:p>
                      <a:pPr marL="285750" lvl="0" indent="-285750" algn="l" defTabSz="914400" rtl="0" eaLnBrk="1" latinLnBrk="0" hangingPunct="1">
                        <a:buFont typeface="Arial" panose="020B0604020202020204" pitchFamily="34" charset="0"/>
                        <a:buChar char="•"/>
                      </a:pPr>
                      <a:r>
                        <a:rPr lang="en-GB" sz="1600" kern="1200">
                          <a:solidFill>
                            <a:schemeClr val="dk1"/>
                          </a:solidFill>
                          <a:latin typeface="+mn-lt"/>
                          <a:ea typeface="+mn-ea"/>
                          <a:cs typeface="+mn-cs"/>
                        </a:rPr>
                        <a:t>Petrol tax</a:t>
                      </a:r>
                    </a:p>
                    <a:p>
                      <a:pPr marL="285750" lvl="0" indent="-285750" algn="l" defTabSz="914400" rtl="0" eaLnBrk="1" latinLnBrk="0" hangingPunct="1">
                        <a:buFont typeface="Arial" panose="020B0604020202020204" pitchFamily="34" charset="0"/>
                        <a:buChar char="•"/>
                      </a:pPr>
                      <a:r>
                        <a:rPr lang="en-GB" sz="1600" kern="1200">
                          <a:solidFill>
                            <a:schemeClr val="dk1"/>
                          </a:solidFill>
                          <a:latin typeface="+mn-lt"/>
                          <a:ea typeface="+mn-ea"/>
                          <a:cs typeface="+mn-cs"/>
                        </a:rPr>
                        <a:t>Congestion charge</a:t>
                      </a:r>
                    </a:p>
                    <a:p>
                      <a:pPr marL="285750" lvl="0" indent="-285750" algn="l" defTabSz="914400" rtl="0" eaLnBrk="1" latinLnBrk="0" hangingPunct="1">
                        <a:buFont typeface="Arial" panose="020B0604020202020204" pitchFamily="34" charset="0"/>
                        <a:buChar char="•"/>
                      </a:pPr>
                      <a:endParaRPr lang="en-GB" sz="1600" kern="1200">
                        <a:solidFill>
                          <a:schemeClr val="dk1"/>
                        </a:solidFill>
                        <a:latin typeface="+mn-lt"/>
                        <a:ea typeface="+mn-ea"/>
                        <a:cs typeface="+mn-cs"/>
                      </a:endParaRPr>
                    </a:p>
                  </a:txBody>
                  <a:tcPr/>
                </a:tc>
                <a:extLst>
                  <a:ext uri="{0D108BD9-81ED-4DB2-BD59-A6C34878D82A}">
                    <a16:rowId xmlns:a16="http://schemas.microsoft.com/office/drawing/2014/main" val="505948616"/>
                  </a:ext>
                </a:extLst>
              </a:tr>
            </a:tbl>
          </a:graphicData>
        </a:graphic>
      </p:graphicFrame>
    </p:spTree>
    <p:extLst>
      <p:ext uri="{BB962C8B-B14F-4D97-AF65-F5344CB8AC3E}">
        <p14:creationId xmlns:p14="http://schemas.microsoft.com/office/powerpoint/2010/main" val="1501181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9085" y="188640"/>
            <a:ext cx="9835763" cy="778098"/>
          </a:xfrm>
        </p:spPr>
        <p:txBody>
          <a:bodyPr>
            <a:normAutofit/>
          </a:bodyPr>
          <a:lstStyle/>
          <a:p>
            <a:pPr algn="ctr"/>
            <a:r>
              <a:rPr lang="en-GB">
                <a:solidFill>
                  <a:schemeClr val="accent5">
                    <a:lumMod val="75000"/>
                  </a:schemeClr>
                </a:solidFill>
              </a:rPr>
              <a:t>Value of ecosystem services from the Area</a:t>
            </a:r>
          </a:p>
        </p:txBody>
      </p:sp>
      <p:sp>
        <p:nvSpPr>
          <p:cNvPr id="3" name="Content Placeholder 2"/>
          <p:cNvSpPr>
            <a:spLocks noGrp="1"/>
          </p:cNvSpPr>
          <p:nvPr>
            <p:ph idx="1"/>
          </p:nvPr>
        </p:nvSpPr>
        <p:spPr>
          <a:xfrm>
            <a:off x="702026" y="966738"/>
            <a:ext cx="10657184" cy="2229686"/>
          </a:xfrm>
        </p:spPr>
        <p:txBody>
          <a:bodyPr>
            <a:normAutofit/>
          </a:bodyPr>
          <a:lstStyle/>
          <a:p>
            <a:r>
              <a:rPr lang="en-GB" sz="2400"/>
              <a:t>Questions on the impact pathway from mining activities to value of external costs:</a:t>
            </a:r>
          </a:p>
          <a:p>
            <a:pPr marL="800100" lvl="1" indent="-342900" algn="just">
              <a:buFont typeface="+mj-lt"/>
              <a:buAutoNum type="arabicPeriod"/>
            </a:pPr>
            <a:r>
              <a:rPr lang="en-GB" sz="1800">
                <a:effectLst/>
                <a:latin typeface="Calibri" panose="020F0502020204030204" pitchFamily="34" charset="0"/>
                <a:ea typeface="Times New Roman" panose="02020603050405020304" pitchFamily="18" charset="0"/>
              </a:rPr>
              <a:t>What are the key ecosystem services provided by ecosystems in the Area?</a:t>
            </a:r>
          </a:p>
          <a:p>
            <a:pPr marL="800100" lvl="1" indent="-342900" algn="just">
              <a:buFont typeface="+mj-lt"/>
              <a:buAutoNum type="arabicPeriod"/>
            </a:pPr>
            <a:r>
              <a:rPr lang="en-GB" sz="1800">
                <a:effectLst/>
                <a:latin typeface="Calibri" panose="020F0502020204030204" pitchFamily="34" charset="0"/>
                <a:ea typeface="Times New Roman" panose="02020603050405020304" pitchFamily="18" charset="0"/>
              </a:rPr>
              <a:t>What is the economic value of deep-sea ecosystem services and biotic natural capital?</a:t>
            </a:r>
            <a:r>
              <a:rPr lang="en-NL" sz="1800">
                <a:effectLst/>
              </a:rPr>
              <a:t> </a:t>
            </a:r>
            <a:endParaRPr lang="en-NL" sz="1800">
              <a:latin typeface="Calibri" panose="020F0502020204030204" pitchFamily="34" charset="0"/>
              <a:ea typeface="Times New Roman" panose="02020603050405020304" pitchFamily="18" charset="0"/>
            </a:endParaRPr>
          </a:p>
          <a:p>
            <a:pPr marL="800100" lvl="1" indent="-342900" algn="just">
              <a:buFont typeface="+mj-lt"/>
              <a:buAutoNum type="arabicPeriod"/>
            </a:pPr>
            <a:r>
              <a:rPr lang="en-GB" sz="1800">
                <a:effectLst/>
                <a:latin typeface="Calibri" panose="020F0502020204030204" pitchFamily="34" charset="0"/>
                <a:ea typeface="Times New Roman" panose="02020603050405020304" pitchFamily="18" charset="0"/>
              </a:rPr>
              <a:t>What are the likely impacts of mining operations in the Area on ecosystems and their services?</a:t>
            </a:r>
            <a:endParaRPr lang="en-NL" sz="1800">
              <a:latin typeface="Calibri" panose="020F0502020204030204" pitchFamily="34" charset="0"/>
              <a:ea typeface="Times New Roman" panose="02020603050405020304" pitchFamily="18" charset="0"/>
            </a:endParaRPr>
          </a:p>
          <a:p>
            <a:r>
              <a:rPr lang="en-GB" sz="2400"/>
              <a:t>Methods:</a:t>
            </a:r>
          </a:p>
        </p:txBody>
      </p:sp>
      <p:graphicFrame>
        <p:nvGraphicFramePr>
          <p:cNvPr id="4" name="Table 3">
            <a:extLst>
              <a:ext uri="{FF2B5EF4-FFF2-40B4-BE49-F238E27FC236}">
                <a16:creationId xmlns:a16="http://schemas.microsoft.com/office/drawing/2014/main" id="{D162653D-BE87-FB18-295E-EBDFDCB7A85B}"/>
              </a:ext>
            </a:extLst>
          </p:cNvPr>
          <p:cNvGraphicFramePr>
            <a:graphicFrameLocks noGrp="1"/>
          </p:cNvGraphicFramePr>
          <p:nvPr>
            <p:extLst>
              <p:ext uri="{D42A27DB-BD31-4B8C-83A1-F6EECF244321}">
                <p14:modId xmlns:p14="http://schemas.microsoft.com/office/powerpoint/2010/main" val="1033405053"/>
              </p:ext>
            </p:extLst>
          </p:nvPr>
        </p:nvGraphicFramePr>
        <p:xfrm>
          <a:off x="832790" y="2878372"/>
          <a:ext cx="10657184" cy="3537353"/>
        </p:xfrm>
        <a:graphic>
          <a:graphicData uri="http://schemas.openxmlformats.org/drawingml/2006/table">
            <a:tbl>
              <a:tblPr firstRow="1" bandRow="1">
                <a:tableStyleId>{5C22544A-7EE6-4342-B048-85BDC9FD1C3A}</a:tableStyleId>
              </a:tblPr>
              <a:tblGrid>
                <a:gridCol w="5328592">
                  <a:extLst>
                    <a:ext uri="{9D8B030D-6E8A-4147-A177-3AD203B41FA5}">
                      <a16:colId xmlns:a16="http://schemas.microsoft.com/office/drawing/2014/main" val="2129879628"/>
                    </a:ext>
                  </a:extLst>
                </a:gridCol>
                <a:gridCol w="5328592">
                  <a:extLst>
                    <a:ext uri="{9D8B030D-6E8A-4147-A177-3AD203B41FA5}">
                      <a16:colId xmlns:a16="http://schemas.microsoft.com/office/drawing/2014/main" val="1867189764"/>
                    </a:ext>
                  </a:extLst>
                </a:gridCol>
              </a:tblGrid>
              <a:tr h="443633">
                <a:tc>
                  <a:txBody>
                    <a:bodyPr/>
                    <a:lstStyle/>
                    <a:p>
                      <a:pPr algn="ctr"/>
                      <a:r>
                        <a:rPr lang="en-GB"/>
                        <a:t>Literature Review</a:t>
                      </a:r>
                    </a:p>
                  </a:txBody>
                  <a:tcPr anchor="ctr"/>
                </a:tc>
                <a:tc>
                  <a:txBody>
                    <a:bodyPr/>
                    <a:lstStyle/>
                    <a:p>
                      <a:pPr algn="ctr"/>
                      <a:r>
                        <a:rPr lang="en-GB"/>
                        <a:t>Expert Consultation</a:t>
                      </a:r>
                    </a:p>
                  </a:txBody>
                  <a:tcPr anchor="ctr"/>
                </a:tc>
                <a:extLst>
                  <a:ext uri="{0D108BD9-81ED-4DB2-BD59-A6C34878D82A}">
                    <a16:rowId xmlns:a16="http://schemas.microsoft.com/office/drawing/2014/main" val="3915804552"/>
                  </a:ext>
                </a:extLst>
              </a:tr>
              <a:tr h="3062892">
                <a:tc>
                  <a:txBody>
                    <a:bodyPr/>
                    <a:lstStyle/>
                    <a:p>
                      <a:pPr marL="285750" indent="-285750" algn="l">
                        <a:spcAft>
                          <a:spcPts val="600"/>
                        </a:spcAft>
                        <a:buFont typeface="Arial" panose="020B0604020202020204" pitchFamily="34" charset="0"/>
                        <a:buChar char="•"/>
                      </a:pPr>
                      <a:r>
                        <a:rPr lang="en-GB"/>
                        <a:t>Multiple sources and existing reviews (</a:t>
                      </a:r>
                      <a:r>
                        <a:rPr lang="en-GB" sz="1800" kern="1200">
                          <a:solidFill>
                            <a:schemeClr val="dk1"/>
                          </a:solidFill>
                          <a:effectLst/>
                          <a:latin typeface="+mn-lt"/>
                          <a:ea typeface="+mn-ea"/>
                          <a:cs typeface="+mn-cs"/>
                        </a:rPr>
                        <a:t>Armstrong et al. 2012; </a:t>
                      </a:r>
                      <a:r>
                        <a:rPr lang="en-GB" sz="1800" kern="1200" err="1">
                          <a:solidFill>
                            <a:schemeClr val="dk1"/>
                          </a:solidFill>
                          <a:effectLst/>
                          <a:latin typeface="+mn-lt"/>
                          <a:ea typeface="+mn-ea"/>
                          <a:cs typeface="+mn-cs"/>
                        </a:rPr>
                        <a:t>Folkersen</a:t>
                      </a:r>
                      <a:r>
                        <a:rPr lang="en-GB" sz="1800" kern="1200">
                          <a:solidFill>
                            <a:schemeClr val="dk1"/>
                          </a:solidFill>
                          <a:effectLst/>
                          <a:latin typeface="+mn-lt"/>
                          <a:ea typeface="+mn-ea"/>
                          <a:cs typeface="+mn-cs"/>
                        </a:rPr>
                        <a:t> et al., 2018)</a:t>
                      </a:r>
                      <a:r>
                        <a:rPr lang="en-NL">
                          <a:effectLst/>
                        </a:rPr>
                        <a:t> </a:t>
                      </a:r>
                      <a:endParaRPr lang="en-GB"/>
                    </a:p>
                    <a:p>
                      <a:pPr marL="285750" indent="-285750" algn="l">
                        <a:spcAft>
                          <a:spcPts val="600"/>
                        </a:spcAft>
                        <a:buFont typeface="Arial" panose="020B0604020202020204" pitchFamily="34" charset="0"/>
                        <a:buChar char="•"/>
                      </a:pPr>
                      <a:r>
                        <a:rPr lang="en-GB"/>
                        <a:t>Journal articles, working papers, grey literature</a:t>
                      </a:r>
                    </a:p>
                    <a:p>
                      <a:pPr marL="285750" indent="-285750" algn="l">
                        <a:spcAft>
                          <a:spcPts val="600"/>
                        </a:spcAft>
                        <a:buFont typeface="Arial" panose="020B0604020202020204" pitchFamily="34" charset="0"/>
                        <a:buChar char="•"/>
                      </a:pPr>
                      <a:r>
                        <a:rPr lang="en-GB"/>
                        <a:t>Criteria for valuation studies:</a:t>
                      </a:r>
                    </a:p>
                    <a:p>
                      <a:pPr marL="742950" lvl="1" indent="-285750" algn="l">
                        <a:spcAft>
                          <a:spcPts val="600"/>
                        </a:spcAft>
                        <a:buFont typeface="Arial" panose="020B0604020202020204" pitchFamily="34" charset="0"/>
                        <a:buChar char="•"/>
                      </a:pPr>
                      <a:r>
                        <a:rPr lang="en-GB"/>
                        <a:t>Monetary units</a:t>
                      </a:r>
                    </a:p>
                    <a:p>
                      <a:pPr marL="742950" lvl="1" indent="-285750" algn="l">
                        <a:spcAft>
                          <a:spcPts val="600"/>
                        </a:spcAft>
                        <a:buFont typeface="Arial" panose="020B0604020202020204" pitchFamily="34" charset="0"/>
                        <a:buChar char="•"/>
                      </a:pPr>
                      <a:r>
                        <a:rPr lang="en-GB"/>
                        <a:t>Primary valuations (not value transfers)</a:t>
                      </a:r>
                    </a:p>
                    <a:p>
                      <a:pPr marL="285750" lvl="0" indent="-285750" algn="l">
                        <a:spcAft>
                          <a:spcPts val="600"/>
                        </a:spcAft>
                        <a:buFont typeface="Arial" panose="020B0604020202020204" pitchFamily="34" charset="0"/>
                        <a:buChar char="•"/>
                      </a:pPr>
                      <a:r>
                        <a:rPr lang="en-GB"/>
                        <a:t>17 studies on deep-sea ecosystem services</a:t>
                      </a:r>
                    </a:p>
                    <a:p>
                      <a:pPr marL="285750" lvl="0" indent="-285750" algn="l">
                        <a:spcAft>
                          <a:spcPts val="600"/>
                        </a:spcAft>
                        <a:buFont typeface="Arial" panose="020B0604020202020204" pitchFamily="34" charset="0"/>
                        <a:buChar char="•"/>
                      </a:pPr>
                      <a:r>
                        <a:rPr lang="en-GB"/>
                        <a:t>7 studies on value of ecosystem services</a:t>
                      </a:r>
                    </a:p>
                    <a:p>
                      <a:pPr marL="285750" lvl="0" indent="-285750" algn="l">
                        <a:spcAft>
                          <a:spcPts val="600"/>
                        </a:spcAft>
                        <a:buFont typeface="Arial" panose="020B0604020202020204" pitchFamily="34" charset="0"/>
                        <a:buChar char="•"/>
                      </a:pPr>
                      <a:r>
                        <a:rPr lang="en-GB"/>
                        <a:t>82 studies on impacts of deep-sea mining</a:t>
                      </a:r>
                    </a:p>
                  </a:txBody>
                  <a:tcPr anchor="ctr"/>
                </a:tc>
                <a:tc>
                  <a:txBody>
                    <a:bodyPr/>
                    <a:lstStyle/>
                    <a:p>
                      <a:pPr marL="285750" indent="-285750" algn="l">
                        <a:spcAft>
                          <a:spcPts val="600"/>
                        </a:spcAft>
                        <a:buFont typeface="Arial" panose="020B0604020202020204" pitchFamily="34" charset="0"/>
                        <a:buChar char="•"/>
                      </a:pPr>
                      <a:r>
                        <a:rPr lang="en-GB" dirty="0"/>
                        <a:t>25 experts identified from the literature and recommendations</a:t>
                      </a:r>
                    </a:p>
                    <a:p>
                      <a:pPr marL="285750" indent="-285750" algn="l">
                        <a:spcAft>
                          <a:spcPts val="600"/>
                        </a:spcAft>
                        <a:buFont typeface="Arial" panose="020B0604020202020204" pitchFamily="34" charset="0"/>
                        <a:buChar char="•"/>
                      </a:pPr>
                      <a:r>
                        <a:rPr lang="en-GB" dirty="0"/>
                        <a:t>10 experts agreed to participate</a:t>
                      </a:r>
                    </a:p>
                    <a:p>
                      <a:pPr marL="285750" indent="-285750" algn="l">
                        <a:spcAft>
                          <a:spcPts val="600"/>
                        </a:spcAft>
                        <a:buFont typeface="Arial" panose="020B0604020202020204" pitchFamily="34" charset="0"/>
                        <a:buChar char="•"/>
                      </a:pPr>
                      <a:r>
                        <a:rPr lang="en-GB" dirty="0"/>
                        <a:t>Semi-structured interviews (0.5-1.5 hours) on the questions above</a:t>
                      </a:r>
                    </a:p>
                  </a:txBody>
                  <a:tcPr/>
                </a:tc>
                <a:extLst>
                  <a:ext uri="{0D108BD9-81ED-4DB2-BD59-A6C34878D82A}">
                    <a16:rowId xmlns:a16="http://schemas.microsoft.com/office/drawing/2014/main" val="2260367773"/>
                  </a:ext>
                </a:extLst>
              </a:tr>
            </a:tbl>
          </a:graphicData>
        </a:graphic>
      </p:graphicFrame>
    </p:spTree>
    <p:extLst>
      <p:ext uri="{BB962C8B-B14F-4D97-AF65-F5344CB8AC3E}">
        <p14:creationId xmlns:p14="http://schemas.microsoft.com/office/powerpoint/2010/main" val="3678514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9085" y="188640"/>
            <a:ext cx="9835763" cy="778098"/>
          </a:xfrm>
        </p:spPr>
        <p:txBody>
          <a:bodyPr>
            <a:normAutofit/>
          </a:bodyPr>
          <a:lstStyle/>
          <a:p>
            <a:pPr algn="ctr"/>
            <a:r>
              <a:rPr lang="en-GB">
                <a:solidFill>
                  <a:schemeClr val="accent5">
                    <a:lumMod val="75000"/>
                  </a:schemeClr>
                </a:solidFill>
              </a:rPr>
              <a:t>Value of ecosystem services from the Area</a:t>
            </a:r>
          </a:p>
        </p:txBody>
      </p:sp>
      <p:sp>
        <p:nvSpPr>
          <p:cNvPr id="3" name="Content Placeholder 2"/>
          <p:cNvSpPr>
            <a:spLocks noGrp="1"/>
          </p:cNvSpPr>
          <p:nvPr>
            <p:ph idx="1"/>
          </p:nvPr>
        </p:nvSpPr>
        <p:spPr>
          <a:xfrm>
            <a:off x="263717" y="966737"/>
            <a:ext cx="10657184" cy="424741"/>
          </a:xfrm>
        </p:spPr>
        <p:txBody>
          <a:bodyPr>
            <a:normAutofit/>
          </a:bodyPr>
          <a:lstStyle/>
          <a:p>
            <a:pPr marL="0" indent="0">
              <a:buNone/>
            </a:pPr>
            <a:r>
              <a:rPr lang="en-GB" sz="2400" b="1"/>
              <a:t>Key ecosystem services </a:t>
            </a:r>
            <a:r>
              <a:rPr lang="en-GB" sz="2400"/>
              <a:t>from the Area</a:t>
            </a:r>
          </a:p>
        </p:txBody>
      </p:sp>
      <p:graphicFrame>
        <p:nvGraphicFramePr>
          <p:cNvPr id="4" name="Table 3">
            <a:extLst>
              <a:ext uri="{FF2B5EF4-FFF2-40B4-BE49-F238E27FC236}">
                <a16:creationId xmlns:a16="http://schemas.microsoft.com/office/drawing/2014/main" id="{5D39FC3A-FEF5-EC8A-E4BF-E760320D87F1}"/>
              </a:ext>
            </a:extLst>
          </p:cNvPr>
          <p:cNvGraphicFramePr>
            <a:graphicFrameLocks noGrp="1"/>
          </p:cNvGraphicFramePr>
          <p:nvPr>
            <p:extLst>
              <p:ext uri="{D42A27DB-BD31-4B8C-83A1-F6EECF244321}">
                <p14:modId xmlns:p14="http://schemas.microsoft.com/office/powerpoint/2010/main" val="1451875738"/>
              </p:ext>
            </p:extLst>
          </p:nvPr>
        </p:nvGraphicFramePr>
        <p:xfrm>
          <a:off x="263717" y="1391478"/>
          <a:ext cx="11664565" cy="4882101"/>
        </p:xfrm>
        <a:graphic>
          <a:graphicData uri="http://schemas.openxmlformats.org/drawingml/2006/table">
            <a:tbl>
              <a:tblPr firstRow="1" bandRow="1">
                <a:tableStyleId>{5C22544A-7EE6-4342-B048-85BDC9FD1C3A}</a:tableStyleId>
              </a:tblPr>
              <a:tblGrid>
                <a:gridCol w="4131004">
                  <a:extLst>
                    <a:ext uri="{9D8B030D-6E8A-4147-A177-3AD203B41FA5}">
                      <a16:colId xmlns:a16="http://schemas.microsoft.com/office/drawing/2014/main" val="2333339645"/>
                    </a:ext>
                  </a:extLst>
                </a:gridCol>
                <a:gridCol w="2511187">
                  <a:extLst>
                    <a:ext uri="{9D8B030D-6E8A-4147-A177-3AD203B41FA5}">
                      <a16:colId xmlns:a16="http://schemas.microsoft.com/office/drawing/2014/main" val="315580475"/>
                    </a:ext>
                  </a:extLst>
                </a:gridCol>
                <a:gridCol w="2511187">
                  <a:extLst>
                    <a:ext uri="{9D8B030D-6E8A-4147-A177-3AD203B41FA5}">
                      <a16:colId xmlns:a16="http://schemas.microsoft.com/office/drawing/2014/main" val="3467874288"/>
                    </a:ext>
                  </a:extLst>
                </a:gridCol>
                <a:gridCol w="2511187">
                  <a:extLst>
                    <a:ext uri="{9D8B030D-6E8A-4147-A177-3AD203B41FA5}">
                      <a16:colId xmlns:a16="http://schemas.microsoft.com/office/drawing/2014/main" val="4171113763"/>
                    </a:ext>
                  </a:extLst>
                </a:gridCol>
              </a:tblGrid>
              <a:tr h="809034">
                <a:tc>
                  <a:txBody>
                    <a:bodyPr/>
                    <a:lstStyle/>
                    <a:p>
                      <a:pPr algn="ctr"/>
                      <a:r>
                        <a:rPr lang="en-GB"/>
                        <a:t>Ecosystem Service</a:t>
                      </a:r>
                    </a:p>
                  </a:txBody>
                  <a:tcPr/>
                </a:tc>
                <a:tc>
                  <a:txBody>
                    <a:bodyPr/>
                    <a:lstStyle/>
                    <a:p>
                      <a:pPr marL="0" algn="ctr" defTabSz="914400" rtl="0" eaLnBrk="1" latinLnBrk="0" hangingPunct="1">
                        <a:spcAft>
                          <a:spcPts val="600"/>
                        </a:spcAft>
                      </a:pPr>
                      <a:r>
                        <a:rPr lang="en-GB" sz="1800" b="1" kern="1200">
                          <a:solidFill>
                            <a:schemeClr val="lt1"/>
                          </a:solidFill>
                          <a:latin typeface="+mn-lt"/>
                          <a:ea typeface="+mn-ea"/>
                          <a:cs typeface="+mn-cs"/>
                        </a:rPr>
                        <a:t>Abyssal plains </a:t>
                      </a:r>
                    </a:p>
                    <a:p>
                      <a:pPr marL="0" algn="ctr" defTabSz="914400" rtl="0" eaLnBrk="1" latinLnBrk="0" hangingPunct="1">
                        <a:spcAft>
                          <a:spcPts val="600"/>
                        </a:spcAft>
                      </a:pPr>
                      <a:r>
                        <a:rPr lang="en-GB" sz="1800" b="1" kern="1200">
                          <a:solidFill>
                            <a:schemeClr val="lt1"/>
                          </a:solidFill>
                          <a:latin typeface="+mn-lt"/>
                          <a:ea typeface="+mn-ea"/>
                          <a:cs typeface="+mn-cs"/>
                        </a:rPr>
                        <a:t>(nodules)</a:t>
                      </a:r>
                      <a:endParaRPr lang="en-NL" sz="1800" b="1" kern="1200">
                        <a:solidFill>
                          <a:schemeClr val="lt1"/>
                        </a:solidFill>
                        <a:latin typeface="+mn-lt"/>
                        <a:ea typeface="+mn-ea"/>
                        <a:cs typeface="+mn-cs"/>
                      </a:endParaRPr>
                    </a:p>
                  </a:txBody>
                  <a:tcPr marL="28575" marR="28575" marT="19050" marB="19050"/>
                </a:tc>
                <a:tc>
                  <a:txBody>
                    <a:bodyPr/>
                    <a:lstStyle/>
                    <a:p>
                      <a:pPr marL="0" algn="ctr" defTabSz="914400" rtl="0" eaLnBrk="1" latinLnBrk="0" hangingPunct="1">
                        <a:spcAft>
                          <a:spcPts val="600"/>
                        </a:spcAft>
                      </a:pPr>
                      <a:r>
                        <a:rPr lang="en-GB" sz="1800" b="1" kern="1200">
                          <a:solidFill>
                            <a:schemeClr val="lt1"/>
                          </a:solidFill>
                          <a:latin typeface="+mn-lt"/>
                          <a:ea typeface="+mn-ea"/>
                          <a:cs typeface="+mn-cs"/>
                        </a:rPr>
                        <a:t>Seamounts </a:t>
                      </a:r>
                    </a:p>
                    <a:p>
                      <a:pPr marL="0" algn="ctr" defTabSz="914400" rtl="0" eaLnBrk="1" latinLnBrk="0" hangingPunct="1">
                        <a:spcAft>
                          <a:spcPts val="600"/>
                        </a:spcAft>
                      </a:pPr>
                      <a:r>
                        <a:rPr lang="en-GB" sz="1800" b="1" kern="1200">
                          <a:solidFill>
                            <a:schemeClr val="lt1"/>
                          </a:solidFill>
                          <a:latin typeface="+mn-lt"/>
                          <a:ea typeface="+mn-ea"/>
                          <a:cs typeface="+mn-cs"/>
                        </a:rPr>
                        <a:t>(crusts)</a:t>
                      </a:r>
                      <a:endParaRPr lang="en-NL" sz="1800" b="1" kern="1200">
                        <a:solidFill>
                          <a:schemeClr val="lt1"/>
                        </a:solidFill>
                        <a:latin typeface="+mn-lt"/>
                        <a:ea typeface="+mn-ea"/>
                        <a:cs typeface="+mn-cs"/>
                      </a:endParaRPr>
                    </a:p>
                  </a:txBody>
                  <a:tcPr marL="28575" marR="28575" marT="19050" marB="19050"/>
                </a:tc>
                <a:tc>
                  <a:txBody>
                    <a:bodyPr/>
                    <a:lstStyle/>
                    <a:p>
                      <a:pPr marL="0" algn="ctr" defTabSz="914400" rtl="0" eaLnBrk="1" latinLnBrk="0" hangingPunct="1">
                        <a:spcAft>
                          <a:spcPts val="600"/>
                        </a:spcAft>
                      </a:pPr>
                      <a:r>
                        <a:rPr lang="en-GB" sz="1800" b="1" kern="1200">
                          <a:solidFill>
                            <a:schemeClr val="lt1"/>
                          </a:solidFill>
                          <a:latin typeface="+mn-lt"/>
                          <a:ea typeface="+mn-ea"/>
                          <a:cs typeface="+mn-cs"/>
                        </a:rPr>
                        <a:t>Hydrothermal vents</a:t>
                      </a:r>
                    </a:p>
                    <a:p>
                      <a:pPr marL="0" algn="ctr" defTabSz="914400" rtl="0" eaLnBrk="1" latinLnBrk="0" hangingPunct="1">
                        <a:spcAft>
                          <a:spcPts val="600"/>
                        </a:spcAft>
                      </a:pPr>
                      <a:r>
                        <a:rPr lang="en-GB" sz="1800" b="1" kern="1200">
                          <a:solidFill>
                            <a:schemeClr val="lt1"/>
                          </a:solidFill>
                          <a:latin typeface="+mn-lt"/>
                          <a:ea typeface="+mn-ea"/>
                          <a:cs typeface="+mn-cs"/>
                        </a:rPr>
                        <a:t>(sulphides)</a:t>
                      </a:r>
                      <a:endParaRPr lang="en-NL" sz="1800" b="1" kern="1200">
                        <a:solidFill>
                          <a:schemeClr val="lt1"/>
                        </a:solidFill>
                        <a:latin typeface="+mn-lt"/>
                        <a:ea typeface="+mn-ea"/>
                        <a:cs typeface="+mn-cs"/>
                      </a:endParaRPr>
                    </a:p>
                  </a:txBody>
                  <a:tcPr marL="28575" marR="28575" marT="19050" marB="19050"/>
                </a:tc>
                <a:extLst>
                  <a:ext uri="{0D108BD9-81ED-4DB2-BD59-A6C34878D82A}">
                    <a16:rowId xmlns:a16="http://schemas.microsoft.com/office/drawing/2014/main" val="2048366086"/>
                  </a:ext>
                </a:extLst>
              </a:tr>
              <a:tr h="452563">
                <a:tc>
                  <a:txBody>
                    <a:bodyPr/>
                    <a:lstStyle/>
                    <a:p>
                      <a:pPr algn="l">
                        <a:spcAft>
                          <a:spcPts val="600"/>
                        </a:spcAft>
                      </a:pPr>
                      <a:r>
                        <a:rPr lang="en-GB" sz="1600">
                          <a:effectLst/>
                          <a:latin typeface="Calibri" panose="020F0502020204030204" pitchFamily="34" charset="0"/>
                          <a:ea typeface="Times New Roman" panose="02020603050405020304" pitchFamily="18" charset="0"/>
                          <a:cs typeface="Arial" panose="020B0604020202020204" pitchFamily="34" charset="0"/>
                        </a:rPr>
                        <a:t>Food (fisheries)</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28575" marR="28575" marT="19050" marB="19050"/>
                </a:tc>
                <a:tc>
                  <a:txBody>
                    <a:bodyPr/>
                    <a:lstStyle/>
                    <a:p>
                      <a:pPr algn="ctr"/>
                      <a:r>
                        <a:rPr lang="en-GB"/>
                        <a:t>7</a:t>
                      </a:r>
                    </a:p>
                  </a:txBody>
                  <a:tcPr>
                    <a:noFill/>
                  </a:tcPr>
                </a:tc>
                <a:tc>
                  <a:txBody>
                    <a:bodyPr/>
                    <a:lstStyle/>
                    <a:p>
                      <a:pPr algn="ctr"/>
                      <a:r>
                        <a:rPr lang="en-GB"/>
                        <a:t>7</a:t>
                      </a:r>
                    </a:p>
                  </a:txBody>
                  <a:tcPr>
                    <a:noFill/>
                  </a:tcPr>
                </a:tc>
                <a:tc>
                  <a:txBody>
                    <a:bodyPr/>
                    <a:lstStyle/>
                    <a:p>
                      <a:pPr algn="ctr"/>
                      <a:r>
                        <a:rPr lang="en-GB"/>
                        <a:t>7</a:t>
                      </a:r>
                    </a:p>
                  </a:txBody>
                  <a:tcPr>
                    <a:noFill/>
                  </a:tcPr>
                </a:tc>
                <a:extLst>
                  <a:ext uri="{0D108BD9-81ED-4DB2-BD59-A6C34878D82A}">
                    <a16:rowId xmlns:a16="http://schemas.microsoft.com/office/drawing/2014/main" val="525300739"/>
                  </a:ext>
                </a:extLst>
              </a:tr>
              <a:tr h="452563">
                <a:tc>
                  <a:txBody>
                    <a:bodyPr/>
                    <a:lstStyle/>
                    <a:p>
                      <a:pPr algn="l">
                        <a:spcAft>
                          <a:spcPts val="600"/>
                        </a:spcAft>
                      </a:pPr>
                      <a:r>
                        <a:rPr lang="en-GB" sz="1600">
                          <a:effectLst/>
                          <a:latin typeface="Calibri" panose="020F0502020204030204" pitchFamily="34" charset="0"/>
                          <a:ea typeface="Times New Roman" panose="02020603050405020304" pitchFamily="18" charset="0"/>
                          <a:cs typeface="Arial" panose="020B0604020202020204" pitchFamily="34" charset="0"/>
                        </a:rPr>
                        <a:t>Genetic resources (pharmaceutical)</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28575" marR="28575" marT="19050" marB="19050"/>
                </a:tc>
                <a:tc>
                  <a:txBody>
                    <a:bodyPr/>
                    <a:lstStyle/>
                    <a:p>
                      <a:pPr algn="ctr"/>
                      <a:r>
                        <a:rPr lang="en-GB"/>
                        <a:t>2</a:t>
                      </a:r>
                    </a:p>
                  </a:txBody>
                  <a:tcPr>
                    <a:solidFill>
                      <a:schemeClr val="accent6"/>
                    </a:solidFill>
                  </a:tcPr>
                </a:tc>
                <a:tc>
                  <a:txBody>
                    <a:bodyPr/>
                    <a:lstStyle/>
                    <a:p>
                      <a:pPr algn="ctr"/>
                      <a:r>
                        <a:rPr lang="en-GB"/>
                        <a:t>2</a:t>
                      </a:r>
                    </a:p>
                  </a:txBody>
                  <a:tcPr>
                    <a:solidFill>
                      <a:schemeClr val="accent6"/>
                    </a:solidFill>
                  </a:tcPr>
                </a:tc>
                <a:tc>
                  <a:txBody>
                    <a:bodyPr/>
                    <a:lstStyle/>
                    <a:p>
                      <a:pPr algn="ctr"/>
                      <a:r>
                        <a:rPr lang="en-GB"/>
                        <a:t>7</a:t>
                      </a:r>
                    </a:p>
                  </a:txBody>
                  <a:tcPr>
                    <a:solidFill>
                      <a:schemeClr val="accent6"/>
                    </a:solidFill>
                  </a:tcPr>
                </a:tc>
                <a:extLst>
                  <a:ext uri="{0D108BD9-81ED-4DB2-BD59-A6C34878D82A}">
                    <a16:rowId xmlns:a16="http://schemas.microsoft.com/office/drawing/2014/main" val="3419858751"/>
                  </a:ext>
                </a:extLst>
              </a:tr>
              <a:tr h="452563">
                <a:tc>
                  <a:txBody>
                    <a:bodyPr/>
                    <a:lstStyle/>
                    <a:p>
                      <a:pPr algn="l">
                        <a:spcAft>
                          <a:spcPts val="600"/>
                        </a:spcAft>
                      </a:pPr>
                      <a:r>
                        <a:rPr lang="en-GB" sz="1600">
                          <a:effectLst/>
                          <a:latin typeface="Calibri" panose="020F0502020204030204" pitchFamily="34" charset="0"/>
                          <a:ea typeface="Times New Roman" panose="02020603050405020304" pitchFamily="18" charset="0"/>
                          <a:cs typeface="Arial" panose="020B0604020202020204" pitchFamily="34" charset="0"/>
                        </a:rPr>
                        <a:t>Bio-mimicry</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28575" marR="28575" marT="19050" marB="19050"/>
                </a:tc>
                <a:tc>
                  <a:txBody>
                    <a:bodyPr/>
                    <a:lstStyle/>
                    <a:p>
                      <a:pPr algn="ctr"/>
                      <a:r>
                        <a:rPr lang="en-GB"/>
                        <a:t>1</a:t>
                      </a:r>
                    </a:p>
                  </a:txBody>
                  <a:tcPr>
                    <a:noFill/>
                  </a:tcPr>
                </a:tc>
                <a:tc>
                  <a:txBody>
                    <a:bodyPr/>
                    <a:lstStyle/>
                    <a:p>
                      <a:pPr algn="ctr"/>
                      <a:r>
                        <a:rPr lang="en-GB"/>
                        <a:t>1</a:t>
                      </a:r>
                    </a:p>
                  </a:txBody>
                  <a:tcPr>
                    <a:noFill/>
                  </a:tcPr>
                </a:tc>
                <a:tc>
                  <a:txBody>
                    <a:bodyPr/>
                    <a:lstStyle/>
                    <a:p>
                      <a:pPr algn="ctr"/>
                      <a:r>
                        <a:rPr lang="en-GB"/>
                        <a:t>5</a:t>
                      </a:r>
                    </a:p>
                  </a:txBody>
                  <a:tcPr>
                    <a:solidFill>
                      <a:schemeClr val="accent6"/>
                    </a:solidFill>
                  </a:tcPr>
                </a:tc>
                <a:extLst>
                  <a:ext uri="{0D108BD9-81ED-4DB2-BD59-A6C34878D82A}">
                    <a16:rowId xmlns:a16="http://schemas.microsoft.com/office/drawing/2014/main" val="794938105"/>
                  </a:ext>
                </a:extLst>
              </a:tr>
              <a:tr h="452563">
                <a:tc>
                  <a:txBody>
                    <a:bodyPr/>
                    <a:lstStyle/>
                    <a:p>
                      <a:pPr algn="l">
                        <a:spcAft>
                          <a:spcPts val="600"/>
                        </a:spcAft>
                      </a:pPr>
                      <a:r>
                        <a:rPr lang="en-GB" sz="1600">
                          <a:effectLst/>
                          <a:latin typeface="Calibri" panose="020F0502020204030204" pitchFamily="34" charset="0"/>
                          <a:ea typeface="Times New Roman" panose="02020603050405020304" pitchFamily="18" charset="0"/>
                          <a:cs typeface="Arial" panose="020B0604020202020204" pitchFamily="34" charset="0"/>
                        </a:rPr>
                        <a:t>Carbon sequestration and storage</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28575" marR="28575" marT="19050" marB="19050"/>
                </a:tc>
                <a:tc>
                  <a:txBody>
                    <a:bodyPr/>
                    <a:lstStyle/>
                    <a:p>
                      <a:pPr algn="ctr"/>
                      <a:r>
                        <a:rPr lang="en-GB"/>
                        <a:t>5</a:t>
                      </a:r>
                    </a:p>
                  </a:txBody>
                  <a:tcPr>
                    <a:solidFill>
                      <a:srgbClr val="FFFF00"/>
                    </a:solidFill>
                  </a:tcPr>
                </a:tc>
                <a:tc>
                  <a:txBody>
                    <a:bodyPr/>
                    <a:lstStyle/>
                    <a:p>
                      <a:pPr algn="ctr"/>
                      <a:r>
                        <a:rPr lang="en-GB"/>
                        <a:t>2</a:t>
                      </a:r>
                    </a:p>
                  </a:txBody>
                  <a:tcPr>
                    <a:noFill/>
                  </a:tcPr>
                </a:tc>
                <a:tc>
                  <a:txBody>
                    <a:bodyPr/>
                    <a:lstStyle/>
                    <a:p>
                      <a:pPr algn="ctr"/>
                      <a:r>
                        <a:rPr lang="en-GB"/>
                        <a:t>5</a:t>
                      </a:r>
                    </a:p>
                  </a:txBody>
                  <a:tcPr>
                    <a:solidFill>
                      <a:srgbClr val="FFFF00"/>
                    </a:solidFill>
                  </a:tcPr>
                </a:tc>
                <a:extLst>
                  <a:ext uri="{0D108BD9-81ED-4DB2-BD59-A6C34878D82A}">
                    <a16:rowId xmlns:a16="http://schemas.microsoft.com/office/drawing/2014/main" val="1441149092"/>
                  </a:ext>
                </a:extLst>
              </a:tr>
              <a:tr h="452563">
                <a:tc>
                  <a:txBody>
                    <a:bodyPr/>
                    <a:lstStyle/>
                    <a:p>
                      <a:pPr algn="l">
                        <a:spcAft>
                          <a:spcPts val="600"/>
                        </a:spcAft>
                      </a:pPr>
                      <a:r>
                        <a:rPr lang="en-GB" sz="1600">
                          <a:effectLst/>
                          <a:latin typeface="Calibri" panose="020F0502020204030204" pitchFamily="34" charset="0"/>
                          <a:ea typeface="Times New Roman" panose="02020603050405020304" pitchFamily="18" charset="0"/>
                          <a:cs typeface="Arial" panose="020B0604020202020204" pitchFamily="34" charset="0"/>
                        </a:rPr>
                        <a:t>Biogeochemical cycling</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28575" marR="28575" marT="19050" marB="19050"/>
                </a:tc>
                <a:tc>
                  <a:txBody>
                    <a:bodyPr/>
                    <a:lstStyle/>
                    <a:p>
                      <a:pPr algn="ctr"/>
                      <a:r>
                        <a:rPr lang="en-GB"/>
                        <a:t>1</a:t>
                      </a:r>
                    </a:p>
                  </a:txBody>
                  <a:tcPr>
                    <a:noFill/>
                  </a:tcPr>
                </a:tc>
                <a:tc>
                  <a:txBody>
                    <a:bodyPr/>
                    <a:lstStyle/>
                    <a:p>
                      <a:pPr algn="ctr"/>
                      <a:r>
                        <a:rPr lang="en-GB"/>
                        <a:t>1</a:t>
                      </a:r>
                    </a:p>
                  </a:txBody>
                  <a:tcPr>
                    <a:noFill/>
                  </a:tcPr>
                </a:tc>
                <a:tc>
                  <a:txBody>
                    <a:bodyPr/>
                    <a:lstStyle/>
                    <a:p>
                      <a:pPr algn="ctr"/>
                      <a:r>
                        <a:rPr lang="en-GB"/>
                        <a:t>4</a:t>
                      </a:r>
                    </a:p>
                  </a:txBody>
                  <a:tcPr>
                    <a:noFill/>
                  </a:tcPr>
                </a:tc>
                <a:extLst>
                  <a:ext uri="{0D108BD9-81ED-4DB2-BD59-A6C34878D82A}">
                    <a16:rowId xmlns:a16="http://schemas.microsoft.com/office/drawing/2014/main" val="3168877441"/>
                  </a:ext>
                </a:extLst>
              </a:tr>
              <a:tr h="452563">
                <a:tc>
                  <a:txBody>
                    <a:bodyPr/>
                    <a:lstStyle/>
                    <a:p>
                      <a:pPr algn="l">
                        <a:spcAft>
                          <a:spcPts val="600"/>
                        </a:spcAft>
                      </a:pPr>
                      <a:r>
                        <a:rPr lang="en-GB" sz="1600">
                          <a:effectLst/>
                          <a:latin typeface="Calibri" panose="020F0502020204030204" pitchFamily="34" charset="0"/>
                          <a:ea typeface="Times New Roman" panose="02020603050405020304" pitchFamily="18" charset="0"/>
                          <a:cs typeface="Arial" panose="020B0604020202020204" pitchFamily="34" charset="0"/>
                        </a:rPr>
                        <a:t>Existence and bequest value for biodiversity</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28575" marR="28575" marT="19050" marB="19050"/>
                </a:tc>
                <a:tc>
                  <a:txBody>
                    <a:bodyPr/>
                    <a:lstStyle/>
                    <a:p>
                      <a:pPr algn="ctr"/>
                      <a:r>
                        <a:rPr lang="en-GB"/>
                        <a:t>4</a:t>
                      </a:r>
                    </a:p>
                  </a:txBody>
                  <a:tcPr>
                    <a:solidFill>
                      <a:schemeClr val="accent6"/>
                    </a:solidFill>
                  </a:tcPr>
                </a:tc>
                <a:tc>
                  <a:txBody>
                    <a:bodyPr/>
                    <a:lstStyle/>
                    <a:p>
                      <a:pPr algn="ctr"/>
                      <a:r>
                        <a:rPr lang="en-GB"/>
                        <a:t>6</a:t>
                      </a:r>
                    </a:p>
                  </a:txBody>
                  <a:tcPr>
                    <a:solidFill>
                      <a:schemeClr val="accent6"/>
                    </a:solidFill>
                  </a:tcPr>
                </a:tc>
                <a:tc>
                  <a:txBody>
                    <a:bodyPr/>
                    <a:lstStyle/>
                    <a:p>
                      <a:pPr algn="ctr"/>
                      <a:r>
                        <a:rPr lang="en-GB"/>
                        <a:t>4</a:t>
                      </a:r>
                    </a:p>
                  </a:txBody>
                  <a:tcPr>
                    <a:solidFill>
                      <a:schemeClr val="accent6"/>
                    </a:solidFill>
                  </a:tcPr>
                </a:tc>
                <a:extLst>
                  <a:ext uri="{0D108BD9-81ED-4DB2-BD59-A6C34878D82A}">
                    <a16:rowId xmlns:a16="http://schemas.microsoft.com/office/drawing/2014/main" val="126050146"/>
                  </a:ext>
                </a:extLst>
              </a:tr>
              <a:tr h="452563">
                <a:tc>
                  <a:txBody>
                    <a:bodyPr/>
                    <a:lstStyle/>
                    <a:p>
                      <a:pPr algn="l">
                        <a:spcAft>
                          <a:spcPts val="600"/>
                        </a:spcAft>
                      </a:pPr>
                      <a:r>
                        <a:rPr lang="en-GB" sz="1600">
                          <a:effectLst/>
                          <a:latin typeface="Calibri" panose="020F0502020204030204" pitchFamily="34" charset="0"/>
                          <a:ea typeface="Times New Roman" panose="02020603050405020304" pitchFamily="18" charset="0"/>
                          <a:cs typeface="Arial" panose="020B0604020202020204" pitchFamily="34" charset="0"/>
                        </a:rPr>
                        <a:t>Aesthetic</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28575" marR="28575" marT="19050" marB="19050"/>
                </a:tc>
                <a:tc>
                  <a:txBody>
                    <a:bodyPr/>
                    <a:lstStyle/>
                    <a:p>
                      <a:pPr algn="ctr"/>
                      <a:r>
                        <a:rPr lang="en-GB"/>
                        <a:t>1</a:t>
                      </a:r>
                    </a:p>
                  </a:txBody>
                  <a:tcPr>
                    <a:noFill/>
                  </a:tcPr>
                </a:tc>
                <a:tc>
                  <a:txBody>
                    <a:bodyPr/>
                    <a:lstStyle/>
                    <a:p>
                      <a:pPr algn="ctr"/>
                      <a:r>
                        <a:rPr lang="en-GB"/>
                        <a:t>1</a:t>
                      </a:r>
                    </a:p>
                  </a:txBody>
                  <a:tcPr>
                    <a:noFill/>
                  </a:tcPr>
                </a:tc>
                <a:tc>
                  <a:txBody>
                    <a:bodyPr/>
                    <a:lstStyle/>
                    <a:p>
                      <a:pPr algn="ctr"/>
                      <a:r>
                        <a:rPr lang="en-GB"/>
                        <a:t>1</a:t>
                      </a:r>
                    </a:p>
                  </a:txBody>
                  <a:tcPr>
                    <a:noFill/>
                  </a:tcPr>
                </a:tc>
                <a:extLst>
                  <a:ext uri="{0D108BD9-81ED-4DB2-BD59-A6C34878D82A}">
                    <a16:rowId xmlns:a16="http://schemas.microsoft.com/office/drawing/2014/main" val="1315769725"/>
                  </a:ext>
                </a:extLst>
              </a:tr>
              <a:tr h="452563">
                <a:tc>
                  <a:txBody>
                    <a:bodyPr/>
                    <a:lstStyle/>
                    <a:p>
                      <a:pPr algn="l">
                        <a:spcAft>
                          <a:spcPts val="600"/>
                        </a:spcAft>
                      </a:pPr>
                      <a:r>
                        <a:rPr lang="en-GB" sz="1600">
                          <a:effectLst/>
                          <a:latin typeface="Calibri" panose="020F0502020204030204" pitchFamily="34" charset="0"/>
                          <a:ea typeface="Times New Roman" panose="02020603050405020304" pitchFamily="18" charset="0"/>
                          <a:cs typeface="Arial" panose="020B0604020202020204" pitchFamily="34" charset="0"/>
                        </a:rPr>
                        <a:t>Tourism and recreation</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28575" marR="28575" marT="19050" marB="19050"/>
                </a:tc>
                <a:tc>
                  <a:txBody>
                    <a:bodyPr/>
                    <a:lstStyle/>
                    <a:p>
                      <a:pPr algn="ctr"/>
                      <a:r>
                        <a:rPr lang="en-GB"/>
                        <a:t>1</a:t>
                      </a:r>
                    </a:p>
                  </a:txBody>
                  <a:tcPr>
                    <a:noFill/>
                  </a:tcPr>
                </a:tc>
                <a:tc>
                  <a:txBody>
                    <a:bodyPr/>
                    <a:lstStyle/>
                    <a:p>
                      <a:pPr algn="ctr"/>
                      <a:r>
                        <a:rPr lang="en-GB"/>
                        <a:t>1</a:t>
                      </a:r>
                    </a:p>
                  </a:txBody>
                  <a:tcPr>
                    <a:noFill/>
                  </a:tcPr>
                </a:tc>
                <a:tc>
                  <a:txBody>
                    <a:bodyPr/>
                    <a:lstStyle/>
                    <a:p>
                      <a:pPr algn="ctr"/>
                      <a:r>
                        <a:rPr lang="en-GB"/>
                        <a:t>1</a:t>
                      </a:r>
                    </a:p>
                  </a:txBody>
                  <a:tcPr>
                    <a:noFill/>
                  </a:tcPr>
                </a:tc>
                <a:extLst>
                  <a:ext uri="{0D108BD9-81ED-4DB2-BD59-A6C34878D82A}">
                    <a16:rowId xmlns:a16="http://schemas.microsoft.com/office/drawing/2014/main" val="499020576"/>
                  </a:ext>
                </a:extLst>
              </a:tr>
              <a:tr h="452563">
                <a:tc>
                  <a:txBody>
                    <a:bodyPr/>
                    <a:lstStyle/>
                    <a:p>
                      <a:pPr algn="l">
                        <a:spcAft>
                          <a:spcPts val="600"/>
                        </a:spcAft>
                      </a:pPr>
                      <a:r>
                        <a:rPr lang="en-GB" sz="1600">
                          <a:effectLst/>
                          <a:latin typeface="Calibri" panose="020F0502020204030204" pitchFamily="34" charset="0"/>
                          <a:ea typeface="Times New Roman" panose="02020603050405020304" pitchFamily="18" charset="0"/>
                          <a:cs typeface="Arial" panose="020B0604020202020204" pitchFamily="34" charset="0"/>
                        </a:rPr>
                        <a:t>Historical archive</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28575" marR="28575" marT="19050" marB="19050"/>
                </a:tc>
                <a:tc>
                  <a:txBody>
                    <a:bodyPr/>
                    <a:lstStyle/>
                    <a:p>
                      <a:pPr algn="ctr"/>
                      <a:r>
                        <a:rPr lang="en-GB"/>
                        <a:t>1</a:t>
                      </a:r>
                    </a:p>
                  </a:txBody>
                  <a:tcPr>
                    <a:noFill/>
                  </a:tcPr>
                </a:tc>
                <a:tc>
                  <a:txBody>
                    <a:bodyPr/>
                    <a:lstStyle/>
                    <a:p>
                      <a:pPr algn="ctr"/>
                      <a:r>
                        <a:rPr lang="en-GB"/>
                        <a:t>1</a:t>
                      </a:r>
                    </a:p>
                  </a:txBody>
                  <a:tcPr>
                    <a:noFill/>
                  </a:tcPr>
                </a:tc>
                <a:tc>
                  <a:txBody>
                    <a:bodyPr/>
                    <a:lstStyle/>
                    <a:p>
                      <a:pPr algn="ctr"/>
                      <a:r>
                        <a:rPr lang="en-GB"/>
                        <a:t>3</a:t>
                      </a:r>
                    </a:p>
                  </a:txBody>
                  <a:tcPr>
                    <a:noFill/>
                  </a:tcPr>
                </a:tc>
                <a:extLst>
                  <a:ext uri="{0D108BD9-81ED-4DB2-BD59-A6C34878D82A}">
                    <a16:rowId xmlns:a16="http://schemas.microsoft.com/office/drawing/2014/main" val="1495124014"/>
                  </a:ext>
                </a:extLst>
              </a:tr>
            </a:tbl>
          </a:graphicData>
        </a:graphic>
      </p:graphicFrame>
      <p:grpSp>
        <p:nvGrpSpPr>
          <p:cNvPr id="7" name="Group 6">
            <a:extLst>
              <a:ext uri="{FF2B5EF4-FFF2-40B4-BE49-F238E27FC236}">
                <a16:creationId xmlns:a16="http://schemas.microsoft.com/office/drawing/2014/main" id="{61793EFB-5829-A5AF-B841-D33263C3F9C7}"/>
              </a:ext>
            </a:extLst>
          </p:cNvPr>
          <p:cNvGrpSpPr/>
          <p:nvPr/>
        </p:nvGrpSpPr>
        <p:grpSpPr>
          <a:xfrm>
            <a:off x="5066198" y="6401797"/>
            <a:ext cx="2278157" cy="361784"/>
            <a:chOff x="4516341" y="6416703"/>
            <a:chExt cx="2637292" cy="361784"/>
          </a:xfrm>
        </p:grpSpPr>
        <p:sp>
          <p:nvSpPr>
            <p:cNvPr id="5" name="Rectangle 4">
              <a:extLst>
                <a:ext uri="{FF2B5EF4-FFF2-40B4-BE49-F238E27FC236}">
                  <a16:creationId xmlns:a16="http://schemas.microsoft.com/office/drawing/2014/main" id="{02A82167-03E8-349B-516B-9BE809CE8F80}"/>
                </a:ext>
              </a:extLst>
            </p:cNvPr>
            <p:cNvSpPr/>
            <p:nvPr/>
          </p:nvSpPr>
          <p:spPr>
            <a:xfrm>
              <a:off x="4516341" y="6416703"/>
              <a:ext cx="858741" cy="361784"/>
            </a:xfrm>
            <a:prstGeom prst="rect">
              <a:avLst/>
            </a:prstGeom>
            <a:solidFill>
              <a:schemeClr val="accent6"/>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 name="TextBox 5">
              <a:extLst>
                <a:ext uri="{FF2B5EF4-FFF2-40B4-BE49-F238E27FC236}">
                  <a16:creationId xmlns:a16="http://schemas.microsoft.com/office/drawing/2014/main" id="{28FF1612-21F8-1F18-0A2A-71BF60473467}"/>
                </a:ext>
              </a:extLst>
            </p:cNvPr>
            <p:cNvSpPr txBox="1"/>
            <p:nvPr/>
          </p:nvSpPr>
          <p:spPr>
            <a:xfrm>
              <a:off x="5375082" y="6424654"/>
              <a:ext cx="1778551" cy="307777"/>
            </a:xfrm>
            <a:prstGeom prst="rect">
              <a:avLst/>
            </a:prstGeom>
            <a:noFill/>
          </p:spPr>
          <p:txBody>
            <a:bodyPr wrap="square" rtlCol="0">
              <a:spAutoFit/>
            </a:bodyPr>
            <a:lstStyle/>
            <a:p>
              <a:r>
                <a:rPr lang="en-GB" sz="1400"/>
                <a:t>= high importance</a:t>
              </a:r>
            </a:p>
          </p:txBody>
        </p:sp>
      </p:grpSp>
      <p:grpSp>
        <p:nvGrpSpPr>
          <p:cNvPr id="8" name="Group 7">
            <a:extLst>
              <a:ext uri="{FF2B5EF4-FFF2-40B4-BE49-F238E27FC236}">
                <a16:creationId xmlns:a16="http://schemas.microsoft.com/office/drawing/2014/main" id="{5951522F-93CE-51B2-BD18-BCCEDD655F21}"/>
              </a:ext>
            </a:extLst>
          </p:cNvPr>
          <p:cNvGrpSpPr/>
          <p:nvPr/>
        </p:nvGrpSpPr>
        <p:grpSpPr>
          <a:xfrm>
            <a:off x="7437012" y="6401797"/>
            <a:ext cx="2278157" cy="361784"/>
            <a:chOff x="4516341" y="6416703"/>
            <a:chExt cx="2637292" cy="361784"/>
          </a:xfrm>
        </p:grpSpPr>
        <p:sp>
          <p:nvSpPr>
            <p:cNvPr id="9" name="Rectangle 8">
              <a:extLst>
                <a:ext uri="{FF2B5EF4-FFF2-40B4-BE49-F238E27FC236}">
                  <a16:creationId xmlns:a16="http://schemas.microsoft.com/office/drawing/2014/main" id="{3FBBDE8D-178B-6ED4-1365-9B42FE41F0E3}"/>
                </a:ext>
              </a:extLst>
            </p:cNvPr>
            <p:cNvSpPr/>
            <p:nvPr/>
          </p:nvSpPr>
          <p:spPr>
            <a:xfrm>
              <a:off x="4516341" y="6416703"/>
              <a:ext cx="858741" cy="361784"/>
            </a:xfrm>
            <a:prstGeom prst="rect">
              <a:avLst/>
            </a:prstGeom>
            <a:solidFill>
              <a:srgbClr val="FFFF00"/>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0" name="TextBox 9">
              <a:extLst>
                <a:ext uri="{FF2B5EF4-FFF2-40B4-BE49-F238E27FC236}">
                  <a16:creationId xmlns:a16="http://schemas.microsoft.com/office/drawing/2014/main" id="{0D880F8A-43CB-6656-76F1-389DF8BC480C}"/>
                </a:ext>
              </a:extLst>
            </p:cNvPr>
            <p:cNvSpPr txBox="1"/>
            <p:nvPr/>
          </p:nvSpPr>
          <p:spPr>
            <a:xfrm>
              <a:off x="5375082" y="6424654"/>
              <a:ext cx="1778551" cy="307777"/>
            </a:xfrm>
            <a:prstGeom prst="rect">
              <a:avLst/>
            </a:prstGeom>
            <a:noFill/>
          </p:spPr>
          <p:txBody>
            <a:bodyPr wrap="square" rtlCol="0">
              <a:spAutoFit/>
            </a:bodyPr>
            <a:lstStyle/>
            <a:p>
              <a:r>
                <a:rPr lang="en-GB" sz="1400"/>
                <a:t>= low importance</a:t>
              </a:r>
            </a:p>
          </p:txBody>
        </p:sp>
      </p:grpSp>
      <p:grpSp>
        <p:nvGrpSpPr>
          <p:cNvPr id="11" name="Group 10">
            <a:extLst>
              <a:ext uri="{FF2B5EF4-FFF2-40B4-BE49-F238E27FC236}">
                <a16:creationId xmlns:a16="http://schemas.microsoft.com/office/drawing/2014/main" id="{4E19E27C-FB20-268C-4BB7-D583AB2B3842}"/>
              </a:ext>
            </a:extLst>
          </p:cNvPr>
          <p:cNvGrpSpPr/>
          <p:nvPr/>
        </p:nvGrpSpPr>
        <p:grpSpPr>
          <a:xfrm>
            <a:off x="9807826" y="6417296"/>
            <a:ext cx="2278157" cy="361784"/>
            <a:chOff x="4516341" y="6416703"/>
            <a:chExt cx="2637292" cy="361784"/>
          </a:xfrm>
        </p:grpSpPr>
        <p:sp>
          <p:nvSpPr>
            <p:cNvPr id="12" name="Rectangle 11">
              <a:extLst>
                <a:ext uri="{FF2B5EF4-FFF2-40B4-BE49-F238E27FC236}">
                  <a16:creationId xmlns:a16="http://schemas.microsoft.com/office/drawing/2014/main" id="{5559DC10-89BE-E745-CD3E-5E20D419262B}"/>
                </a:ext>
              </a:extLst>
            </p:cNvPr>
            <p:cNvSpPr/>
            <p:nvPr/>
          </p:nvSpPr>
          <p:spPr>
            <a:xfrm>
              <a:off x="4516341" y="6416703"/>
              <a:ext cx="858741" cy="361784"/>
            </a:xfrm>
            <a:prstGeom prst="rect">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3" name="TextBox 12">
              <a:extLst>
                <a:ext uri="{FF2B5EF4-FFF2-40B4-BE49-F238E27FC236}">
                  <a16:creationId xmlns:a16="http://schemas.microsoft.com/office/drawing/2014/main" id="{D75E0640-6D28-888D-E99D-CB4CEEC9FAC2}"/>
                </a:ext>
              </a:extLst>
            </p:cNvPr>
            <p:cNvSpPr txBox="1"/>
            <p:nvPr/>
          </p:nvSpPr>
          <p:spPr>
            <a:xfrm>
              <a:off x="5375082" y="6424654"/>
              <a:ext cx="1778551" cy="307777"/>
            </a:xfrm>
            <a:prstGeom prst="rect">
              <a:avLst/>
            </a:prstGeom>
            <a:noFill/>
          </p:spPr>
          <p:txBody>
            <a:bodyPr wrap="square" rtlCol="0">
              <a:spAutoFit/>
            </a:bodyPr>
            <a:lstStyle/>
            <a:p>
              <a:r>
                <a:rPr lang="en-GB" sz="1400"/>
                <a:t>= no consensus</a:t>
              </a:r>
            </a:p>
          </p:txBody>
        </p:sp>
      </p:grpSp>
      <p:sp>
        <p:nvSpPr>
          <p:cNvPr id="14" name="TextBox 13">
            <a:extLst>
              <a:ext uri="{FF2B5EF4-FFF2-40B4-BE49-F238E27FC236}">
                <a16:creationId xmlns:a16="http://schemas.microsoft.com/office/drawing/2014/main" id="{FA3F1DF7-2E47-EA82-0DD9-27BFC3875E1E}"/>
              </a:ext>
            </a:extLst>
          </p:cNvPr>
          <p:cNvSpPr txBox="1"/>
          <p:nvPr/>
        </p:nvSpPr>
        <p:spPr>
          <a:xfrm>
            <a:off x="3029442" y="6409748"/>
            <a:ext cx="1916265" cy="369332"/>
          </a:xfrm>
          <a:prstGeom prst="rect">
            <a:avLst/>
          </a:prstGeom>
          <a:noFill/>
        </p:spPr>
        <p:txBody>
          <a:bodyPr wrap="square" rtlCol="0">
            <a:spAutoFit/>
          </a:bodyPr>
          <a:lstStyle/>
          <a:p>
            <a:r>
              <a:rPr lang="en-GB"/>
              <a:t>Expert judgement:</a:t>
            </a:r>
          </a:p>
        </p:txBody>
      </p:sp>
      <p:sp>
        <p:nvSpPr>
          <p:cNvPr id="15" name="TextBox 14">
            <a:extLst>
              <a:ext uri="{FF2B5EF4-FFF2-40B4-BE49-F238E27FC236}">
                <a16:creationId xmlns:a16="http://schemas.microsoft.com/office/drawing/2014/main" id="{74042CB3-47F2-DA7F-A9AC-14BDB13A2C94}"/>
              </a:ext>
            </a:extLst>
          </p:cNvPr>
          <p:cNvSpPr txBox="1"/>
          <p:nvPr/>
        </p:nvSpPr>
        <p:spPr>
          <a:xfrm>
            <a:off x="170952" y="6409748"/>
            <a:ext cx="2317805" cy="369332"/>
          </a:xfrm>
          <a:prstGeom prst="rect">
            <a:avLst/>
          </a:prstGeom>
          <a:noFill/>
        </p:spPr>
        <p:txBody>
          <a:bodyPr wrap="square" rtlCol="0">
            <a:spAutoFit/>
          </a:bodyPr>
          <a:lstStyle/>
          <a:p>
            <a:r>
              <a:rPr lang="en-GB" dirty="0"/>
              <a:t>N = number of studies</a:t>
            </a:r>
          </a:p>
        </p:txBody>
      </p:sp>
    </p:spTree>
    <p:extLst>
      <p:ext uri="{BB962C8B-B14F-4D97-AF65-F5344CB8AC3E}">
        <p14:creationId xmlns:p14="http://schemas.microsoft.com/office/powerpoint/2010/main" val="735331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9085" y="188640"/>
            <a:ext cx="9835763" cy="778098"/>
          </a:xfrm>
        </p:spPr>
        <p:txBody>
          <a:bodyPr>
            <a:normAutofit/>
          </a:bodyPr>
          <a:lstStyle/>
          <a:p>
            <a:pPr algn="ctr"/>
            <a:r>
              <a:rPr lang="en-GB">
                <a:solidFill>
                  <a:schemeClr val="accent5">
                    <a:lumMod val="75000"/>
                  </a:schemeClr>
                </a:solidFill>
              </a:rPr>
              <a:t>Value of ecosystem services from the Area</a:t>
            </a:r>
          </a:p>
        </p:txBody>
      </p:sp>
      <p:sp>
        <p:nvSpPr>
          <p:cNvPr id="3" name="Content Placeholder 2"/>
          <p:cNvSpPr>
            <a:spLocks noGrp="1"/>
          </p:cNvSpPr>
          <p:nvPr>
            <p:ph idx="1"/>
          </p:nvPr>
        </p:nvSpPr>
        <p:spPr>
          <a:xfrm>
            <a:off x="429370" y="966737"/>
            <a:ext cx="10929840" cy="5540079"/>
          </a:xfrm>
        </p:spPr>
        <p:txBody>
          <a:bodyPr>
            <a:normAutofit/>
          </a:bodyPr>
          <a:lstStyle/>
          <a:p>
            <a:pPr marL="0" indent="0">
              <a:buNone/>
            </a:pPr>
            <a:r>
              <a:rPr lang="en-GB" sz="2400" b="1"/>
              <a:t>Economic values</a:t>
            </a:r>
            <a:r>
              <a:rPr lang="en-GB" sz="2400"/>
              <a:t> of Ecosystem Services from the Area</a:t>
            </a:r>
          </a:p>
        </p:txBody>
      </p:sp>
      <p:graphicFrame>
        <p:nvGraphicFramePr>
          <p:cNvPr id="4" name="Table 3">
            <a:extLst>
              <a:ext uri="{FF2B5EF4-FFF2-40B4-BE49-F238E27FC236}">
                <a16:creationId xmlns:a16="http://schemas.microsoft.com/office/drawing/2014/main" id="{A3A3994E-A0A7-6F5B-08AC-629DC683E453}"/>
              </a:ext>
            </a:extLst>
          </p:cNvPr>
          <p:cNvGraphicFramePr>
            <a:graphicFrameLocks noGrp="1"/>
          </p:cNvGraphicFramePr>
          <p:nvPr>
            <p:extLst>
              <p:ext uri="{D42A27DB-BD31-4B8C-83A1-F6EECF244321}">
                <p14:modId xmlns:p14="http://schemas.microsoft.com/office/powerpoint/2010/main" val="3431958458"/>
              </p:ext>
            </p:extLst>
          </p:nvPr>
        </p:nvGraphicFramePr>
        <p:xfrm>
          <a:off x="429370" y="1574800"/>
          <a:ext cx="11346513" cy="5094560"/>
        </p:xfrm>
        <a:graphic>
          <a:graphicData uri="http://schemas.openxmlformats.org/drawingml/2006/table">
            <a:tbl>
              <a:tblPr firstRow="1" bandRow="1">
                <a:tableStyleId>{5C22544A-7EE6-4342-B048-85BDC9FD1C3A}</a:tableStyleId>
              </a:tblPr>
              <a:tblGrid>
                <a:gridCol w="4556098">
                  <a:extLst>
                    <a:ext uri="{9D8B030D-6E8A-4147-A177-3AD203B41FA5}">
                      <a16:colId xmlns:a16="http://schemas.microsoft.com/office/drawing/2014/main" val="2854647654"/>
                    </a:ext>
                  </a:extLst>
                </a:gridCol>
                <a:gridCol w="3919993">
                  <a:extLst>
                    <a:ext uri="{9D8B030D-6E8A-4147-A177-3AD203B41FA5}">
                      <a16:colId xmlns:a16="http://schemas.microsoft.com/office/drawing/2014/main" val="3842320808"/>
                    </a:ext>
                  </a:extLst>
                </a:gridCol>
                <a:gridCol w="2870422">
                  <a:extLst>
                    <a:ext uri="{9D8B030D-6E8A-4147-A177-3AD203B41FA5}">
                      <a16:colId xmlns:a16="http://schemas.microsoft.com/office/drawing/2014/main" val="667438498"/>
                    </a:ext>
                  </a:extLst>
                </a:gridCol>
              </a:tblGrid>
              <a:tr h="509456">
                <a:tc>
                  <a:txBody>
                    <a:bodyPr/>
                    <a:lstStyle/>
                    <a:p>
                      <a:pPr algn="ctr"/>
                      <a:r>
                        <a:rPr lang="en-GB"/>
                        <a:t>Ecosystem Service</a:t>
                      </a:r>
                    </a:p>
                  </a:txBody>
                  <a:tcPr/>
                </a:tc>
                <a:tc>
                  <a:txBody>
                    <a:bodyPr/>
                    <a:lstStyle/>
                    <a:p>
                      <a:pPr marL="0" algn="ctr" defTabSz="914400" rtl="0" eaLnBrk="1" latinLnBrk="0" hangingPunct="1">
                        <a:spcAft>
                          <a:spcPts val="600"/>
                        </a:spcAft>
                      </a:pPr>
                      <a:r>
                        <a:rPr lang="en-GB" sz="1800" b="1" kern="1200">
                          <a:solidFill>
                            <a:schemeClr val="lt1"/>
                          </a:solidFill>
                          <a:latin typeface="+mn-lt"/>
                          <a:ea typeface="+mn-ea"/>
                          <a:cs typeface="+mn-cs"/>
                        </a:rPr>
                        <a:t>Ecosystem</a:t>
                      </a:r>
                      <a:endParaRPr lang="en-NL" sz="1800" b="1" kern="1200">
                        <a:solidFill>
                          <a:schemeClr val="lt1"/>
                        </a:solidFill>
                        <a:latin typeface="+mn-lt"/>
                        <a:ea typeface="+mn-ea"/>
                        <a:cs typeface="+mn-cs"/>
                      </a:endParaRPr>
                    </a:p>
                  </a:txBody>
                  <a:tcPr marL="28575" marR="28575" marT="19050" marB="19050"/>
                </a:tc>
                <a:tc>
                  <a:txBody>
                    <a:bodyPr/>
                    <a:lstStyle/>
                    <a:p>
                      <a:pPr marL="0" algn="ctr" defTabSz="914400" rtl="0" eaLnBrk="1" latinLnBrk="0" hangingPunct="1">
                        <a:spcAft>
                          <a:spcPts val="600"/>
                        </a:spcAft>
                      </a:pPr>
                      <a:r>
                        <a:rPr lang="en-GB" sz="1800" b="1" kern="1200">
                          <a:solidFill>
                            <a:schemeClr val="lt1"/>
                          </a:solidFill>
                          <a:latin typeface="+mn-lt"/>
                          <a:ea typeface="+mn-ea"/>
                          <a:cs typeface="+mn-cs"/>
                        </a:rPr>
                        <a:t>Number of value estimates</a:t>
                      </a:r>
                      <a:endParaRPr lang="en-NL" sz="1800" b="1" kern="1200">
                        <a:solidFill>
                          <a:schemeClr val="lt1"/>
                        </a:solidFill>
                        <a:latin typeface="+mn-lt"/>
                        <a:ea typeface="+mn-ea"/>
                        <a:cs typeface="+mn-cs"/>
                      </a:endParaRPr>
                    </a:p>
                  </a:txBody>
                  <a:tcPr marL="28575" marR="28575" marT="19050" marB="19050"/>
                </a:tc>
                <a:extLst>
                  <a:ext uri="{0D108BD9-81ED-4DB2-BD59-A6C34878D82A}">
                    <a16:rowId xmlns:a16="http://schemas.microsoft.com/office/drawing/2014/main" val="661323975"/>
                  </a:ext>
                </a:extLst>
              </a:tr>
              <a:tr h="509456">
                <a:tc>
                  <a:txBody>
                    <a:bodyPr/>
                    <a:lstStyle/>
                    <a:p>
                      <a:pPr algn="l">
                        <a:spcAft>
                          <a:spcPts val="600"/>
                        </a:spcAft>
                      </a:pPr>
                      <a:r>
                        <a:rPr lang="en-GB" sz="1800" kern="1200">
                          <a:solidFill>
                            <a:schemeClr val="dk1"/>
                          </a:solidFill>
                          <a:latin typeface="+mn-lt"/>
                          <a:ea typeface="+mn-ea"/>
                          <a:cs typeface="+mn-cs"/>
                        </a:rPr>
                        <a:t>Food (fisheries)</a:t>
                      </a:r>
                      <a:endParaRPr lang="en-NL" sz="1800" kern="1200">
                        <a:solidFill>
                          <a:schemeClr val="dk1"/>
                        </a:solidFill>
                        <a:latin typeface="+mn-lt"/>
                        <a:ea typeface="+mn-ea"/>
                        <a:cs typeface="+mn-cs"/>
                      </a:endParaRPr>
                    </a:p>
                  </a:txBody>
                  <a:tcPr marL="28575" marR="28575" marT="19050" marB="19050" anchor="ctr"/>
                </a:tc>
                <a:tc>
                  <a:txBody>
                    <a:bodyPr/>
                    <a:lstStyle/>
                    <a:p>
                      <a:r>
                        <a:rPr lang="en-GB"/>
                        <a:t>Deep-sea</a:t>
                      </a:r>
                    </a:p>
                  </a:txBody>
                  <a:tcPr anchor="ctr"/>
                </a:tc>
                <a:tc>
                  <a:txBody>
                    <a:bodyPr/>
                    <a:lstStyle/>
                    <a:p>
                      <a:pPr algn="ctr"/>
                      <a:r>
                        <a:rPr lang="en-GB"/>
                        <a:t>1</a:t>
                      </a:r>
                    </a:p>
                  </a:txBody>
                  <a:tcPr anchor="ctr"/>
                </a:tc>
                <a:extLst>
                  <a:ext uri="{0D108BD9-81ED-4DB2-BD59-A6C34878D82A}">
                    <a16:rowId xmlns:a16="http://schemas.microsoft.com/office/drawing/2014/main" val="2280672974"/>
                  </a:ext>
                </a:extLst>
              </a:tr>
              <a:tr h="509456">
                <a:tc>
                  <a:txBody>
                    <a:bodyPr/>
                    <a:lstStyle/>
                    <a:p>
                      <a:pPr algn="l">
                        <a:spcAft>
                          <a:spcPts val="600"/>
                        </a:spcAft>
                      </a:pPr>
                      <a:r>
                        <a:rPr lang="en-GB" sz="1800" kern="1200">
                          <a:solidFill>
                            <a:schemeClr val="dk1"/>
                          </a:solidFill>
                          <a:latin typeface="+mn-lt"/>
                          <a:ea typeface="+mn-ea"/>
                          <a:cs typeface="+mn-cs"/>
                        </a:rPr>
                        <a:t>Genetic resources (pharmaceutical)</a:t>
                      </a:r>
                      <a:endParaRPr lang="en-NL" sz="1800" kern="1200">
                        <a:solidFill>
                          <a:schemeClr val="dk1"/>
                        </a:solidFill>
                        <a:latin typeface="+mn-lt"/>
                        <a:ea typeface="+mn-ea"/>
                        <a:cs typeface="+mn-cs"/>
                      </a:endParaRPr>
                    </a:p>
                  </a:txBody>
                  <a:tcPr marL="28575" marR="28575" marT="19050" marB="19050" anchor="ctr"/>
                </a:tc>
                <a:tc>
                  <a:txBody>
                    <a:bodyPr/>
                    <a:lstStyle/>
                    <a:p>
                      <a:r>
                        <a:rPr lang="en-GB"/>
                        <a:t>Deep-sea</a:t>
                      </a:r>
                    </a:p>
                  </a:txBody>
                  <a:tcPr anchor="ctr"/>
                </a:tc>
                <a:tc>
                  <a:txBody>
                    <a:bodyPr/>
                    <a:lstStyle/>
                    <a:p>
                      <a:pPr algn="ctr"/>
                      <a:r>
                        <a:rPr lang="en-GB"/>
                        <a:t>2</a:t>
                      </a:r>
                    </a:p>
                  </a:txBody>
                  <a:tcPr anchor="ctr"/>
                </a:tc>
                <a:extLst>
                  <a:ext uri="{0D108BD9-81ED-4DB2-BD59-A6C34878D82A}">
                    <a16:rowId xmlns:a16="http://schemas.microsoft.com/office/drawing/2014/main" val="3141771822"/>
                  </a:ext>
                </a:extLst>
              </a:tr>
              <a:tr h="509456">
                <a:tc>
                  <a:txBody>
                    <a:bodyPr/>
                    <a:lstStyle/>
                    <a:p>
                      <a:pPr algn="l">
                        <a:spcAft>
                          <a:spcPts val="600"/>
                        </a:spcAft>
                      </a:pPr>
                      <a:r>
                        <a:rPr lang="en-GB" sz="1800" kern="1200">
                          <a:solidFill>
                            <a:schemeClr val="dk1"/>
                          </a:solidFill>
                          <a:latin typeface="+mn-lt"/>
                          <a:ea typeface="+mn-ea"/>
                          <a:cs typeface="+mn-cs"/>
                        </a:rPr>
                        <a:t>Bio-mimicry</a:t>
                      </a:r>
                      <a:endParaRPr lang="en-NL" sz="1800" kern="1200">
                        <a:solidFill>
                          <a:schemeClr val="dk1"/>
                        </a:solidFill>
                        <a:latin typeface="+mn-lt"/>
                        <a:ea typeface="+mn-ea"/>
                        <a:cs typeface="+mn-cs"/>
                      </a:endParaRPr>
                    </a:p>
                  </a:txBody>
                  <a:tcPr marL="28575" marR="28575" marT="19050" marB="19050" anchor="ctr"/>
                </a:tc>
                <a:tc>
                  <a:txBody>
                    <a:bodyPr/>
                    <a:lstStyle/>
                    <a:p>
                      <a:r>
                        <a:rPr lang="en-GB"/>
                        <a:t>-</a:t>
                      </a:r>
                    </a:p>
                  </a:txBody>
                  <a:tcPr anchor="ctr"/>
                </a:tc>
                <a:tc>
                  <a:txBody>
                    <a:bodyPr/>
                    <a:lstStyle/>
                    <a:p>
                      <a:pPr algn="ctr"/>
                      <a:r>
                        <a:rPr lang="en-GB"/>
                        <a:t>-</a:t>
                      </a:r>
                    </a:p>
                  </a:txBody>
                  <a:tcPr anchor="ctr"/>
                </a:tc>
                <a:extLst>
                  <a:ext uri="{0D108BD9-81ED-4DB2-BD59-A6C34878D82A}">
                    <a16:rowId xmlns:a16="http://schemas.microsoft.com/office/drawing/2014/main" val="3484640282"/>
                  </a:ext>
                </a:extLst>
              </a:tr>
              <a:tr h="509456">
                <a:tc>
                  <a:txBody>
                    <a:bodyPr/>
                    <a:lstStyle/>
                    <a:p>
                      <a:pPr algn="l">
                        <a:spcAft>
                          <a:spcPts val="600"/>
                        </a:spcAft>
                      </a:pPr>
                      <a:r>
                        <a:rPr lang="en-GB" sz="1800" kern="1200">
                          <a:solidFill>
                            <a:schemeClr val="dk1"/>
                          </a:solidFill>
                          <a:latin typeface="+mn-lt"/>
                          <a:ea typeface="+mn-ea"/>
                          <a:cs typeface="+mn-cs"/>
                        </a:rPr>
                        <a:t>Carbon sequestration and storage</a:t>
                      </a:r>
                      <a:endParaRPr lang="en-NL" sz="1800" kern="1200">
                        <a:solidFill>
                          <a:schemeClr val="dk1"/>
                        </a:solidFill>
                        <a:latin typeface="+mn-lt"/>
                        <a:ea typeface="+mn-ea"/>
                        <a:cs typeface="+mn-cs"/>
                      </a:endParaRPr>
                    </a:p>
                  </a:txBody>
                  <a:tcPr marL="28575" marR="28575" marT="19050" marB="1905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Deep-sea</a:t>
                      </a:r>
                    </a:p>
                  </a:txBody>
                  <a:tcPr anchor="ctr"/>
                </a:tc>
                <a:tc>
                  <a:txBody>
                    <a:bodyPr/>
                    <a:lstStyle/>
                    <a:p>
                      <a:pPr algn="ctr"/>
                      <a:r>
                        <a:rPr lang="en-GB"/>
                        <a:t>1</a:t>
                      </a:r>
                    </a:p>
                  </a:txBody>
                  <a:tcPr anchor="ctr"/>
                </a:tc>
                <a:extLst>
                  <a:ext uri="{0D108BD9-81ED-4DB2-BD59-A6C34878D82A}">
                    <a16:rowId xmlns:a16="http://schemas.microsoft.com/office/drawing/2014/main" val="3938932354"/>
                  </a:ext>
                </a:extLst>
              </a:tr>
              <a:tr h="509456">
                <a:tc>
                  <a:txBody>
                    <a:bodyPr/>
                    <a:lstStyle/>
                    <a:p>
                      <a:pPr algn="l">
                        <a:spcAft>
                          <a:spcPts val="600"/>
                        </a:spcAft>
                      </a:pPr>
                      <a:r>
                        <a:rPr lang="en-GB" sz="1800" kern="1200">
                          <a:solidFill>
                            <a:schemeClr val="dk1"/>
                          </a:solidFill>
                          <a:latin typeface="+mn-lt"/>
                          <a:ea typeface="+mn-ea"/>
                          <a:cs typeface="+mn-cs"/>
                        </a:rPr>
                        <a:t>Biogeochemical cycling</a:t>
                      </a:r>
                      <a:endParaRPr lang="en-NL" sz="1800" kern="1200">
                        <a:solidFill>
                          <a:schemeClr val="dk1"/>
                        </a:solidFill>
                        <a:latin typeface="+mn-lt"/>
                        <a:ea typeface="+mn-ea"/>
                        <a:cs typeface="+mn-cs"/>
                      </a:endParaRPr>
                    </a:p>
                  </a:txBody>
                  <a:tcPr marL="28575" marR="28575" marT="19050" marB="19050" anchor="ctr"/>
                </a:tc>
                <a:tc>
                  <a:txBody>
                    <a:bodyPr/>
                    <a:lstStyle/>
                    <a:p>
                      <a:r>
                        <a:rPr lang="en-GB"/>
                        <a:t>-</a:t>
                      </a:r>
                    </a:p>
                  </a:txBody>
                  <a:tcPr anchor="ctr"/>
                </a:tc>
                <a:tc>
                  <a:txBody>
                    <a:bodyPr/>
                    <a:lstStyle/>
                    <a:p>
                      <a:pPr algn="ctr"/>
                      <a:r>
                        <a:rPr lang="en-GB"/>
                        <a:t>-</a:t>
                      </a:r>
                    </a:p>
                  </a:txBody>
                  <a:tcPr anchor="ctr"/>
                </a:tc>
                <a:extLst>
                  <a:ext uri="{0D108BD9-81ED-4DB2-BD59-A6C34878D82A}">
                    <a16:rowId xmlns:a16="http://schemas.microsoft.com/office/drawing/2014/main" val="553398406"/>
                  </a:ext>
                </a:extLst>
              </a:tr>
              <a:tr h="509456">
                <a:tc>
                  <a:txBody>
                    <a:bodyPr/>
                    <a:lstStyle/>
                    <a:p>
                      <a:pPr algn="l">
                        <a:spcAft>
                          <a:spcPts val="600"/>
                        </a:spcAft>
                      </a:pPr>
                      <a:r>
                        <a:rPr lang="en-GB" sz="1800" kern="1200">
                          <a:solidFill>
                            <a:schemeClr val="dk1"/>
                          </a:solidFill>
                          <a:latin typeface="+mn-lt"/>
                          <a:ea typeface="+mn-ea"/>
                          <a:cs typeface="+mn-cs"/>
                        </a:rPr>
                        <a:t>Existence and bequest value for biodiversity</a:t>
                      </a:r>
                      <a:endParaRPr lang="en-NL" sz="1800" kern="1200">
                        <a:solidFill>
                          <a:schemeClr val="dk1"/>
                        </a:solidFill>
                        <a:latin typeface="+mn-lt"/>
                        <a:ea typeface="+mn-ea"/>
                        <a:cs typeface="+mn-cs"/>
                      </a:endParaRPr>
                    </a:p>
                  </a:txBody>
                  <a:tcPr marL="28575" marR="28575" marT="19050" marB="19050" anchor="ctr"/>
                </a:tc>
                <a:tc>
                  <a:txBody>
                    <a:bodyPr/>
                    <a:lstStyle/>
                    <a:p>
                      <a:r>
                        <a:rPr lang="en-GB"/>
                        <a:t>Deep-sea; Sea Canyon; Sea Mounts</a:t>
                      </a:r>
                    </a:p>
                  </a:txBody>
                  <a:tcPr anchor="ctr"/>
                </a:tc>
                <a:tc>
                  <a:txBody>
                    <a:bodyPr/>
                    <a:lstStyle/>
                    <a:p>
                      <a:pPr algn="ctr"/>
                      <a:r>
                        <a:rPr lang="en-GB"/>
                        <a:t>6</a:t>
                      </a:r>
                    </a:p>
                  </a:txBody>
                  <a:tcPr anchor="ctr"/>
                </a:tc>
                <a:extLst>
                  <a:ext uri="{0D108BD9-81ED-4DB2-BD59-A6C34878D82A}">
                    <a16:rowId xmlns:a16="http://schemas.microsoft.com/office/drawing/2014/main" val="1971475386"/>
                  </a:ext>
                </a:extLst>
              </a:tr>
              <a:tr h="509456">
                <a:tc>
                  <a:txBody>
                    <a:bodyPr/>
                    <a:lstStyle/>
                    <a:p>
                      <a:pPr algn="l">
                        <a:spcAft>
                          <a:spcPts val="600"/>
                        </a:spcAft>
                      </a:pPr>
                      <a:r>
                        <a:rPr lang="en-GB" sz="1800" kern="1200">
                          <a:solidFill>
                            <a:schemeClr val="dk1"/>
                          </a:solidFill>
                          <a:latin typeface="+mn-lt"/>
                          <a:ea typeface="+mn-ea"/>
                          <a:cs typeface="+mn-cs"/>
                        </a:rPr>
                        <a:t>Aesthetic</a:t>
                      </a:r>
                      <a:endParaRPr lang="en-NL" sz="1800" kern="1200">
                        <a:solidFill>
                          <a:schemeClr val="dk1"/>
                        </a:solidFill>
                        <a:latin typeface="+mn-lt"/>
                        <a:ea typeface="+mn-ea"/>
                        <a:cs typeface="+mn-cs"/>
                      </a:endParaRPr>
                    </a:p>
                  </a:txBody>
                  <a:tcPr marL="28575" marR="28575" marT="19050" marB="19050" anchor="ctr"/>
                </a:tc>
                <a:tc>
                  <a:txBody>
                    <a:bodyPr/>
                    <a:lstStyle/>
                    <a:p>
                      <a:r>
                        <a:rPr lang="en-GB"/>
                        <a:t>-</a:t>
                      </a:r>
                    </a:p>
                  </a:txBody>
                  <a:tcPr anchor="ctr"/>
                </a:tc>
                <a:tc>
                  <a:txBody>
                    <a:bodyPr/>
                    <a:lstStyle/>
                    <a:p>
                      <a:pPr algn="ctr"/>
                      <a:r>
                        <a:rPr lang="en-GB"/>
                        <a:t>-</a:t>
                      </a:r>
                    </a:p>
                  </a:txBody>
                  <a:tcPr anchor="ctr"/>
                </a:tc>
                <a:extLst>
                  <a:ext uri="{0D108BD9-81ED-4DB2-BD59-A6C34878D82A}">
                    <a16:rowId xmlns:a16="http://schemas.microsoft.com/office/drawing/2014/main" val="2355296428"/>
                  </a:ext>
                </a:extLst>
              </a:tr>
              <a:tr h="509456">
                <a:tc>
                  <a:txBody>
                    <a:bodyPr/>
                    <a:lstStyle/>
                    <a:p>
                      <a:pPr algn="l">
                        <a:spcAft>
                          <a:spcPts val="600"/>
                        </a:spcAft>
                      </a:pPr>
                      <a:r>
                        <a:rPr lang="en-GB" sz="1800" kern="1200">
                          <a:solidFill>
                            <a:schemeClr val="dk1"/>
                          </a:solidFill>
                          <a:latin typeface="+mn-lt"/>
                          <a:ea typeface="+mn-ea"/>
                          <a:cs typeface="+mn-cs"/>
                        </a:rPr>
                        <a:t>Tourism and recreation</a:t>
                      </a:r>
                      <a:endParaRPr lang="en-NL" sz="1800" kern="1200">
                        <a:solidFill>
                          <a:schemeClr val="dk1"/>
                        </a:solidFill>
                        <a:latin typeface="+mn-lt"/>
                        <a:ea typeface="+mn-ea"/>
                        <a:cs typeface="+mn-cs"/>
                      </a:endParaRPr>
                    </a:p>
                  </a:txBody>
                  <a:tcPr marL="28575" marR="28575" marT="19050" marB="19050" anchor="ctr"/>
                </a:tc>
                <a:tc>
                  <a:txBody>
                    <a:bodyPr/>
                    <a:lstStyle/>
                    <a:p>
                      <a:r>
                        <a:rPr lang="en-GB"/>
                        <a:t>-</a:t>
                      </a:r>
                    </a:p>
                  </a:txBody>
                  <a:tcPr anchor="ctr"/>
                </a:tc>
                <a:tc>
                  <a:txBody>
                    <a:bodyPr/>
                    <a:lstStyle/>
                    <a:p>
                      <a:pPr algn="ctr"/>
                      <a:r>
                        <a:rPr lang="en-GB"/>
                        <a:t>-</a:t>
                      </a:r>
                    </a:p>
                  </a:txBody>
                  <a:tcPr anchor="ctr"/>
                </a:tc>
                <a:extLst>
                  <a:ext uri="{0D108BD9-81ED-4DB2-BD59-A6C34878D82A}">
                    <a16:rowId xmlns:a16="http://schemas.microsoft.com/office/drawing/2014/main" val="1503744714"/>
                  </a:ext>
                </a:extLst>
              </a:tr>
              <a:tr h="509456">
                <a:tc>
                  <a:txBody>
                    <a:bodyPr/>
                    <a:lstStyle/>
                    <a:p>
                      <a:pPr algn="l">
                        <a:spcAft>
                          <a:spcPts val="600"/>
                        </a:spcAft>
                      </a:pPr>
                      <a:r>
                        <a:rPr lang="en-GB" sz="1800" kern="1200">
                          <a:solidFill>
                            <a:schemeClr val="dk1"/>
                          </a:solidFill>
                          <a:latin typeface="+mn-lt"/>
                          <a:ea typeface="+mn-ea"/>
                          <a:cs typeface="+mn-cs"/>
                        </a:rPr>
                        <a:t>Historical archive</a:t>
                      </a:r>
                      <a:endParaRPr lang="en-NL" sz="1800" kern="1200">
                        <a:solidFill>
                          <a:schemeClr val="dk1"/>
                        </a:solidFill>
                        <a:latin typeface="+mn-lt"/>
                        <a:ea typeface="+mn-ea"/>
                        <a:cs typeface="+mn-cs"/>
                      </a:endParaRPr>
                    </a:p>
                  </a:txBody>
                  <a:tcPr marL="28575" marR="28575" marT="19050" marB="19050" anchor="ctr"/>
                </a:tc>
                <a:tc>
                  <a:txBody>
                    <a:bodyPr/>
                    <a:lstStyle/>
                    <a:p>
                      <a:r>
                        <a:rPr lang="en-GB"/>
                        <a:t>-</a:t>
                      </a:r>
                    </a:p>
                  </a:txBody>
                  <a:tcPr anchor="ctr"/>
                </a:tc>
                <a:tc>
                  <a:txBody>
                    <a:bodyPr/>
                    <a:lstStyle/>
                    <a:p>
                      <a:pPr algn="ctr"/>
                      <a:r>
                        <a:rPr lang="en-GB"/>
                        <a:t>-</a:t>
                      </a:r>
                    </a:p>
                  </a:txBody>
                  <a:tcPr anchor="ctr"/>
                </a:tc>
                <a:extLst>
                  <a:ext uri="{0D108BD9-81ED-4DB2-BD59-A6C34878D82A}">
                    <a16:rowId xmlns:a16="http://schemas.microsoft.com/office/drawing/2014/main" val="2139509755"/>
                  </a:ext>
                </a:extLst>
              </a:tr>
            </a:tbl>
          </a:graphicData>
        </a:graphic>
      </p:graphicFrame>
    </p:spTree>
    <p:extLst>
      <p:ext uri="{BB962C8B-B14F-4D97-AF65-F5344CB8AC3E}">
        <p14:creationId xmlns:p14="http://schemas.microsoft.com/office/powerpoint/2010/main" val="3843173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9085" y="188640"/>
            <a:ext cx="9835763" cy="778098"/>
          </a:xfrm>
        </p:spPr>
        <p:txBody>
          <a:bodyPr>
            <a:normAutofit/>
          </a:bodyPr>
          <a:lstStyle/>
          <a:p>
            <a:pPr algn="ctr"/>
            <a:r>
              <a:rPr lang="en-GB">
                <a:solidFill>
                  <a:schemeClr val="accent5">
                    <a:lumMod val="75000"/>
                  </a:schemeClr>
                </a:solidFill>
              </a:rPr>
              <a:t>Value of ecosystem services from the Area</a:t>
            </a:r>
          </a:p>
        </p:txBody>
      </p:sp>
      <p:sp>
        <p:nvSpPr>
          <p:cNvPr id="3" name="Content Placeholder 2"/>
          <p:cNvSpPr>
            <a:spLocks noGrp="1"/>
          </p:cNvSpPr>
          <p:nvPr>
            <p:ph idx="1"/>
          </p:nvPr>
        </p:nvSpPr>
        <p:spPr>
          <a:xfrm>
            <a:off x="429370" y="966737"/>
            <a:ext cx="10929840" cy="5540079"/>
          </a:xfrm>
        </p:spPr>
        <p:txBody>
          <a:bodyPr>
            <a:normAutofit/>
          </a:bodyPr>
          <a:lstStyle/>
          <a:p>
            <a:pPr marL="0" indent="0">
              <a:buNone/>
            </a:pPr>
            <a:r>
              <a:rPr lang="en-GB" sz="2400" b="1"/>
              <a:t>Existence and bequest values for conservation of deep-sea biodiversity</a:t>
            </a:r>
            <a:endParaRPr lang="en-GB" sz="2400"/>
          </a:p>
        </p:txBody>
      </p:sp>
      <p:graphicFrame>
        <p:nvGraphicFramePr>
          <p:cNvPr id="4" name="Table 3">
            <a:extLst>
              <a:ext uri="{FF2B5EF4-FFF2-40B4-BE49-F238E27FC236}">
                <a16:creationId xmlns:a16="http://schemas.microsoft.com/office/drawing/2014/main" id="{CB911437-402F-E342-1B6E-E59D42C49912}"/>
              </a:ext>
            </a:extLst>
          </p:cNvPr>
          <p:cNvGraphicFramePr>
            <a:graphicFrameLocks noGrp="1"/>
          </p:cNvGraphicFramePr>
          <p:nvPr>
            <p:extLst>
              <p:ext uri="{D42A27DB-BD31-4B8C-83A1-F6EECF244321}">
                <p14:modId xmlns:p14="http://schemas.microsoft.com/office/powerpoint/2010/main" val="2634993155"/>
              </p:ext>
            </p:extLst>
          </p:nvPr>
        </p:nvGraphicFramePr>
        <p:xfrm>
          <a:off x="429369" y="1407381"/>
          <a:ext cx="11441928" cy="5350461"/>
        </p:xfrm>
        <a:graphic>
          <a:graphicData uri="http://schemas.openxmlformats.org/drawingml/2006/table">
            <a:tbl>
              <a:tblPr firstRow="1" bandRow="1">
                <a:tableStyleId>{5C22544A-7EE6-4342-B048-85BDC9FD1C3A}</a:tableStyleId>
              </a:tblPr>
              <a:tblGrid>
                <a:gridCol w="1906988">
                  <a:extLst>
                    <a:ext uri="{9D8B030D-6E8A-4147-A177-3AD203B41FA5}">
                      <a16:colId xmlns:a16="http://schemas.microsoft.com/office/drawing/2014/main" val="3614781082"/>
                    </a:ext>
                  </a:extLst>
                </a:gridCol>
                <a:gridCol w="1906988">
                  <a:extLst>
                    <a:ext uri="{9D8B030D-6E8A-4147-A177-3AD203B41FA5}">
                      <a16:colId xmlns:a16="http://schemas.microsoft.com/office/drawing/2014/main" val="3698735329"/>
                    </a:ext>
                  </a:extLst>
                </a:gridCol>
                <a:gridCol w="1906988">
                  <a:extLst>
                    <a:ext uri="{9D8B030D-6E8A-4147-A177-3AD203B41FA5}">
                      <a16:colId xmlns:a16="http://schemas.microsoft.com/office/drawing/2014/main" val="4182151356"/>
                    </a:ext>
                  </a:extLst>
                </a:gridCol>
                <a:gridCol w="1906988">
                  <a:extLst>
                    <a:ext uri="{9D8B030D-6E8A-4147-A177-3AD203B41FA5}">
                      <a16:colId xmlns:a16="http://schemas.microsoft.com/office/drawing/2014/main" val="4084967583"/>
                    </a:ext>
                  </a:extLst>
                </a:gridCol>
                <a:gridCol w="1906988">
                  <a:extLst>
                    <a:ext uri="{9D8B030D-6E8A-4147-A177-3AD203B41FA5}">
                      <a16:colId xmlns:a16="http://schemas.microsoft.com/office/drawing/2014/main" val="853754659"/>
                    </a:ext>
                  </a:extLst>
                </a:gridCol>
                <a:gridCol w="1906988">
                  <a:extLst>
                    <a:ext uri="{9D8B030D-6E8A-4147-A177-3AD203B41FA5}">
                      <a16:colId xmlns:a16="http://schemas.microsoft.com/office/drawing/2014/main" val="350893820"/>
                    </a:ext>
                  </a:extLst>
                </a:gridCol>
              </a:tblGrid>
              <a:tr h="564059">
                <a:tc>
                  <a:txBody>
                    <a:bodyPr/>
                    <a:lstStyle/>
                    <a:p>
                      <a:pPr algn="ctr">
                        <a:spcAft>
                          <a:spcPts val="600"/>
                        </a:spcAft>
                      </a:pPr>
                      <a:r>
                        <a:rPr lang="en-GB" sz="1400">
                          <a:effectLst/>
                        </a:rPr>
                        <a:t>Ecosystem</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600"/>
                        </a:spcAft>
                      </a:pPr>
                      <a:r>
                        <a:rPr lang="en-GB" sz="1400">
                          <a:effectLst/>
                        </a:rPr>
                        <a:t>ES description</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600"/>
                        </a:spcAft>
                      </a:pPr>
                      <a:r>
                        <a:rPr lang="en-GB" sz="1400">
                          <a:effectLst/>
                        </a:rPr>
                        <a:t>Valued change</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600"/>
                        </a:spcAft>
                      </a:pPr>
                      <a:r>
                        <a:rPr lang="en-GB" sz="1400">
                          <a:effectLst/>
                        </a:rPr>
                        <a:t>USD/household/year</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600"/>
                        </a:spcAft>
                      </a:pPr>
                      <a:r>
                        <a:rPr lang="en-GB" sz="1400">
                          <a:effectLst/>
                        </a:rPr>
                        <a:t>% of respondents that are willing to pay</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600"/>
                        </a:spcAft>
                      </a:pPr>
                      <a:r>
                        <a:rPr lang="en-GB" sz="1400">
                          <a:effectLst/>
                        </a:rPr>
                        <a:t>Reference</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241663269"/>
                  </a:ext>
                </a:extLst>
              </a:tr>
              <a:tr h="1019943">
                <a:tc>
                  <a:txBody>
                    <a:bodyPr/>
                    <a:lstStyle/>
                    <a:p>
                      <a:pPr algn="l">
                        <a:spcAft>
                          <a:spcPts val="600"/>
                        </a:spcAft>
                      </a:pPr>
                      <a:r>
                        <a:rPr lang="en-GB" sz="1400" b="1">
                          <a:effectLst/>
                        </a:rPr>
                        <a:t>Sea canyon in Bay of Naples, Italy</a:t>
                      </a:r>
                      <a:endParaRPr lang="en-NL" sz="1600" b="1">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a:effectLst/>
                        </a:rPr>
                        <a:t>Willingness to pay for the restoration of the </a:t>
                      </a:r>
                      <a:r>
                        <a:rPr lang="en-GB" sz="1400" err="1">
                          <a:effectLst/>
                        </a:rPr>
                        <a:t>Dohrn</a:t>
                      </a:r>
                      <a:r>
                        <a:rPr lang="en-GB" sz="1400">
                          <a:effectLst/>
                        </a:rPr>
                        <a:t> deep-sea canyon in the Bay of Naples </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a:effectLst/>
                        </a:rPr>
                        <a:t>Restoration of deep-sea canyon to "high" biodiversity</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600"/>
                        </a:spcAft>
                      </a:pPr>
                      <a:r>
                        <a:rPr lang="en-GB" sz="1400">
                          <a:effectLst/>
                        </a:rPr>
                        <a:t>               29 </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600"/>
                        </a:spcAft>
                      </a:pPr>
                      <a:r>
                        <a:rPr lang="en-GB" sz="1400">
                          <a:effectLst/>
                        </a:rPr>
                        <a:t>58%</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a:effectLst/>
                        </a:rPr>
                        <a:t>O'Connor et al (2020)</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457189022"/>
                  </a:ext>
                </a:extLst>
              </a:tr>
              <a:tr h="1019943">
                <a:tc>
                  <a:txBody>
                    <a:bodyPr/>
                    <a:lstStyle/>
                    <a:p>
                      <a:pPr algn="l">
                        <a:spcAft>
                          <a:spcPts val="600"/>
                        </a:spcAft>
                      </a:pPr>
                      <a:r>
                        <a:rPr lang="en-GB" sz="1400" b="1">
                          <a:effectLst/>
                        </a:rPr>
                        <a:t>Sea floor, seamounts and canyons off New England, US</a:t>
                      </a:r>
                      <a:endParaRPr lang="en-NL" sz="1600" b="1">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a:effectLst/>
                        </a:rPr>
                        <a:t>Willingness to pay for expansion of MPAs to conserve seamounts and canyons</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a:effectLst/>
                        </a:rPr>
                        <a:t>2.27% increase in MPA coverage</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600"/>
                        </a:spcAft>
                      </a:pPr>
                      <a:r>
                        <a:rPr lang="en-GB" sz="1400">
                          <a:effectLst/>
                        </a:rPr>
                        <a:t>               26 </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600"/>
                        </a:spcAft>
                      </a:pPr>
                      <a:r>
                        <a:rPr lang="en-GB" sz="1400">
                          <a:effectLst/>
                        </a:rPr>
                        <a:t>76%</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err="1">
                          <a:effectLst/>
                        </a:rPr>
                        <a:t>Wallmo</a:t>
                      </a:r>
                      <a:r>
                        <a:rPr lang="en-GB" sz="1400">
                          <a:effectLst/>
                        </a:rPr>
                        <a:t> and Edwards (2008)</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491199751"/>
                  </a:ext>
                </a:extLst>
              </a:tr>
              <a:tr h="564059">
                <a:tc>
                  <a:txBody>
                    <a:bodyPr/>
                    <a:lstStyle/>
                    <a:p>
                      <a:pPr algn="l">
                        <a:spcAft>
                          <a:spcPts val="600"/>
                        </a:spcAft>
                      </a:pPr>
                      <a:r>
                        <a:rPr lang="en-GB" sz="1400" b="1">
                          <a:effectLst/>
                        </a:rPr>
                        <a:t>Deep-sea in Scottish EEZ</a:t>
                      </a:r>
                      <a:endParaRPr lang="en-NL" sz="1600" b="1">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a:effectLst/>
                        </a:rPr>
                        <a:t>Increase from 1000 to 1300 species protected</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a:effectLst/>
                        </a:rPr>
                        <a:t>30% increase in species numbers</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600"/>
                        </a:spcAft>
                      </a:pPr>
                      <a:r>
                        <a:rPr lang="en-GB" sz="1400">
                          <a:effectLst/>
                        </a:rPr>
                        <a:t>               26 </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endParaRPr lang="en-NL" sz="1600">
                        <a:effectLst/>
                        <a:latin typeface="Calibri" panose="020F0502020204030204" pitchFamily="34" charset="0"/>
                        <a:cs typeface="Arial" panose="020B0604020202020204" pitchFamily="34" charset="0"/>
                      </a:endParaRPr>
                    </a:p>
                  </a:txBody>
                  <a:tcPr marL="68580" marR="68580" marT="0" marB="0" anchor="ctr"/>
                </a:tc>
                <a:tc>
                  <a:txBody>
                    <a:bodyPr/>
                    <a:lstStyle/>
                    <a:p>
                      <a:pPr algn="l">
                        <a:spcAft>
                          <a:spcPts val="600"/>
                        </a:spcAft>
                      </a:pPr>
                      <a:r>
                        <a:rPr lang="en-GB" sz="1400" err="1">
                          <a:effectLst/>
                        </a:rPr>
                        <a:t>Jobstvogt</a:t>
                      </a:r>
                      <a:r>
                        <a:rPr lang="en-GB" sz="1400">
                          <a:effectLst/>
                        </a:rPr>
                        <a:t> et al (2014)</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99909602"/>
                  </a:ext>
                </a:extLst>
              </a:tr>
              <a:tr h="764958">
                <a:tc>
                  <a:txBody>
                    <a:bodyPr/>
                    <a:lstStyle/>
                    <a:p>
                      <a:pPr algn="l">
                        <a:spcAft>
                          <a:spcPts val="600"/>
                        </a:spcAft>
                      </a:pPr>
                      <a:r>
                        <a:rPr lang="en-GB" sz="1400" b="1">
                          <a:effectLst/>
                        </a:rPr>
                        <a:t>Deep-sea in Mediterranean</a:t>
                      </a:r>
                      <a:endParaRPr lang="en-NL" sz="1600" b="1">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a:effectLst/>
                        </a:rPr>
                        <a:t>WTP for protection of a percentage of deep-sea species in Mediterranean</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a:effectLst/>
                        </a:rPr>
                        <a:t>5% increase deep-sea species protected (from 5% to 10%)</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600"/>
                        </a:spcAft>
                      </a:pPr>
                      <a:r>
                        <a:rPr lang="en-GB" sz="1400">
                          <a:effectLst/>
                        </a:rPr>
                        <a:t>                 8 </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600"/>
                        </a:spcAft>
                      </a:pPr>
                      <a:r>
                        <a:rPr lang="en-GB" sz="1400">
                          <a:effectLst/>
                        </a:rPr>
                        <a:t>55%</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err="1">
                          <a:effectLst/>
                        </a:rPr>
                        <a:t>Carlesi</a:t>
                      </a:r>
                      <a:r>
                        <a:rPr lang="en-GB" sz="1400">
                          <a:effectLst/>
                        </a:rPr>
                        <a:t> et al (2023)</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125164723"/>
                  </a:ext>
                </a:extLst>
              </a:tr>
              <a:tr h="764958">
                <a:tc>
                  <a:txBody>
                    <a:bodyPr/>
                    <a:lstStyle/>
                    <a:p>
                      <a:pPr algn="l">
                        <a:spcAft>
                          <a:spcPts val="600"/>
                        </a:spcAft>
                      </a:pPr>
                      <a:r>
                        <a:rPr lang="en-GB" sz="1400" b="1">
                          <a:effectLst/>
                        </a:rPr>
                        <a:t>Open ocean and coastal waters of the Azores, Portugal</a:t>
                      </a:r>
                      <a:endParaRPr lang="en-NL" sz="1600" b="1">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a:effectLst/>
                        </a:rPr>
                        <a:t>WTP for protection of a percentage of marine species of the Azores</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a:effectLst/>
                        </a:rPr>
                        <a:t>10% of invertebrates protected</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600"/>
                        </a:spcAft>
                      </a:pPr>
                      <a:r>
                        <a:rPr lang="en-GB" sz="1400">
                          <a:effectLst/>
                        </a:rPr>
                        <a:t>               13 </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600"/>
                        </a:spcAft>
                      </a:pPr>
                      <a:r>
                        <a:rPr lang="en-GB" sz="1400">
                          <a:effectLst/>
                        </a:rPr>
                        <a:t>77%</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err="1">
                          <a:effectLst/>
                        </a:rPr>
                        <a:t>Ressurreicao</a:t>
                      </a:r>
                      <a:r>
                        <a:rPr lang="en-GB" sz="1400">
                          <a:effectLst/>
                        </a:rPr>
                        <a:t> et al (2011)</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930020624"/>
                  </a:ext>
                </a:extLst>
              </a:tr>
              <a:tr h="564059">
                <a:tc>
                  <a:txBody>
                    <a:bodyPr/>
                    <a:lstStyle/>
                    <a:p>
                      <a:pPr algn="l">
                        <a:spcAft>
                          <a:spcPts val="600"/>
                        </a:spcAft>
                      </a:pPr>
                      <a:r>
                        <a:rPr lang="en-GB" sz="1400" b="1">
                          <a:effectLst/>
                        </a:rPr>
                        <a:t>Deep-sea coral in Irish EEZ</a:t>
                      </a:r>
                      <a:endParaRPr lang="en-NL" sz="1600" b="1">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a:effectLst/>
                        </a:rPr>
                        <a:t>WTP for protection of deep-sea corals</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a:spcAft>
                          <a:spcPts val="600"/>
                        </a:spcAft>
                      </a:pPr>
                      <a:r>
                        <a:rPr lang="en-GB" sz="1400">
                          <a:effectLst/>
                        </a:rPr>
                        <a:t>Increase MPA to cover all deep-sea coral</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spcAft>
                          <a:spcPts val="600"/>
                        </a:spcAft>
                      </a:pPr>
                      <a:r>
                        <a:rPr lang="en-GB" sz="1400">
                          <a:effectLst/>
                        </a:rPr>
                        <a:t>                 1 </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endParaRPr lang="en-NL" sz="1600">
                        <a:effectLst/>
                        <a:latin typeface="Calibri" panose="020F0502020204030204" pitchFamily="34" charset="0"/>
                        <a:cs typeface="Arial" panose="020B0604020202020204" pitchFamily="34" charset="0"/>
                      </a:endParaRPr>
                    </a:p>
                  </a:txBody>
                  <a:tcPr marL="68580" marR="68580" marT="0" marB="0" anchor="ctr"/>
                </a:tc>
                <a:tc>
                  <a:txBody>
                    <a:bodyPr/>
                    <a:lstStyle/>
                    <a:p>
                      <a:pPr algn="l">
                        <a:spcAft>
                          <a:spcPts val="600"/>
                        </a:spcAft>
                      </a:pPr>
                      <a:r>
                        <a:rPr lang="en-GB" sz="1400">
                          <a:effectLst/>
                        </a:rPr>
                        <a:t>Wattage (2011)</a:t>
                      </a:r>
                      <a:endParaRPr lang="en-NL"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605651139"/>
                  </a:ext>
                </a:extLst>
              </a:tr>
            </a:tbl>
          </a:graphicData>
        </a:graphic>
      </p:graphicFrame>
    </p:spTree>
    <p:extLst>
      <p:ext uri="{BB962C8B-B14F-4D97-AF65-F5344CB8AC3E}">
        <p14:creationId xmlns:p14="http://schemas.microsoft.com/office/powerpoint/2010/main" val="3644193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9085" y="188640"/>
            <a:ext cx="9835763" cy="778098"/>
          </a:xfrm>
        </p:spPr>
        <p:txBody>
          <a:bodyPr>
            <a:normAutofit/>
          </a:bodyPr>
          <a:lstStyle/>
          <a:p>
            <a:pPr algn="ctr"/>
            <a:r>
              <a:rPr lang="en-GB">
                <a:solidFill>
                  <a:schemeClr val="accent5">
                    <a:lumMod val="75000"/>
                  </a:schemeClr>
                </a:solidFill>
              </a:rPr>
              <a:t>Value of ecosystem services from the Area</a:t>
            </a:r>
          </a:p>
        </p:txBody>
      </p:sp>
      <p:sp>
        <p:nvSpPr>
          <p:cNvPr id="3" name="Content Placeholder 2"/>
          <p:cNvSpPr>
            <a:spLocks noGrp="1"/>
          </p:cNvSpPr>
          <p:nvPr>
            <p:ph idx="1"/>
          </p:nvPr>
        </p:nvSpPr>
        <p:spPr>
          <a:xfrm>
            <a:off x="702026" y="966737"/>
            <a:ext cx="10657184" cy="5540079"/>
          </a:xfrm>
        </p:spPr>
        <p:txBody>
          <a:bodyPr>
            <a:normAutofit/>
          </a:bodyPr>
          <a:lstStyle/>
          <a:p>
            <a:pPr marL="0" indent="0">
              <a:buNone/>
            </a:pPr>
            <a:r>
              <a:rPr lang="en-GB" sz="2400" b="1"/>
              <a:t>Impacts of deep-sea mining </a:t>
            </a:r>
            <a:r>
              <a:rPr lang="en-GB" sz="2400"/>
              <a:t>on ecosystem services</a:t>
            </a:r>
            <a:endParaRPr lang="en-GB"/>
          </a:p>
        </p:txBody>
      </p:sp>
      <p:graphicFrame>
        <p:nvGraphicFramePr>
          <p:cNvPr id="4" name="Table 3">
            <a:extLst>
              <a:ext uri="{FF2B5EF4-FFF2-40B4-BE49-F238E27FC236}">
                <a16:creationId xmlns:a16="http://schemas.microsoft.com/office/drawing/2014/main" id="{6F6E5CEB-32E8-C860-9A1A-9515BB313757}"/>
              </a:ext>
            </a:extLst>
          </p:cNvPr>
          <p:cNvGraphicFramePr>
            <a:graphicFrameLocks noGrp="1"/>
          </p:cNvGraphicFramePr>
          <p:nvPr>
            <p:extLst>
              <p:ext uri="{D42A27DB-BD31-4B8C-83A1-F6EECF244321}">
                <p14:modId xmlns:p14="http://schemas.microsoft.com/office/powerpoint/2010/main" val="2013345232"/>
              </p:ext>
            </p:extLst>
          </p:nvPr>
        </p:nvGraphicFramePr>
        <p:xfrm>
          <a:off x="702026" y="1495286"/>
          <a:ext cx="10787950" cy="5011532"/>
        </p:xfrm>
        <a:graphic>
          <a:graphicData uri="http://schemas.openxmlformats.org/drawingml/2006/table">
            <a:tbl>
              <a:tblPr firstRow="1" bandRow="1">
                <a:tableStyleId>{5C22544A-7EE6-4342-B048-85BDC9FD1C3A}</a:tableStyleId>
              </a:tblPr>
              <a:tblGrid>
                <a:gridCol w="2157590">
                  <a:extLst>
                    <a:ext uri="{9D8B030D-6E8A-4147-A177-3AD203B41FA5}">
                      <a16:colId xmlns:a16="http://schemas.microsoft.com/office/drawing/2014/main" val="1682798066"/>
                    </a:ext>
                  </a:extLst>
                </a:gridCol>
                <a:gridCol w="2157590">
                  <a:extLst>
                    <a:ext uri="{9D8B030D-6E8A-4147-A177-3AD203B41FA5}">
                      <a16:colId xmlns:a16="http://schemas.microsoft.com/office/drawing/2014/main" val="2984363603"/>
                    </a:ext>
                  </a:extLst>
                </a:gridCol>
                <a:gridCol w="2157590">
                  <a:extLst>
                    <a:ext uri="{9D8B030D-6E8A-4147-A177-3AD203B41FA5}">
                      <a16:colId xmlns:a16="http://schemas.microsoft.com/office/drawing/2014/main" val="3101341241"/>
                    </a:ext>
                  </a:extLst>
                </a:gridCol>
                <a:gridCol w="2157590">
                  <a:extLst>
                    <a:ext uri="{9D8B030D-6E8A-4147-A177-3AD203B41FA5}">
                      <a16:colId xmlns:a16="http://schemas.microsoft.com/office/drawing/2014/main" val="3472921822"/>
                    </a:ext>
                  </a:extLst>
                </a:gridCol>
                <a:gridCol w="2157590">
                  <a:extLst>
                    <a:ext uri="{9D8B030D-6E8A-4147-A177-3AD203B41FA5}">
                      <a16:colId xmlns:a16="http://schemas.microsoft.com/office/drawing/2014/main" val="2276783122"/>
                    </a:ext>
                  </a:extLst>
                </a:gridCol>
              </a:tblGrid>
              <a:tr h="1195327">
                <a:tc>
                  <a:txBody>
                    <a:bodyPr/>
                    <a:lstStyle/>
                    <a:p>
                      <a:r>
                        <a:rPr lang="en-GB"/>
                        <a:t>Impact category</a:t>
                      </a:r>
                    </a:p>
                  </a:txBody>
                  <a:tcPr anchor="ctr"/>
                </a:tc>
                <a:tc>
                  <a:txBody>
                    <a:bodyPr/>
                    <a:lstStyle/>
                    <a:p>
                      <a:pPr algn="ctr" rtl="0" fontAlgn="b"/>
                      <a:r>
                        <a:rPr lang="en-GB" sz="2000" b="1">
                          <a:effectLst/>
                          <a:latin typeface="Calibri" panose="020F0502020204030204" pitchFamily="34" charset="0"/>
                        </a:rPr>
                        <a:t>Abyssal plains</a:t>
                      </a:r>
                    </a:p>
                  </a:txBody>
                  <a:tcPr marL="28575" marR="28575" marT="19050" marB="19050" anchor="ctr"/>
                </a:tc>
                <a:tc>
                  <a:txBody>
                    <a:bodyPr/>
                    <a:lstStyle/>
                    <a:p>
                      <a:pPr algn="ctr" rtl="0" fontAlgn="b"/>
                      <a:r>
                        <a:rPr lang="en-GB" sz="2000" b="1">
                          <a:effectLst/>
                        </a:rPr>
                        <a:t>Seamounts</a:t>
                      </a:r>
                    </a:p>
                  </a:txBody>
                  <a:tcPr marL="28575" marR="28575" marT="19050" marB="19050" anchor="ctr"/>
                </a:tc>
                <a:tc>
                  <a:txBody>
                    <a:bodyPr/>
                    <a:lstStyle/>
                    <a:p>
                      <a:pPr algn="ctr" rtl="0" fontAlgn="b"/>
                      <a:r>
                        <a:rPr lang="en-GB" sz="2000" b="1">
                          <a:effectLst/>
                        </a:rPr>
                        <a:t>Hydrothermal vents</a:t>
                      </a:r>
                    </a:p>
                  </a:txBody>
                  <a:tcPr marL="28575" marR="28575" marT="19050" marB="19050" anchor="ctr"/>
                </a:tc>
                <a:tc>
                  <a:txBody>
                    <a:bodyPr/>
                    <a:lstStyle/>
                    <a:p>
                      <a:pPr algn="ctr" rtl="0" fontAlgn="b"/>
                      <a:r>
                        <a:rPr lang="en-GB" sz="2000" b="1">
                          <a:effectLst/>
                        </a:rPr>
                        <a:t>Water column</a:t>
                      </a:r>
                    </a:p>
                  </a:txBody>
                  <a:tcPr marL="28575" marR="28575" marT="19050" marB="19050" anchor="ctr"/>
                </a:tc>
                <a:extLst>
                  <a:ext uri="{0D108BD9-81ED-4DB2-BD59-A6C34878D82A}">
                    <a16:rowId xmlns:a16="http://schemas.microsoft.com/office/drawing/2014/main" val="1340741634"/>
                  </a:ext>
                </a:extLst>
              </a:tr>
              <a:tr h="763241">
                <a:tc>
                  <a:txBody>
                    <a:bodyPr/>
                    <a:lstStyle/>
                    <a:p>
                      <a:r>
                        <a:rPr lang="en-GB" sz="1800" b="0" i="0" kern="1200">
                          <a:solidFill>
                            <a:schemeClr val="dk1"/>
                          </a:solidFill>
                          <a:effectLst/>
                          <a:latin typeface="+mn-lt"/>
                          <a:ea typeface="+mn-ea"/>
                          <a:cs typeface="+mn-cs"/>
                        </a:rPr>
                        <a:t>Habitat Destruction and Biodiversity Loss</a:t>
                      </a:r>
                      <a:endParaRPr lang="en-GB"/>
                    </a:p>
                  </a:txBody>
                  <a:tcPr anchor="ctr"/>
                </a:tc>
                <a:tc>
                  <a:txBody>
                    <a:bodyPr/>
                    <a:lstStyle/>
                    <a:p>
                      <a:pPr algn="ctr"/>
                      <a:r>
                        <a:rPr lang="en-GB"/>
                        <a:t>24</a:t>
                      </a:r>
                    </a:p>
                  </a:txBody>
                  <a:tcPr anchor="ctr"/>
                </a:tc>
                <a:tc>
                  <a:txBody>
                    <a:bodyPr/>
                    <a:lstStyle/>
                    <a:p>
                      <a:pPr algn="ctr"/>
                      <a:r>
                        <a:rPr lang="en-GB"/>
                        <a:t>10</a:t>
                      </a:r>
                    </a:p>
                  </a:txBody>
                  <a:tcPr anchor="ctr"/>
                </a:tc>
                <a:tc>
                  <a:txBody>
                    <a:bodyPr/>
                    <a:lstStyle/>
                    <a:p>
                      <a:pPr algn="ctr"/>
                      <a:r>
                        <a:rPr lang="en-GB"/>
                        <a:t>19</a:t>
                      </a:r>
                    </a:p>
                  </a:txBody>
                  <a:tcPr anchor="ctr"/>
                </a:tc>
                <a:tc>
                  <a:txBody>
                    <a:bodyPr/>
                    <a:lstStyle/>
                    <a:p>
                      <a:pPr algn="ctr"/>
                      <a:r>
                        <a:rPr lang="en-GB"/>
                        <a:t>8</a:t>
                      </a:r>
                    </a:p>
                  </a:txBody>
                  <a:tcPr anchor="ctr"/>
                </a:tc>
                <a:extLst>
                  <a:ext uri="{0D108BD9-81ED-4DB2-BD59-A6C34878D82A}">
                    <a16:rowId xmlns:a16="http://schemas.microsoft.com/office/drawing/2014/main" val="73120208"/>
                  </a:ext>
                </a:extLst>
              </a:tr>
              <a:tr h="763241">
                <a:tc>
                  <a:txBody>
                    <a:bodyPr/>
                    <a:lstStyle/>
                    <a:p>
                      <a:r>
                        <a:rPr lang="en-GB" sz="1800" b="0" i="0" kern="1200">
                          <a:solidFill>
                            <a:schemeClr val="dk1"/>
                          </a:solidFill>
                          <a:effectLst/>
                          <a:latin typeface="+mn-lt"/>
                          <a:ea typeface="+mn-ea"/>
                          <a:cs typeface="+mn-cs"/>
                        </a:rPr>
                        <a:t>Sediment disturbance</a:t>
                      </a:r>
                      <a:endParaRPr lang="en-GB"/>
                    </a:p>
                  </a:txBody>
                  <a:tcPr anchor="ctr"/>
                </a:tc>
                <a:tc>
                  <a:txBody>
                    <a:bodyPr/>
                    <a:lstStyle/>
                    <a:p>
                      <a:pPr algn="ctr"/>
                      <a:r>
                        <a:rPr lang="en-GB"/>
                        <a:t>15</a:t>
                      </a:r>
                    </a:p>
                  </a:txBody>
                  <a:tcPr anchor="ctr"/>
                </a:tc>
                <a:tc>
                  <a:txBody>
                    <a:bodyPr/>
                    <a:lstStyle/>
                    <a:p>
                      <a:pPr algn="ctr"/>
                      <a:r>
                        <a:rPr lang="en-GB"/>
                        <a:t>3</a:t>
                      </a:r>
                    </a:p>
                  </a:txBody>
                  <a:tcPr anchor="ctr"/>
                </a:tc>
                <a:tc>
                  <a:txBody>
                    <a:bodyPr/>
                    <a:lstStyle/>
                    <a:p>
                      <a:pPr algn="ctr"/>
                      <a:r>
                        <a:rPr lang="en-GB"/>
                        <a:t>12</a:t>
                      </a:r>
                    </a:p>
                  </a:txBody>
                  <a:tcPr anchor="ctr"/>
                </a:tc>
                <a:tc>
                  <a:txBody>
                    <a:bodyPr/>
                    <a:lstStyle/>
                    <a:p>
                      <a:pPr algn="ctr"/>
                      <a:r>
                        <a:rPr lang="en-GB"/>
                        <a:t>6</a:t>
                      </a:r>
                    </a:p>
                  </a:txBody>
                  <a:tcPr anchor="ctr"/>
                </a:tc>
                <a:extLst>
                  <a:ext uri="{0D108BD9-81ED-4DB2-BD59-A6C34878D82A}">
                    <a16:rowId xmlns:a16="http://schemas.microsoft.com/office/drawing/2014/main" val="3895917028"/>
                  </a:ext>
                </a:extLst>
              </a:tr>
              <a:tr h="763241">
                <a:tc>
                  <a:txBody>
                    <a:bodyPr/>
                    <a:lstStyle/>
                    <a:p>
                      <a:r>
                        <a:rPr lang="en-GB" sz="1800" b="0" i="0" kern="1200">
                          <a:solidFill>
                            <a:schemeClr val="dk1"/>
                          </a:solidFill>
                          <a:effectLst/>
                          <a:latin typeface="+mn-lt"/>
                          <a:ea typeface="+mn-ea"/>
                          <a:cs typeface="+mn-cs"/>
                        </a:rPr>
                        <a:t>Carbon disturbance</a:t>
                      </a:r>
                      <a:endParaRPr lang="en-GB"/>
                    </a:p>
                  </a:txBody>
                  <a:tcPr anchor="ctr"/>
                </a:tc>
                <a:tc>
                  <a:txBody>
                    <a:bodyPr/>
                    <a:lstStyle/>
                    <a:p>
                      <a:pPr algn="ctr"/>
                      <a:r>
                        <a:rPr lang="en-GB"/>
                        <a:t>2</a:t>
                      </a:r>
                    </a:p>
                  </a:txBody>
                  <a:tcPr anchor="ctr"/>
                </a:tc>
                <a:tc>
                  <a:txBody>
                    <a:bodyPr/>
                    <a:lstStyle/>
                    <a:p>
                      <a:pPr algn="ctr"/>
                      <a:r>
                        <a:rPr lang="en-GB"/>
                        <a:t>-</a:t>
                      </a:r>
                    </a:p>
                  </a:txBody>
                  <a:tcPr anchor="ctr"/>
                </a:tc>
                <a:tc>
                  <a:txBody>
                    <a:bodyPr/>
                    <a:lstStyle/>
                    <a:p>
                      <a:pPr algn="ctr"/>
                      <a:r>
                        <a:rPr lang="en-GB"/>
                        <a:t>1</a:t>
                      </a:r>
                    </a:p>
                  </a:txBody>
                  <a:tcPr anchor="ctr"/>
                </a:tc>
                <a:tc>
                  <a:txBody>
                    <a:bodyPr/>
                    <a:lstStyle/>
                    <a:p>
                      <a:pPr algn="ctr"/>
                      <a:r>
                        <a:rPr lang="en-GB"/>
                        <a:t>-</a:t>
                      </a:r>
                    </a:p>
                  </a:txBody>
                  <a:tcPr anchor="ctr"/>
                </a:tc>
                <a:extLst>
                  <a:ext uri="{0D108BD9-81ED-4DB2-BD59-A6C34878D82A}">
                    <a16:rowId xmlns:a16="http://schemas.microsoft.com/office/drawing/2014/main" val="3066090011"/>
                  </a:ext>
                </a:extLst>
              </a:tr>
              <a:tr h="763241">
                <a:tc>
                  <a:txBody>
                    <a:bodyPr/>
                    <a:lstStyle/>
                    <a:p>
                      <a:r>
                        <a:rPr lang="en-GB"/>
                        <a:t>Noise pollution</a:t>
                      </a:r>
                    </a:p>
                  </a:txBody>
                  <a:tcPr anchor="ctr"/>
                </a:tc>
                <a:tc>
                  <a:txBody>
                    <a:bodyPr/>
                    <a:lstStyle/>
                    <a:p>
                      <a:pPr algn="ctr"/>
                      <a:r>
                        <a:rPr lang="en-GB"/>
                        <a:t>14</a:t>
                      </a:r>
                    </a:p>
                  </a:txBody>
                  <a:tcPr anchor="ctr"/>
                </a:tc>
                <a:tc>
                  <a:txBody>
                    <a:bodyPr/>
                    <a:lstStyle/>
                    <a:p>
                      <a:pPr algn="ctr"/>
                      <a:r>
                        <a:rPr lang="en-GB"/>
                        <a:t>12</a:t>
                      </a:r>
                    </a:p>
                  </a:txBody>
                  <a:tcPr anchor="ctr"/>
                </a:tc>
                <a:tc>
                  <a:txBody>
                    <a:bodyPr/>
                    <a:lstStyle/>
                    <a:p>
                      <a:pPr algn="ctr"/>
                      <a:r>
                        <a:rPr lang="en-GB"/>
                        <a:t>13</a:t>
                      </a:r>
                    </a:p>
                  </a:txBody>
                  <a:tcPr anchor="ctr"/>
                </a:tc>
                <a:tc>
                  <a:txBody>
                    <a:bodyPr/>
                    <a:lstStyle/>
                    <a:p>
                      <a:pPr algn="ctr"/>
                      <a:r>
                        <a:rPr lang="en-GB"/>
                        <a:t>17</a:t>
                      </a:r>
                    </a:p>
                  </a:txBody>
                  <a:tcPr anchor="ctr"/>
                </a:tc>
                <a:extLst>
                  <a:ext uri="{0D108BD9-81ED-4DB2-BD59-A6C34878D82A}">
                    <a16:rowId xmlns:a16="http://schemas.microsoft.com/office/drawing/2014/main" val="3255802178"/>
                  </a:ext>
                </a:extLst>
              </a:tr>
              <a:tr h="763241">
                <a:tc>
                  <a:txBody>
                    <a:bodyPr/>
                    <a:lstStyle/>
                    <a:p>
                      <a:r>
                        <a:rPr lang="en-GB"/>
                        <a:t>Chemical pollution</a:t>
                      </a:r>
                    </a:p>
                  </a:txBody>
                  <a:tcPr anchor="ctr"/>
                </a:tc>
                <a:tc>
                  <a:txBody>
                    <a:bodyPr/>
                    <a:lstStyle/>
                    <a:p>
                      <a:pPr algn="ctr"/>
                      <a:r>
                        <a:rPr lang="en-GB"/>
                        <a:t>3</a:t>
                      </a:r>
                    </a:p>
                  </a:txBody>
                  <a:tcPr anchor="ctr"/>
                </a:tc>
                <a:tc>
                  <a:txBody>
                    <a:bodyPr/>
                    <a:lstStyle/>
                    <a:p>
                      <a:pPr algn="ctr"/>
                      <a:r>
                        <a:rPr lang="en-GB"/>
                        <a:t>2</a:t>
                      </a:r>
                    </a:p>
                  </a:txBody>
                  <a:tcPr anchor="ctr"/>
                </a:tc>
                <a:tc>
                  <a:txBody>
                    <a:bodyPr/>
                    <a:lstStyle/>
                    <a:p>
                      <a:pPr algn="ctr"/>
                      <a:r>
                        <a:rPr lang="en-GB"/>
                        <a:t>1</a:t>
                      </a:r>
                    </a:p>
                  </a:txBody>
                  <a:tcPr anchor="ctr"/>
                </a:tc>
                <a:tc>
                  <a:txBody>
                    <a:bodyPr/>
                    <a:lstStyle/>
                    <a:p>
                      <a:pPr algn="ctr"/>
                      <a:r>
                        <a:rPr lang="en-GB"/>
                        <a:t>6</a:t>
                      </a:r>
                    </a:p>
                  </a:txBody>
                  <a:tcPr anchor="ctr"/>
                </a:tc>
                <a:extLst>
                  <a:ext uri="{0D108BD9-81ED-4DB2-BD59-A6C34878D82A}">
                    <a16:rowId xmlns:a16="http://schemas.microsoft.com/office/drawing/2014/main" val="661165985"/>
                  </a:ext>
                </a:extLst>
              </a:tr>
            </a:tbl>
          </a:graphicData>
        </a:graphic>
      </p:graphicFrame>
      <p:sp>
        <p:nvSpPr>
          <p:cNvPr id="5" name="TextBox 4">
            <a:extLst>
              <a:ext uri="{FF2B5EF4-FFF2-40B4-BE49-F238E27FC236}">
                <a16:creationId xmlns:a16="http://schemas.microsoft.com/office/drawing/2014/main" id="{EC4863C1-C5F2-E4C1-9F42-1B1EEDB0F7A5}"/>
              </a:ext>
            </a:extLst>
          </p:cNvPr>
          <p:cNvSpPr txBox="1"/>
          <p:nvPr/>
        </p:nvSpPr>
        <p:spPr>
          <a:xfrm>
            <a:off x="5818717" y="6506816"/>
            <a:ext cx="2317805" cy="369332"/>
          </a:xfrm>
          <a:prstGeom prst="rect">
            <a:avLst/>
          </a:prstGeom>
          <a:noFill/>
        </p:spPr>
        <p:txBody>
          <a:bodyPr wrap="square" rtlCol="0">
            <a:spAutoFit/>
          </a:bodyPr>
          <a:lstStyle/>
          <a:p>
            <a:r>
              <a:rPr lang="en-GB" dirty="0"/>
              <a:t>N = number of studies</a:t>
            </a:r>
          </a:p>
        </p:txBody>
      </p:sp>
    </p:spTree>
    <p:extLst>
      <p:ext uri="{BB962C8B-B14F-4D97-AF65-F5344CB8AC3E}">
        <p14:creationId xmlns:p14="http://schemas.microsoft.com/office/powerpoint/2010/main" val="302310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88640"/>
            <a:ext cx="8229600" cy="778098"/>
          </a:xfrm>
        </p:spPr>
        <p:txBody>
          <a:bodyPr/>
          <a:lstStyle/>
          <a:p>
            <a:pPr algn="ctr"/>
            <a:r>
              <a:rPr lang="en-GB">
                <a:solidFill>
                  <a:schemeClr val="accent5">
                    <a:lumMod val="75000"/>
                  </a:schemeClr>
                </a:solidFill>
              </a:rPr>
              <a:t>Guidance on economic valuation</a:t>
            </a:r>
          </a:p>
        </p:txBody>
      </p:sp>
      <p:sp>
        <p:nvSpPr>
          <p:cNvPr id="3" name="Content Placeholder 2"/>
          <p:cNvSpPr>
            <a:spLocks noGrp="1"/>
          </p:cNvSpPr>
          <p:nvPr>
            <p:ph idx="1"/>
          </p:nvPr>
        </p:nvSpPr>
        <p:spPr>
          <a:xfrm>
            <a:off x="702026" y="966738"/>
            <a:ext cx="10657184" cy="671232"/>
          </a:xfrm>
        </p:spPr>
        <p:txBody>
          <a:bodyPr>
            <a:normAutofit/>
          </a:bodyPr>
          <a:lstStyle/>
          <a:p>
            <a:r>
              <a:rPr lang="en-GB" sz="2400"/>
              <a:t>“Tool box” of methods for valuing ecosystem services</a:t>
            </a:r>
          </a:p>
          <a:p>
            <a:pPr marL="457200" lvl="1" indent="0">
              <a:buNone/>
            </a:pPr>
            <a:endParaRPr lang="en-GB"/>
          </a:p>
        </p:txBody>
      </p:sp>
      <p:pic>
        <p:nvPicPr>
          <p:cNvPr id="4" name="Picture 3">
            <a:extLst>
              <a:ext uri="{FF2B5EF4-FFF2-40B4-BE49-F238E27FC236}">
                <a16:creationId xmlns:a16="http://schemas.microsoft.com/office/drawing/2014/main" id="{0B83893D-D0E4-5817-C852-11F5E84C6E60}"/>
              </a:ext>
            </a:extLst>
          </p:cNvPr>
          <p:cNvPicPr>
            <a:picLocks noChangeAspect="1"/>
          </p:cNvPicPr>
          <p:nvPr/>
        </p:nvPicPr>
        <p:blipFill>
          <a:blip r:embed="rId2"/>
          <a:stretch>
            <a:fillRect/>
          </a:stretch>
        </p:blipFill>
        <p:spPr>
          <a:xfrm>
            <a:off x="1753496" y="1495059"/>
            <a:ext cx="8512035" cy="5260733"/>
          </a:xfrm>
          <a:prstGeom prst="rect">
            <a:avLst/>
          </a:prstGeom>
        </p:spPr>
      </p:pic>
    </p:spTree>
    <p:extLst>
      <p:ext uri="{BB962C8B-B14F-4D97-AF65-F5344CB8AC3E}">
        <p14:creationId xmlns:p14="http://schemas.microsoft.com/office/powerpoint/2010/main" val="1263387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88640"/>
            <a:ext cx="8229600" cy="778098"/>
          </a:xfrm>
        </p:spPr>
        <p:txBody>
          <a:bodyPr/>
          <a:lstStyle/>
          <a:p>
            <a:pPr algn="ctr"/>
            <a:r>
              <a:rPr lang="en-GB">
                <a:solidFill>
                  <a:schemeClr val="accent5">
                    <a:lumMod val="75000"/>
                  </a:schemeClr>
                </a:solidFill>
              </a:rPr>
              <a:t>Guidance on economic valuation</a:t>
            </a:r>
          </a:p>
        </p:txBody>
      </p:sp>
      <p:sp>
        <p:nvSpPr>
          <p:cNvPr id="3" name="Content Placeholder 2"/>
          <p:cNvSpPr>
            <a:spLocks noGrp="1"/>
          </p:cNvSpPr>
          <p:nvPr>
            <p:ph idx="1"/>
          </p:nvPr>
        </p:nvSpPr>
        <p:spPr>
          <a:xfrm>
            <a:off x="630464" y="1645920"/>
            <a:ext cx="4951351" cy="4667416"/>
          </a:xfrm>
        </p:spPr>
        <p:txBody>
          <a:bodyPr>
            <a:normAutofit/>
          </a:bodyPr>
          <a:lstStyle/>
          <a:p>
            <a:r>
              <a:rPr lang="en-GB" sz="2400" dirty="0"/>
              <a:t>Selecting valuation methods for specific ecosystem services</a:t>
            </a:r>
          </a:p>
          <a:p>
            <a:r>
              <a:rPr lang="en-GB" sz="2400" dirty="0"/>
              <a:t>For each method:</a:t>
            </a:r>
          </a:p>
          <a:p>
            <a:pPr lvl="1"/>
            <a:r>
              <a:rPr lang="en-GB" sz="2000" dirty="0"/>
              <a:t>Indication of study times and costs</a:t>
            </a:r>
          </a:p>
          <a:p>
            <a:pPr lvl="1"/>
            <a:r>
              <a:rPr lang="en-GB" sz="2000" dirty="0"/>
              <a:t>Applicability</a:t>
            </a:r>
          </a:p>
          <a:p>
            <a:pPr lvl="1"/>
            <a:r>
              <a:rPr lang="en-GB" sz="2000" dirty="0"/>
              <a:t>Limitations</a:t>
            </a:r>
          </a:p>
          <a:p>
            <a:r>
              <a:rPr lang="en-GB" sz="2400" dirty="0"/>
              <a:t>Step-by-step in the valuation process</a:t>
            </a:r>
          </a:p>
          <a:p>
            <a:r>
              <a:rPr lang="en-GB" sz="2400" dirty="0"/>
              <a:t>Reference to detailed guidance material</a:t>
            </a:r>
          </a:p>
          <a:p>
            <a:endParaRPr lang="en-GB" sz="2400" dirty="0"/>
          </a:p>
          <a:p>
            <a:pPr marL="457200" lvl="1" indent="0">
              <a:buNone/>
            </a:pPr>
            <a:endParaRPr lang="en-GB" dirty="0"/>
          </a:p>
        </p:txBody>
      </p:sp>
      <p:pic>
        <p:nvPicPr>
          <p:cNvPr id="5" name="Picture 4">
            <a:extLst>
              <a:ext uri="{FF2B5EF4-FFF2-40B4-BE49-F238E27FC236}">
                <a16:creationId xmlns:a16="http://schemas.microsoft.com/office/drawing/2014/main" id="{12887B42-5B6F-424A-01AA-37721AF6CDE3}"/>
              </a:ext>
            </a:extLst>
          </p:cNvPr>
          <p:cNvPicPr>
            <a:picLocks noChangeAspect="1"/>
          </p:cNvPicPr>
          <p:nvPr/>
        </p:nvPicPr>
        <p:blipFill>
          <a:blip r:embed="rId2"/>
          <a:stretch>
            <a:fillRect/>
          </a:stretch>
        </p:blipFill>
        <p:spPr>
          <a:xfrm>
            <a:off x="5581815" y="1281376"/>
            <a:ext cx="6100054" cy="5266957"/>
          </a:xfrm>
          <a:prstGeom prst="rect">
            <a:avLst/>
          </a:prstGeom>
        </p:spPr>
      </p:pic>
    </p:spTree>
    <p:extLst>
      <p:ext uri="{BB962C8B-B14F-4D97-AF65-F5344CB8AC3E}">
        <p14:creationId xmlns:p14="http://schemas.microsoft.com/office/powerpoint/2010/main" val="4101960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88640"/>
            <a:ext cx="8229600" cy="778098"/>
          </a:xfrm>
        </p:spPr>
        <p:txBody>
          <a:bodyPr/>
          <a:lstStyle/>
          <a:p>
            <a:pPr algn="ctr"/>
            <a:r>
              <a:rPr lang="en-GB">
                <a:solidFill>
                  <a:schemeClr val="accent5">
                    <a:lumMod val="75000"/>
                  </a:schemeClr>
                </a:solidFill>
              </a:rPr>
              <a:t>Guidance on economic valuation</a:t>
            </a:r>
          </a:p>
        </p:txBody>
      </p:sp>
      <p:sp>
        <p:nvSpPr>
          <p:cNvPr id="3" name="Content Placeholder 2"/>
          <p:cNvSpPr>
            <a:spLocks noGrp="1"/>
          </p:cNvSpPr>
          <p:nvPr>
            <p:ph idx="1"/>
          </p:nvPr>
        </p:nvSpPr>
        <p:spPr>
          <a:xfrm>
            <a:off x="702026" y="1296063"/>
            <a:ext cx="10657184" cy="1897977"/>
          </a:xfrm>
        </p:spPr>
        <p:txBody>
          <a:bodyPr>
            <a:normAutofit/>
          </a:bodyPr>
          <a:lstStyle/>
          <a:p>
            <a:r>
              <a:rPr lang="en-GB" sz="2400" dirty="0"/>
              <a:t>Assess and communicate uncertainties</a:t>
            </a:r>
          </a:p>
          <a:p>
            <a:r>
              <a:rPr lang="en-GB" sz="2400" dirty="0"/>
              <a:t>The uncertainty of economic values is “stacked” on the uncertainty of biophysical impacts</a:t>
            </a:r>
          </a:p>
          <a:p>
            <a:r>
              <a:rPr lang="en-GB" sz="2400" dirty="0"/>
              <a:t>Different decision-making contexts require different levels of certainty</a:t>
            </a:r>
          </a:p>
          <a:p>
            <a:pPr marL="457200" lvl="1" indent="0">
              <a:buNone/>
            </a:pPr>
            <a:endParaRPr lang="en-GB" dirty="0"/>
          </a:p>
        </p:txBody>
      </p:sp>
      <p:sp>
        <p:nvSpPr>
          <p:cNvPr id="6" name="Right Arrow 5">
            <a:extLst>
              <a:ext uri="{FF2B5EF4-FFF2-40B4-BE49-F238E27FC236}">
                <a16:creationId xmlns:a16="http://schemas.microsoft.com/office/drawing/2014/main" id="{28547C0A-A3F6-F2DE-56C9-83672567AF61}"/>
              </a:ext>
            </a:extLst>
          </p:cNvPr>
          <p:cNvSpPr/>
          <p:nvPr/>
        </p:nvSpPr>
        <p:spPr>
          <a:xfrm>
            <a:off x="1828800" y="3199352"/>
            <a:ext cx="8477026" cy="1671144"/>
          </a:xfrm>
          <a:prstGeom prst="right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B0FFA9D1-5069-915F-B7C3-4BBBDEF2DC24}"/>
              </a:ext>
            </a:extLst>
          </p:cNvPr>
          <p:cNvSpPr txBox="1"/>
          <p:nvPr/>
        </p:nvSpPr>
        <p:spPr>
          <a:xfrm>
            <a:off x="2209028" y="3744154"/>
            <a:ext cx="2175641" cy="646331"/>
          </a:xfrm>
          <a:prstGeom prst="rect">
            <a:avLst/>
          </a:prstGeom>
          <a:noFill/>
        </p:spPr>
        <p:txBody>
          <a:bodyPr wrap="square" rtlCol="0">
            <a:spAutoFit/>
          </a:bodyPr>
          <a:lstStyle/>
          <a:p>
            <a:pPr algn="ctr"/>
            <a:r>
              <a:rPr lang="en-GB" dirty="0"/>
              <a:t>Low certainty requirement</a:t>
            </a:r>
          </a:p>
        </p:txBody>
      </p:sp>
      <p:sp>
        <p:nvSpPr>
          <p:cNvPr id="8" name="TextBox 7">
            <a:extLst>
              <a:ext uri="{FF2B5EF4-FFF2-40B4-BE49-F238E27FC236}">
                <a16:creationId xmlns:a16="http://schemas.microsoft.com/office/drawing/2014/main" id="{265DB0E7-F612-FA06-7671-A61955BC51FD}"/>
              </a:ext>
            </a:extLst>
          </p:cNvPr>
          <p:cNvSpPr txBox="1"/>
          <p:nvPr/>
        </p:nvSpPr>
        <p:spPr>
          <a:xfrm>
            <a:off x="7350746" y="3733150"/>
            <a:ext cx="2175641" cy="646331"/>
          </a:xfrm>
          <a:prstGeom prst="rect">
            <a:avLst/>
          </a:prstGeom>
          <a:noFill/>
        </p:spPr>
        <p:txBody>
          <a:bodyPr wrap="square" rtlCol="0">
            <a:spAutoFit/>
          </a:bodyPr>
          <a:lstStyle/>
          <a:p>
            <a:pPr algn="ctr"/>
            <a:r>
              <a:rPr lang="en-GB" dirty="0"/>
              <a:t>High certainty requirement</a:t>
            </a:r>
          </a:p>
        </p:txBody>
      </p:sp>
      <p:sp>
        <p:nvSpPr>
          <p:cNvPr id="9" name="TextBox 8">
            <a:extLst>
              <a:ext uri="{FF2B5EF4-FFF2-40B4-BE49-F238E27FC236}">
                <a16:creationId xmlns:a16="http://schemas.microsoft.com/office/drawing/2014/main" id="{09F4B9D8-5600-2F6B-0598-950D2D07EA26}"/>
              </a:ext>
            </a:extLst>
          </p:cNvPr>
          <p:cNvSpPr txBox="1"/>
          <p:nvPr/>
        </p:nvSpPr>
        <p:spPr>
          <a:xfrm>
            <a:off x="1876191" y="4865461"/>
            <a:ext cx="1760483" cy="646331"/>
          </a:xfrm>
          <a:prstGeom prst="rect">
            <a:avLst/>
          </a:prstGeom>
          <a:noFill/>
        </p:spPr>
        <p:txBody>
          <a:bodyPr wrap="square" rtlCol="0">
            <a:spAutoFit/>
          </a:bodyPr>
          <a:lstStyle/>
          <a:p>
            <a:pPr algn="ctr"/>
            <a:r>
              <a:rPr lang="en-GB" dirty="0">
                <a:solidFill>
                  <a:schemeClr val="accent5">
                    <a:lumMod val="75000"/>
                  </a:schemeClr>
                </a:solidFill>
              </a:rPr>
              <a:t>Awareness raising</a:t>
            </a:r>
          </a:p>
        </p:txBody>
      </p:sp>
      <p:sp>
        <p:nvSpPr>
          <p:cNvPr id="10" name="TextBox 9">
            <a:extLst>
              <a:ext uri="{FF2B5EF4-FFF2-40B4-BE49-F238E27FC236}">
                <a16:creationId xmlns:a16="http://schemas.microsoft.com/office/drawing/2014/main" id="{7FDD3A44-798A-7DA2-57FA-EA98BB983EBC}"/>
              </a:ext>
            </a:extLst>
          </p:cNvPr>
          <p:cNvSpPr txBox="1"/>
          <p:nvPr/>
        </p:nvSpPr>
        <p:spPr>
          <a:xfrm>
            <a:off x="3677779" y="4881120"/>
            <a:ext cx="1760483" cy="646331"/>
          </a:xfrm>
          <a:prstGeom prst="rect">
            <a:avLst/>
          </a:prstGeom>
          <a:noFill/>
        </p:spPr>
        <p:txBody>
          <a:bodyPr wrap="square" rtlCol="0">
            <a:spAutoFit/>
          </a:bodyPr>
          <a:lstStyle/>
          <a:p>
            <a:pPr algn="ctr"/>
            <a:r>
              <a:rPr lang="en-GB" dirty="0">
                <a:solidFill>
                  <a:schemeClr val="accent5">
                    <a:lumMod val="75000"/>
                  </a:schemeClr>
                </a:solidFill>
              </a:rPr>
              <a:t>Natural capital accounting</a:t>
            </a:r>
          </a:p>
        </p:txBody>
      </p:sp>
      <p:sp>
        <p:nvSpPr>
          <p:cNvPr id="11" name="TextBox 10">
            <a:extLst>
              <a:ext uri="{FF2B5EF4-FFF2-40B4-BE49-F238E27FC236}">
                <a16:creationId xmlns:a16="http://schemas.microsoft.com/office/drawing/2014/main" id="{EDC61013-DEC7-BC18-9713-43FA2702A7A9}"/>
              </a:ext>
            </a:extLst>
          </p:cNvPr>
          <p:cNvSpPr txBox="1"/>
          <p:nvPr/>
        </p:nvSpPr>
        <p:spPr>
          <a:xfrm>
            <a:off x="5393701" y="4886923"/>
            <a:ext cx="1623854" cy="646331"/>
          </a:xfrm>
          <a:prstGeom prst="rect">
            <a:avLst/>
          </a:prstGeom>
          <a:noFill/>
        </p:spPr>
        <p:txBody>
          <a:bodyPr wrap="square" rtlCol="0">
            <a:spAutoFit/>
          </a:bodyPr>
          <a:lstStyle/>
          <a:p>
            <a:pPr algn="ctr"/>
            <a:r>
              <a:rPr lang="en-GB" dirty="0">
                <a:solidFill>
                  <a:schemeClr val="accent5">
                    <a:lumMod val="75000"/>
                  </a:schemeClr>
                </a:solidFill>
              </a:rPr>
              <a:t>Policy Appraisal</a:t>
            </a:r>
          </a:p>
        </p:txBody>
      </p:sp>
      <p:sp>
        <p:nvSpPr>
          <p:cNvPr id="12" name="TextBox 11">
            <a:extLst>
              <a:ext uri="{FF2B5EF4-FFF2-40B4-BE49-F238E27FC236}">
                <a16:creationId xmlns:a16="http://schemas.microsoft.com/office/drawing/2014/main" id="{8E475D25-54BE-0086-6F8A-8616167C1C5E}"/>
              </a:ext>
            </a:extLst>
          </p:cNvPr>
          <p:cNvSpPr txBox="1"/>
          <p:nvPr/>
        </p:nvSpPr>
        <p:spPr>
          <a:xfrm>
            <a:off x="7258132" y="4870655"/>
            <a:ext cx="972212" cy="646331"/>
          </a:xfrm>
          <a:prstGeom prst="rect">
            <a:avLst/>
          </a:prstGeom>
          <a:noFill/>
        </p:spPr>
        <p:txBody>
          <a:bodyPr wrap="square" rtlCol="0">
            <a:spAutoFit/>
          </a:bodyPr>
          <a:lstStyle/>
          <a:p>
            <a:pPr algn="ctr"/>
            <a:r>
              <a:rPr lang="en-GB" dirty="0">
                <a:solidFill>
                  <a:schemeClr val="accent5">
                    <a:lumMod val="75000"/>
                  </a:schemeClr>
                </a:solidFill>
              </a:rPr>
              <a:t>Policy design</a:t>
            </a:r>
          </a:p>
        </p:txBody>
      </p:sp>
      <p:sp>
        <p:nvSpPr>
          <p:cNvPr id="13" name="TextBox 12">
            <a:extLst>
              <a:ext uri="{FF2B5EF4-FFF2-40B4-BE49-F238E27FC236}">
                <a16:creationId xmlns:a16="http://schemas.microsoft.com/office/drawing/2014/main" id="{AD0875B8-7C56-7657-621F-0293FF744B3F}"/>
              </a:ext>
            </a:extLst>
          </p:cNvPr>
          <p:cNvSpPr txBox="1"/>
          <p:nvPr/>
        </p:nvSpPr>
        <p:spPr>
          <a:xfrm>
            <a:off x="8406787" y="4875808"/>
            <a:ext cx="1760483" cy="646331"/>
          </a:xfrm>
          <a:prstGeom prst="rect">
            <a:avLst/>
          </a:prstGeom>
          <a:noFill/>
        </p:spPr>
        <p:txBody>
          <a:bodyPr wrap="square" rtlCol="0">
            <a:spAutoFit/>
          </a:bodyPr>
          <a:lstStyle/>
          <a:p>
            <a:pPr algn="ctr"/>
            <a:r>
              <a:rPr lang="en-GB" dirty="0">
                <a:solidFill>
                  <a:schemeClr val="accent5">
                    <a:lumMod val="75000"/>
                  </a:schemeClr>
                </a:solidFill>
              </a:rPr>
              <a:t>Compensation and litigation</a:t>
            </a:r>
          </a:p>
        </p:txBody>
      </p:sp>
      <p:sp>
        <p:nvSpPr>
          <p:cNvPr id="14" name="TextBox 13">
            <a:extLst>
              <a:ext uri="{FF2B5EF4-FFF2-40B4-BE49-F238E27FC236}">
                <a16:creationId xmlns:a16="http://schemas.microsoft.com/office/drawing/2014/main" id="{BE095DF6-1530-7D21-B1F6-D93A994F75C5}"/>
              </a:ext>
            </a:extLst>
          </p:cNvPr>
          <p:cNvSpPr txBox="1"/>
          <p:nvPr/>
        </p:nvSpPr>
        <p:spPr>
          <a:xfrm>
            <a:off x="1876190" y="5500328"/>
            <a:ext cx="1760483" cy="830997"/>
          </a:xfrm>
          <a:prstGeom prst="rect">
            <a:avLst/>
          </a:prstGeom>
          <a:noFill/>
        </p:spPr>
        <p:txBody>
          <a:bodyPr wrap="square" rtlCol="0">
            <a:spAutoFit/>
          </a:bodyPr>
          <a:lstStyle/>
          <a:p>
            <a:pPr algn="ctr"/>
            <a:r>
              <a:rPr lang="en-GB" sz="1600" dirty="0"/>
              <a:t>e.g. public information campaign</a:t>
            </a:r>
          </a:p>
        </p:txBody>
      </p:sp>
      <p:sp>
        <p:nvSpPr>
          <p:cNvPr id="15" name="TextBox 14">
            <a:extLst>
              <a:ext uri="{FF2B5EF4-FFF2-40B4-BE49-F238E27FC236}">
                <a16:creationId xmlns:a16="http://schemas.microsoft.com/office/drawing/2014/main" id="{B9E38F06-0FC2-EB7A-1033-C0EDBC89E530}"/>
              </a:ext>
            </a:extLst>
          </p:cNvPr>
          <p:cNvSpPr txBox="1"/>
          <p:nvPr/>
        </p:nvSpPr>
        <p:spPr>
          <a:xfrm>
            <a:off x="3813116" y="5491807"/>
            <a:ext cx="1388659" cy="584775"/>
          </a:xfrm>
          <a:prstGeom prst="rect">
            <a:avLst/>
          </a:prstGeom>
          <a:noFill/>
        </p:spPr>
        <p:txBody>
          <a:bodyPr wrap="square" rtlCol="0">
            <a:spAutoFit/>
          </a:bodyPr>
          <a:lstStyle/>
          <a:p>
            <a:pPr algn="ctr"/>
            <a:r>
              <a:rPr lang="en-GB" sz="1600" dirty="0"/>
              <a:t>e.g. green GDP</a:t>
            </a:r>
          </a:p>
        </p:txBody>
      </p:sp>
      <p:sp>
        <p:nvSpPr>
          <p:cNvPr id="16" name="TextBox 15">
            <a:extLst>
              <a:ext uri="{FF2B5EF4-FFF2-40B4-BE49-F238E27FC236}">
                <a16:creationId xmlns:a16="http://schemas.microsoft.com/office/drawing/2014/main" id="{9D1A5E35-83D8-834F-811A-B647A4BB59A8}"/>
              </a:ext>
            </a:extLst>
          </p:cNvPr>
          <p:cNvSpPr txBox="1"/>
          <p:nvPr/>
        </p:nvSpPr>
        <p:spPr>
          <a:xfrm>
            <a:off x="5511298" y="5502922"/>
            <a:ext cx="1388659" cy="830997"/>
          </a:xfrm>
          <a:prstGeom prst="rect">
            <a:avLst/>
          </a:prstGeom>
          <a:noFill/>
        </p:spPr>
        <p:txBody>
          <a:bodyPr wrap="square" rtlCol="0">
            <a:spAutoFit/>
          </a:bodyPr>
          <a:lstStyle/>
          <a:p>
            <a:pPr algn="ctr"/>
            <a:r>
              <a:rPr lang="en-GB" sz="1600" dirty="0"/>
              <a:t>e.g. evaluation of investments</a:t>
            </a:r>
          </a:p>
        </p:txBody>
      </p:sp>
      <p:sp>
        <p:nvSpPr>
          <p:cNvPr id="17" name="TextBox 16">
            <a:extLst>
              <a:ext uri="{FF2B5EF4-FFF2-40B4-BE49-F238E27FC236}">
                <a16:creationId xmlns:a16="http://schemas.microsoft.com/office/drawing/2014/main" id="{F45FB3BC-48A2-0685-5654-F8EF92375427}"/>
              </a:ext>
            </a:extLst>
          </p:cNvPr>
          <p:cNvSpPr txBox="1"/>
          <p:nvPr/>
        </p:nvSpPr>
        <p:spPr>
          <a:xfrm>
            <a:off x="7049908" y="5500328"/>
            <a:ext cx="1388659" cy="830997"/>
          </a:xfrm>
          <a:prstGeom prst="rect">
            <a:avLst/>
          </a:prstGeom>
          <a:noFill/>
        </p:spPr>
        <p:txBody>
          <a:bodyPr wrap="square" rtlCol="0">
            <a:spAutoFit/>
          </a:bodyPr>
          <a:lstStyle/>
          <a:p>
            <a:pPr algn="ctr"/>
            <a:r>
              <a:rPr lang="en-GB" sz="1600" dirty="0"/>
              <a:t>e.g. environmental taxes</a:t>
            </a:r>
          </a:p>
        </p:txBody>
      </p:sp>
      <p:sp>
        <p:nvSpPr>
          <p:cNvPr id="18" name="TextBox 17">
            <a:extLst>
              <a:ext uri="{FF2B5EF4-FFF2-40B4-BE49-F238E27FC236}">
                <a16:creationId xmlns:a16="http://schemas.microsoft.com/office/drawing/2014/main" id="{1EF4291D-6200-C571-CD38-C6BB710731B4}"/>
              </a:ext>
            </a:extLst>
          </p:cNvPr>
          <p:cNvSpPr txBox="1"/>
          <p:nvPr/>
        </p:nvSpPr>
        <p:spPr>
          <a:xfrm>
            <a:off x="8588518" y="5503498"/>
            <a:ext cx="1388659" cy="584775"/>
          </a:xfrm>
          <a:prstGeom prst="rect">
            <a:avLst/>
          </a:prstGeom>
          <a:noFill/>
        </p:spPr>
        <p:txBody>
          <a:bodyPr wrap="square" rtlCol="0">
            <a:spAutoFit/>
          </a:bodyPr>
          <a:lstStyle/>
          <a:p>
            <a:pPr algn="ctr"/>
            <a:r>
              <a:rPr lang="en-GB" sz="1600" dirty="0"/>
              <a:t>e.g. legal claims</a:t>
            </a:r>
          </a:p>
        </p:txBody>
      </p:sp>
    </p:spTree>
    <p:extLst>
      <p:ext uri="{BB962C8B-B14F-4D97-AF65-F5344CB8AC3E}">
        <p14:creationId xmlns:p14="http://schemas.microsoft.com/office/powerpoint/2010/main" val="1027612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88640"/>
            <a:ext cx="8229600" cy="778098"/>
          </a:xfrm>
        </p:spPr>
        <p:txBody>
          <a:bodyPr/>
          <a:lstStyle/>
          <a:p>
            <a:pPr algn="ctr"/>
            <a:r>
              <a:rPr lang="en-GB">
                <a:solidFill>
                  <a:schemeClr val="accent5">
                    <a:lumMod val="75000"/>
                  </a:schemeClr>
                </a:solidFill>
              </a:rPr>
              <a:t>Conclusions and recommendations</a:t>
            </a:r>
          </a:p>
        </p:txBody>
      </p:sp>
      <p:sp>
        <p:nvSpPr>
          <p:cNvPr id="3" name="Content Placeholder 2"/>
          <p:cNvSpPr>
            <a:spLocks noGrp="1"/>
          </p:cNvSpPr>
          <p:nvPr>
            <p:ph idx="1"/>
          </p:nvPr>
        </p:nvSpPr>
        <p:spPr>
          <a:xfrm>
            <a:off x="702026" y="966737"/>
            <a:ext cx="10926990" cy="5702623"/>
          </a:xfrm>
        </p:spPr>
        <p:txBody>
          <a:bodyPr>
            <a:normAutofit/>
          </a:bodyPr>
          <a:lstStyle/>
          <a:p>
            <a:r>
              <a:rPr lang="en-GB" dirty="0"/>
              <a:t>Conclusions</a:t>
            </a:r>
          </a:p>
          <a:p>
            <a:pPr lvl="1"/>
            <a:r>
              <a:rPr lang="en-GB" dirty="0"/>
              <a:t>Very limited available information on the value of ES from the Area</a:t>
            </a:r>
          </a:p>
          <a:p>
            <a:pPr lvl="1"/>
            <a:r>
              <a:rPr lang="en-GB" dirty="0"/>
              <a:t>No existing information on how many people attach value to the conservation of biodiversity in the Area</a:t>
            </a:r>
          </a:p>
          <a:p>
            <a:pPr lvl="1"/>
            <a:r>
              <a:rPr lang="en-GB" dirty="0"/>
              <a:t>Insufficient basis for value transfers to estimate external costs of mining activities</a:t>
            </a:r>
          </a:p>
          <a:p>
            <a:r>
              <a:rPr lang="en-GB" dirty="0"/>
              <a:t>Recommendations</a:t>
            </a:r>
          </a:p>
          <a:p>
            <a:pPr lvl="1"/>
            <a:r>
              <a:rPr lang="en-GB" dirty="0"/>
              <a:t>Primary valuation studies for key ES provided by ecosystems in the Area</a:t>
            </a:r>
          </a:p>
          <a:p>
            <a:pPr lvl="2"/>
            <a:r>
              <a:rPr lang="en-GB" sz="1800" dirty="0"/>
              <a:t>Genetic resources (expected future value of pharmaceutical and industrial applications)</a:t>
            </a:r>
          </a:p>
          <a:p>
            <a:pPr lvl="2"/>
            <a:r>
              <a:rPr lang="en-GB" sz="1800" dirty="0"/>
              <a:t>Existence and bequest values for conservation of biodiversity</a:t>
            </a:r>
          </a:p>
          <a:p>
            <a:pPr lvl="1"/>
            <a:r>
              <a:rPr lang="en-GB" dirty="0"/>
              <a:t>High transparency regarding the methods, data and analysis</a:t>
            </a:r>
          </a:p>
          <a:p>
            <a:pPr lvl="2"/>
            <a:r>
              <a:rPr lang="en-GB" sz="1800" dirty="0"/>
              <a:t>Sharing of results and common reporting standard</a:t>
            </a:r>
          </a:p>
          <a:p>
            <a:pPr lvl="2"/>
            <a:r>
              <a:rPr lang="en-GB" sz="1800" dirty="0"/>
              <a:t>Synthesis to enable transferability of valuation results</a:t>
            </a:r>
            <a:endParaRPr lang="en-GB" sz="1600" dirty="0"/>
          </a:p>
        </p:txBody>
      </p:sp>
      <p:grpSp>
        <p:nvGrpSpPr>
          <p:cNvPr id="4" name="Group 3">
            <a:extLst>
              <a:ext uri="{FF2B5EF4-FFF2-40B4-BE49-F238E27FC236}">
                <a16:creationId xmlns:a16="http://schemas.microsoft.com/office/drawing/2014/main" id="{09CE2962-6188-E20A-4DFE-EE24672DB29D}"/>
              </a:ext>
            </a:extLst>
          </p:cNvPr>
          <p:cNvGrpSpPr/>
          <p:nvPr/>
        </p:nvGrpSpPr>
        <p:grpSpPr>
          <a:xfrm>
            <a:off x="1161931" y="5679825"/>
            <a:ext cx="10104649" cy="715891"/>
            <a:chOff x="1161931" y="5679825"/>
            <a:chExt cx="10104649" cy="715891"/>
          </a:xfrm>
        </p:grpSpPr>
        <p:pic>
          <p:nvPicPr>
            <p:cNvPr id="5" name="Picture 4">
              <a:extLst>
                <a:ext uri="{FF2B5EF4-FFF2-40B4-BE49-F238E27FC236}">
                  <a16:creationId xmlns:a16="http://schemas.microsoft.com/office/drawing/2014/main" id="{544EFD3A-2DAB-BA37-DC2D-93D19EB405B2}"/>
                </a:ext>
              </a:extLst>
            </p:cNvPr>
            <p:cNvPicPr>
              <a:picLocks noChangeAspect="1"/>
            </p:cNvPicPr>
            <p:nvPr/>
          </p:nvPicPr>
          <p:blipFill>
            <a:blip r:embed="rId2"/>
            <a:stretch>
              <a:fillRect/>
            </a:stretch>
          </p:blipFill>
          <p:spPr>
            <a:xfrm>
              <a:off x="9834798" y="5679825"/>
              <a:ext cx="1431782" cy="715891"/>
            </a:xfrm>
            <a:prstGeom prst="rect">
              <a:avLst/>
            </a:prstGeom>
          </p:spPr>
        </p:pic>
        <p:pic>
          <p:nvPicPr>
            <p:cNvPr id="6" name="Picture 5">
              <a:extLst>
                <a:ext uri="{FF2B5EF4-FFF2-40B4-BE49-F238E27FC236}">
                  <a16:creationId xmlns:a16="http://schemas.microsoft.com/office/drawing/2014/main" id="{D4EBD34F-3BAC-4060-C8B8-3C260AF9DE65}"/>
                </a:ext>
              </a:extLst>
            </p:cNvPr>
            <p:cNvPicPr>
              <a:picLocks noChangeAspect="1"/>
            </p:cNvPicPr>
            <p:nvPr/>
          </p:nvPicPr>
          <p:blipFill>
            <a:blip r:embed="rId3"/>
            <a:stretch>
              <a:fillRect/>
            </a:stretch>
          </p:blipFill>
          <p:spPr>
            <a:xfrm>
              <a:off x="4137045" y="5733942"/>
              <a:ext cx="1425420" cy="627185"/>
            </a:xfrm>
            <a:prstGeom prst="rect">
              <a:avLst/>
            </a:prstGeom>
          </p:spPr>
        </p:pic>
        <p:pic>
          <p:nvPicPr>
            <p:cNvPr id="7" name="Picture 6">
              <a:extLst>
                <a:ext uri="{FF2B5EF4-FFF2-40B4-BE49-F238E27FC236}">
                  <a16:creationId xmlns:a16="http://schemas.microsoft.com/office/drawing/2014/main" id="{8B6218C2-1F20-32AE-476B-9CDD4C1A3E63}"/>
                </a:ext>
              </a:extLst>
            </p:cNvPr>
            <p:cNvPicPr>
              <a:picLocks noChangeAspect="1"/>
            </p:cNvPicPr>
            <p:nvPr/>
          </p:nvPicPr>
          <p:blipFill rotWithShape="1">
            <a:blip r:embed="rId4"/>
            <a:srcRect l="25066" r="8260"/>
            <a:stretch/>
          </p:blipFill>
          <p:spPr>
            <a:xfrm>
              <a:off x="6869676" y="5733942"/>
              <a:ext cx="1869945" cy="627185"/>
            </a:xfrm>
            <a:prstGeom prst="rect">
              <a:avLst/>
            </a:prstGeom>
          </p:spPr>
        </p:pic>
        <p:pic>
          <p:nvPicPr>
            <p:cNvPr id="8" name="Picture 7">
              <a:extLst>
                <a:ext uri="{FF2B5EF4-FFF2-40B4-BE49-F238E27FC236}">
                  <a16:creationId xmlns:a16="http://schemas.microsoft.com/office/drawing/2014/main" id="{17BE4D5F-EFCD-F43E-8527-A02DD460179D}"/>
                </a:ext>
              </a:extLst>
            </p:cNvPr>
            <p:cNvPicPr>
              <a:picLocks noChangeAspect="1"/>
            </p:cNvPicPr>
            <p:nvPr/>
          </p:nvPicPr>
          <p:blipFill rotWithShape="1">
            <a:blip r:embed="rId5">
              <a:extLst>
                <a:ext uri="{28A0092B-C50C-407E-A947-70E740481C1C}">
                  <a14:useLocalDpi xmlns:a14="http://schemas.microsoft.com/office/drawing/2010/main" val="0"/>
                </a:ext>
              </a:extLst>
            </a:blip>
            <a:srcRect l="9330" t="32057" r="9330" b="32057"/>
            <a:stretch/>
          </p:blipFill>
          <p:spPr>
            <a:xfrm>
              <a:off x="1161931" y="5709499"/>
              <a:ext cx="2232248" cy="656544"/>
            </a:xfrm>
            <a:prstGeom prst="rect">
              <a:avLst/>
            </a:prstGeom>
          </p:spPr>
        </p:pic>
      </p:grpSp>
    </p:spTree>
    <p:extLst>
      <p:ext uri="{BB962C8B-B14F-4D97-AF65-F5344CB8AC3E}">
        <p14:creationId xmlns:p14="http://schemas.microsoft.com/office/powerpoint/2010/main" val="3986539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1931" y="504029"/>
            <a:ext cx="9819860" cy="2892305"/>
          </a:xfrm>
        </p:spPr>
        <p:txBody>
          <a:bodyPr>
            <a:normAutofit/>
          </a:bodyPr>
          <a:lstStyle/>
          <a:p>
            <a:r>
              <a:rPr lang="en-GB">
                <a:solidFill>
                  <a:schemeClr val="accent5">
                    <a:lumMod val="75000"/>
                  </a:schemeClr>
                </a:solidFill>
              </a:rPr>
              <a:t>Thank You!</a:t>
            </a:r>
          </a:p>
        </p:txBody>
      </p:sp>
      <p:sp>
        <p:nvSpPr>
          <p:cNvPr id="7" name="TextBox 6">
            <a:extLst>
              <a:ext uri="{FF2B5EF4-FFF2-40B4-BE49-F238E27FC236}">
                <a16:creationId xmlns:a16="http://schemas.microsoft.com/office/drawing/2014/main" id="{B8F2A4BC-F3EB-D69E-5DB2-9E73DD34E769}"/>
              </a:ext>
            </a:extLst>
          </p:cNvPr>
          <p:cNvSpPr txBox="1"/>
          <p:nvPr/>
        </p:nvSpPr>
        <p:spPr>
          <a:xfrm>
            <a:off x="10302705" y="4578980"/>
            <a:ext cx="184731" cy="369332"/>
          </a:xfrm>
          <a:prstGeom prst="rect">
            <a:avLst/>
          </a:prstGeom>
          <a:noFill/>
        </p:spPr>
        <p:txBody>
          <a:bodyPr wrap="none" rtlCol="0">
            <a:spAutoFit/>
          </a:bodyPr>
          <a:lstStyle/>
          <a:p>
            <a:endParaRPr lang="en-GB"/>
          </a:p>
        </p:txBody>
      </p:sp>
      <p:grpSp>
        <p:nvGrpSpPr>
          <p:cNvPr id="9" name="Group 8">
            <a:extLst>
              <a:ext uri="{FF2B5EF4-FFF2-40B4-BE49-F238E27FC236}">
                <a16:creationId xmlns:a16="http://schemas.microsoft.com/office/drawing/2014/main" id="{13EED309-9340-4ABF-CA17-B9EB2495163D}"/>
              </a:ext>
            </a:extLst>
          </p:cNvPr>
          <p:cNvGrpSpPr/>
          <p:nvPr/>
        </p:nvGrpSpPr>
        <p:grpSpPr>
          <a:xfrm>
            <a:off x="1161931" y="5679825"/>
            <a:ext cx="10104649" cy="715891"/>
            <a:chOff x="1161931" y="5679825"/>
            <a:chExt cx="10104649" cy="715891"/>
          </a:xfrm>
        </p:grpSpPr>
        <p:pic>
          <p:nvPicPr>
            <p:cNvPr id="5" name="Picture 4">
              <a:extLst>
                <a:ext uri="{FF2B5EF4-FFF2-40B4-BE49-F238E27FC236}">
                  <a16:creationId xmlns:a16="http://schemas.microsoft.com/office/drawing/2014/main" id="{65D63F03-59DF-FD4B-829D-22A84CD6C4DB}"/>
                </a:ext>
              </a:extLst>
            </p:cNvPr>
            <p:cNvPicPr>
              <a:picLocks noChangeAspect="1"/>
            </p:cNvPicPr>
            <p:nvPr/>
          </p:nvPicPr>
          <p:blipFill>
            <a:blip r:embed="rId2"/>
            <a:stretch>
              <a:fillRect/>
            </a:stretch>
          </p:blipFill>
          <p:spPr>
            <a:xfrm>
              <a:off x="9834798" y="5679825"/>
              <a:ext cx="1431782" cy="715891"/>
            </a:xfrm>
            <a:prstGeom prst="rect">
              <a:avLst/>
            </a:prstGeom>
          </p:spPr>
        </p:pic>
        <p:pic>
          <p:nvPicPr>
            <p:cNvPr id="8" name="Picture 7">
              <a:extLst>
                <a:ext uri="{FF2B5EF4-FFF2-40B4-BE49-F238E27FC236}">
                  <a16:creationId xmlns:a16="http://schemas.microsoft.com/office/drawing/2014/main" id="{A372EAA0-CA42-136B-7387-8B3C5D5E36AC}"/>
                </a:ext>
              </a:extLst>
            </p:cNvPr>
            <p:cNvPicPr>
              <a:picLocks noChangeAspect="1"/>
            </p:cNvPicPr>
            <p:nvPr/>
          </p:nvPicPr>
          <p:blipFill>
            <a:blip r:embed="rId3"/>
            <a:stretch>
              <a:fillRect/>
            </a:stretch>
          </p:blipFill>
          <p:spPr>
            <a:xfrm>
              <a:off x="4137045" y="5733942"/>
              <a:ext cx="1425420" cy="627185"/>
            </a:xfrm>
            <a:prstGeom prst="rect">
              <a:avLst/>
            </a:prstGeom>
          </p:spPr>
        </p:pic>
        <p:pic>
          <p:nvPicPr>
            <p:cNvPr id="3" name="Picture 2">
              <a:extLst>
                <a:ext uri="{FF2B5EF4-FFF2-40B4-BE49-F238E27FC236}">
                  <a16:creationId xmlns:a16="http://schemas.microsoft.com/office/drawing/2014/main" id="{D09CE6D6-9228-8234-671F-D30985C0A8CF}"/>
                </a:ext>
              </a:extLst>
            </p:cNvPr>
            <p:cNvPicPr>
              <a:picLocks noChangeAspect="1"/>
            </p:cNvPicPr>
            <p:nvPr/>
          </p:nvPicPr>
          <p:blipFill rotWithShape="1">
            <a:blip r:embed="rId4"/>
            <a:srcRect l="25066" r="8260"/>
            <a:stretch/>
          </p:blipFill>
          <p:spPr>
            <a:xfrm>
              <a:off x="6869676" y="5733942"/>
              <a:ext cx="1869945" cy="627185"/>
            </a:xfrm>
            <a:prstGeom prst="rect">
              <a:avLst/>
            </a:prstGeom>
          </p:spPr>
        </p:pic>
        <p:pic>
          <p:nvPicPr>
            <p:cNvPr id="12" name="Picture 11">
              <a:extLst>
                <a:ext uri="{FF2B5EF4-FFF2-40B4-BE49-F238E27FC236}">
                  <a16:creationId xmlns:a16="http://schemas.microsoft.com/office/drawing/2014/main" id="{21082444-73A3-7A72-8CD7-A9BB620FD8F5}"/>
                </a:ext>
              </a:extLst>
            </p:cNvPr>
            <p:cNvPicPr>
              <a:picLocks noChangeAspect="1"/>
            </p:cNvPicPr>
            <p:nvPr/>
          </p:nvPicPr>
          <p:blipFill rotWithShape="1">
            <a:blip r:embed="rId5">
              <a:extLst>
                <a:ext uri="{28A0092B-C50C-407E-A947-70E740481C1C}">
                  <a14:useLocalDpi xmlns:a14="http://schemas.microsoft.com/office/drawing/2010/main" val="0"/>
                </a:ext>
              </a:extLst>
            </a:blip>
            <a:srcRect l="9330" t="32057" r="9330" b="32057"/>
            <a:stretch/>
          </p:blipFill>
          <p:spPr>
            <a:xfrm>
              <a:off x="1161931" y="5709499"/>
              <a:ext cx="2232248" cy="656544"/>
            </a:xfrm>
            <a:prstGeom prst="rect">
              <a:avLst/>
            </a:prstGeom>
          </p:spPr>
        </p:pic>
      </p:grpSp>
    </p:spTree>
    <p:extLst>
      <p:ext uri="{BB962C8B-B14F-4D97-AF65-F5344CB8AC3E}">
        <p14:creationId xmlns:p14="http://schemas.microsoft.com/office/powerpoint/2010/main" val="38466107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566</TotalTime>
  <Words>1308</Words>
  <Application>Microsoft Office PowerPoint</Application>
  <PresentationFormat>Widescreen</PresentationFormat>
  <Paragraphs>287</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The economic value of ecosystem services and natural capital of the Area</vt:lpstr>
      <vt:lpstr>Outline</vt:lpstr>
      <vt:lpstr>Introduction to environmental externalities</vt:lpstr>
      <vt:lpstr>Examples of common environmental externalities</vt:lpstr>
      <vt:lpstr>Policy instruments to control externalities</vt:lpstr>
      <vt:lpstr>Value of ecosystem services from the Area</vt:lpstr>
      <vt:lpstr>Value of ecosystem services from the Area</vt:lpstr>
      <vt:lpstr>Value of ecosystem services from the Area</vt:lpstr>
      <vt:lpstr>Value of ecosystem services from the Area</vt:lpstr>
      <vt:lpstr>Value of ecosystem services from the Area</vt:lpstr>
      <vt:lpstr>Guidance on economic valuation</vt:lpstr>
      <vt:lpstr>Guidance on economic valuation</vt:lpstr>
      <vt:lpstr>Guidance on economic valuation</vt:lpstr>
      <vt:lpstr>Conclusions and recommendations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economic value of ecosystem services and natural capital of the Area</dc:title>
  <dc:creator>Luke Brander</dc:creator>
  <cp:lastModifiedBy>David Pusztai</cp:lastModifiedBy>
  <cp:revision>30</cp:revision>
  <dcterms:created xsi:type="dcterms:W3CDTF">2024-03-06T15:18:59Z</dcterms:created>
  <dcterms:modified xsi:type="dcterms:W3CDTF">2024-03-20T13:59:50Z</dcterms:modified>
</cp:coreProperties>
</file>