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sldIdLst>
    <p:sldId id="261" r:id="rId6"/>
    <p:sldId id="387" r:id="rId7"/>
    <p:sldId id="368" r:id="rId8"/>
    <p:sldId id="370" r:id="rId9"/>
    <p:sldId id="271" r:id="rId10"/>
    <p:sldId id="260" r:id="rId11"/>
    <p:sldId id="377" r:id="rId12"/>
    <p:sldId id="375" r:id="rId13"/>
    <p:sldId id="372" r:id="rId14"/>
    <p:sldId id="373" r:id="rId15"/>
    <p:sldId id="386" r:id="rId16"/>
    <p:sldId id="378" r:id="rId17"/>
    <p:sldId id="379" r:id="rId18"/>
    <p:sldId id="380" r:id="rId19"/>
    <p:sldId id="388" r:id="rId20"/>
    <p:sldId id="382" r:id="rId21"/>
    <p:sldId id="383" r:id="rId22"/>
    <p:sldId id="384" r:id="rId23"/>
    <p:sldId id="385"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62DD80-DDDA-3CC7-8581-0C25F66DFE5E}" name="Swaddling, Alison" initials="SA" userId="S::a.swaddling@commonwealth.int::24027d82-ce6b-44f7-8024-c49b385ab6b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EA0F09-9F56-4EA7-AC35-A18A77C3450F}" v="4" dt="2024-03-17T23:40:39.4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54" autoAdjust="0"/>
    <p:restoredTop sz="94660"/>
  </p:normalViewPr>
  <p:slideViewPr>
    <p:cSldViewPr snapToGrid="0">
      <p:cViewPr varScale="1">
        <p:scale>
          <a:sx n="63" d="100"/>
          <a:sy n="63" d="100"/>
        </p:scale>
        <p:origin x="12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sz="2000" b="0" dirty="0"/>
              <a:t>Effective</a:t>
            </a:r>
            <a:r>
              <a:rPr lang="en-GB" sz="2000" b="0" baseline="0" dirty="0"/>
              <a:t> tax rates (Sample average is 46%).</a:t>
            </a:r>
            <a:endParaRPr lang="en-GB" sz="2000" b="0" dirty="0"/>
          </a:p>
        </c:rich>
      </c:tx>
      <c:overlay val="0"/>
    </c:title>
    <c:autoTitleDeleted val="0"/>
    <c:plotArea>
      <c:layout/>
      <c:barChart>
        <c:barDir val="col"/>
        <c:grouping val="clustered"/>
        <c:varyColors val="0"/>
        <c:ser>
          <c:idx val="0"/>
          <c:order val="0"/>
          <c:spPr>
            <a:solidFill>
              <a:schemeClr val="accent1"/>
            </a:solidFill>
            <a:ln>
              <a:noFill/>
            </a:ln>
            <a:effectLst/>
          </c:spPr>
          <c:invertIfNegative val="0"/>
          <c:dLbls>
            <c:numFmt formatCode="0%" sourceLinked="0"/>
            <c:spPr>
              <a:noFill/>
              <a:ln>
                <a:noFill/>
              </a:ln>
              <a:effectLst/>
            </c:spPr>
            <c:txPr>
              <a:bodyPr wrap="square" lIns="38100" tIns="19050" rIns="38100" bIns="19050" anchor="ctr">
                <a:spAutoFit/>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Sheet2!$A$21:$A$30</c:f>
              <c:strCache>
                <c:ptCount val="10"/>
                <c:pt idx="0">
                  <c:v>Russia</c:v>
                </c:pt>
                <c:pt idx="1">
                  <c:v>South Africa</c:v>
                </c:pt>
                <c:pt idx="2">
                  <c:v>Australia (Western Australia)</c:v>
                </c:pt>
                <c:pt idx="3">
                  <c:v>China</c:v>
                </c:pt>
                <c:pt idx="4">
                  <c:v>Chile </c:v>
                </c:pt>
                <c:pt idx="5">
                  <c:v>Philippines</c:v>
                </c:pt>
                <c:pt idx="6">
                  <c:v>Peru</c:v>
                </c:pt>
                <c:pt idx="7">
                  <c:v>Gabon</c:v>
                </c:pt>
                <c:pt idx="8">
                  <c:v>DRC</c:v>
                </c:pt>
                <c:pt idx="9">
                  <c:v>Indonesia</c:v>
                </c:pt>
              </c:strCache>
            </c:strRef>
          </c:cat>
          <c:val>
            <c:numRef>
              <c:f>Sheet2!$B$21:$B$30</c:f>
              <c:numCache>
                <c:formatCode>General</c:formatCode>
                <c:ptCount val="10"/>
                <c:pt idx="0">
                  <c:v>0.34576825240414916</c:v>
                </c:pt>
                <c:pt idx="1">
                  <c:v>0.39054051883437596</c:v>
                </c:pt>
                <c:pt idx="2">
                  <c:v>0.39132949426345121</c:v>
                </c:pt>
                <c:pt idx="3">
                  <c:v>0.40014616926770236</c:v>
                </c:pt>
                <c:pt idx="4">
                  <c:v>0.41101211250650727</c:v>
                </c:pt>
                <c:pt idx="5">
                  <c:v>0.46940065598017583</c:v>
                </c:pt>
                <c:pt idx="6">
                  <c:v>0.48429410629676867</c:v>
                </c:pt>
                <c:pt idx="7">
                  <c:v>0.51618387582247216</c:v>
                </c:pt>
                <c:pt idx="8">
                  <c:v>0.56045076667318183</c:v>
                </c:pt>
                <c:pt idx="9">
                  <c:v>0.63171977965250603</c:v>
                </c:pt>
              </c:numCache>
            </c:numRef>
          </c:val>
          <c:extLst>
            <c:ext xmlns:c16="http://schemas.microsoft.com/office/drawing/2014/chart" uri="{C3380CC4-5D6E-409C-BE32-E72D297353CC}">
              <c16:uniqueId val="{00000000-5AFB-40B6-9E9E-642998AA3A93}"/>
            </c:ext>
          </c:extLst>
        </c:ser>
        <c:dLbls>
          <c:showLegendKey val="0"/>
          <c:showVal val="0"/>
          <c:showCatName val="0"/>
          <c:showSerName val="0"/>
          <c:showPercent val="0"/>
          <c:showBubbleSize val="0"/>
        </c:dLbls>
        <c:gapWidth val="150"/>
        <c:axId val="91280512"/>
        <c:axId val="91938816"/>
      </c:barChart>
      <c:catAx>
        <c:axId val="9128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91938816"/>
        <c:crosses val="autoZero"/>
        <c:auto val="1"/>
        <c:lblAlgn val="ctr"/>
        <c:lblOffset val="100"/>
        <c:noMultiLvlLbl val="0"/>
      </c:catAx>
      <c:valAx>
        <c:axId val="91938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912805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1" dirty="0"/>
              <a:t>Effective</a:t>
            </a:r>
            <a:r>
              <a:rPr lang="en-GB" sz="1800" b="1" baseline="0" dirty="0"/>
              <a:t> Tax Rate (Working Group suggested targeting 43%)</a:t>
            </a:r>
            <a:endParaRPr lang="en-GB" sz="1800" b="1" dirty="0"/>
          </a:p>
        </c:rich>
      </c:tx>
      <c:layout>
        <c:manualLayout>
          <c:xMode val="edge"/>
          <c:yMode val="edge"/>
          <c:x val="0.22114701704545459"/>
          <c:y val="1.797209977924602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555381749156357E-2"/>
          <c:y val="0.130599117491526"/>
          <c:w val="0.92298330872703416"/>
          <c:h val="0.72423840880368706"/>
        </c:manualLayout>
      </c:layout>
      <c:barChart>
        <c:barDir val="col"/>
        <c:grouping val="stacked"/>
        <c:varyColors val="0"/>
        <c:ser>
          <c:idx val="0"/>
          <c:order val="0"/>
          <c:tx>
            <c:strRef>
              <c:f>[GraphEqualisationPresentation.xlsx]Sheet1!$A$2</c:f>
              <c:strCache>
                <c:ptCount val="1"/>
                <c:pt idx="0">
                  <c:v>ISA Share of Profits </c:v>
                </c:pt>
              </c:strCache>
            </c:strRef>
          </c:tx>
          <c:spPr>
            <a:solidFill>
              <a:schemeClr val="accent1"/>
            </a:solidFill>
            <a:ln>
              <a:noFill/>
            </a:ln>
            <a:effectLst/>
          </c:spPr>
          <c:invertIfNegative val="0"/>
          <c:cat>
            <c:strRef>
              <c:f>[GraphEqualisationPresentation.xlsx]Sheet1!$B$1:$C$1</c:f>
              <c:strCache>
                <c:ptCount val="2"/>
                <c:pt idx="0">
                  <c:v>Assuming ISA Royalty at 2.5%/7% and sponsoring state CIT at 25%</c:v>
                </c:pt>
                <c:pt idx="1">
                  <c:v>Assuming ISA Royalty at 2.5%/7% and sponsoring state tax exemption</c:v>
                </c:pt>
              </c:strCache>
            </c:strRef>
          </c:cat>
          <c:val>
            <c:numRef>
              <c:f>[GraphEqualisationPresentation.xlsx]Sheet1!$B$2:$C$2</c:f>
              <c:numCache>
                <c:formatCode>0%</c:formatCode>
                <c:ptCount val="2"/>
                <c:pt idx="0">
                  <c:v>0.25</c:v>
                </c:pt>
                <c:pt idx="1">
                  <c:v>0.25</c:v>
                </c:pt>
              </c:numCache>
            </c:numRef>
          </c:val>
          <c:extLst>
            <c:ext xmlns:c16="http://schemas.microsoft.com/office/drawing/2014/chart" uri="{C3380CC4-5D6E-409C-BE32-E72D297353CC}">
              <c16:uniqueId val="{00000000-535A-4BC6-AA05-69202760E701}"/>
            </c:ext>
          </c:extLst>
        </c:ser>
        <c:ser>
          <c:idx val="1"/>
          <c:order val="1"/>
          <c:tx>
            <c:strRef>
              <c:f>[GraphEqualisationPresentation.xlsx]Sheet1!$A$3</c:f>
              <c:strCache>
                <c:ptCount val="1"/>
                <c:pt idx="0">
                  <c:v>Sponsoring State Share of Profits </c:v>
                </c:pt>
              </c:strCache>
            </c:strRef>
          </c:tx>
          <c:spPr>
            <a:solidFill>
              <a:schemeClr val="accent2"/>
            </a:solidFill>
            <a:ln>
              <a:noFill/>
            </a:ln>
            <a:effectLst/>
          </c:spPr>
          <c:invertIfNegative val="0"/>
          <c:cat>
            <c:strRef>
              <c:f>[GraphEqualisationPresentation.xlsx]Sheet1!$B$1:$C$1</c:f>
              <c:strCache>
                <c:ptCount val="2"/>
                <c:pt idx="0">
                  <c:v>Assuming ISA Royalty at 2.5%/7% and sponsoring state CIT at 25%</c:v>
                </c:pt>
                <c:pt idx="1">
                  <c:v>Assuming ISA Royalty at 2.5%/7% and sponsoring state tax exemption</c:v>
                </c:pt>
              </c:strCache>
            </c:strRef>
          </c:cat>
          <c:val>
            <c:numRef>
              <c:f>[GraphEqualisationPresentation.xlsx]Sheet1!$B$3:$C$3</c:f>
              <c:numCache>
                <c:formatCode>General</c:formatCode>
                <c:ptCount val="2"/>
                <c:pt idx="0" formatCode="0%">
                  <c:v>0.18</c:v>
                </c:pt>
                <c:pt idx="1">
                  <c:v>0</c:v>
                </c:pt>
              </c:numCache>
            </c:numRef>
          </c:val>
          <c:extLst>
            <c:ext xmlns:c16="http://schemas.microsoft.com/office/drawing/2014/chart" uri="{C3380CC4-5D6E-409C-BE32-E72D297353CC}">
              <c16:uniqueId val="{00000001-535A-4BC6-AA05-69202760E701}"/>
            </c:ext>
          </c:extLst>
        </c:ser>
        <c:dLbls>
          <c:showLegendKey val="0"/>
          <c:showVal val="0"/>
          <c:showCatName val="0"/>
          <c:showSerName val="0"/>
          <c:showPercent val="0"/>
          <c:showBubbleSize val="0"/>
        </c:dLbls>
        <c:gapWidth val="150"/>
        <c:overlap val="100"/>
        <c:axId val="1719928015"/>
        <c:axId val="1719925135"/>
      </c:barChart>
      <c:catAx>
        <c:axId val="1719928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1719925135"/>
        <c:crosses val="autoZero"/>
        <c:auto val="1"/>
        <c:lblAlgn val="ctr"/>
        <c:lblOffset val="100"/>
        <c:noMultiLvlLbl val="0"/>
      </c:catAx>
      <c:valAx>
        <c:axId val="1719925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719928015"/>
        <c:crosses val="autoZero"/>
        <c:crossBetween val="between"/>
      </c:valAx>
      <c:spPr>
        <a:noFill/>
        <a:ln>
          <a:noFill/>
        </a:ln>
        <a:effectLst/>
      </c:spPr>
    </c:plotArea>
    <c:legend>
      <c:legendPos val="b"/>
      <c:layout>
        <c:manualLayout>
          <c:xMode val="edge"/>
          <c:yMode val="edge"/>
          <c:x val="0.17817589030064424"/>
          <c:y val="0.94381135918054693"/>
          <c:w val="0.65785262504473874"/>
          <c:h val="5.6188640819453087E-2"/>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0.67179</cdr:x>
      <cdr:y>0.57898</cdr:y>
    </cdr:from>
    <cdr:to>
      <cdr:x>0.83017</cdr:x>
      <cdr:y>0.73471</cdr:y>
    </cdr:to>
    <cdr:sp macro="" textlink="">
      <cdr:nvSpPr>
        <cdr:cNvPr id="2" name="TextBox 1">
          <a:extLst xmlns:a="http://schemas.openxmlformats.org/drawingml/2006/main">
            <a:ext uri="{FF2B5EF4-FFF2-40B4-BE49-F238E27FC236}">
              <a16:creationId xmlns:a16="http://schemas.microsoft.com/office/drawing/2014/main" id="{8C5FC5C9-D1FA-A236-AD44-C5EA17A5FAD8}"/>
            </a:ext>
          </a:extLst>
        </cdr:cNvPr>
        <cdr:cNvSpPr txBox="1"/>
      </cdr:nvSpPr>
      <cdr:spPr>
        <a:xfrm xmlns:a="http://schemas.openxmlformats.org/drawingml/2006/main">
          <a:off x="5214620" y="2952989"/>
          <a:ext cx="1229360" cy="7942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2100" dirty="0"/>
            <a:t>$3.7 billion</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Rectangle 6"/>
          <p:cNvSpPr>
            <a:spLocks noGrp="1"/>
          </p:cNvSpPr>
          <p:nvPr>
            <p:ph type="sldNum" sz="quarter" idx="10"/>
          </p:nvPr>
        </p:nvSpPr>
        <p:spPr>
          <a:ln/>
        </p:spPr>
        <p:txBody>
          <a:bodyPr/>
          <a:lstStyle>
            <a:lvl1pPr>
              <a:defRPr/>
            </a:lvl1pPr>
          </a:lstStyle>
          <a:p>
            <a:pPr>
              <a:defRPr/>
            </a:pPr>
            <a:fld id="{92E76CCF-E33B-4D7A-AC95-15A88A0F560F}" type="slidenum">
              <a:rPr lang="en-US"/>
              <a:pPr>
                <a:defRPr/>
              </a:pPr>
              <a:t>‹#›</a:t>
            </a:fld>
            <a:endParaRPr lang="en-US" dirty="0"/>
          </a:p>
        </p:txBody>
      </p:sp>
    </p:spTree>
    <p:extLst>
      <p:ext uri="{BB962C8B-B14F-4D97-AF65-F5344CB8AC3E}">
        <p14:creationId xmlns:p14="http://schemas.microsoft.com/office/powerpoint/2010/main" val="226841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496E1575-28F6-4592-95C7-315B7A0468E5}" type="slidenum">
              <a:rPr lang="en-US"/>
              <a:pPr>
                <a:defRPr/>
              </a:pPr>
              <a:t>‹#›</a:t>
            </a:fld>
            <a:endParaRPr lang="en-US" dirty="0"/>
          </a:p>
        </p:txBody>
      </p:sp>
    </p:spTree>
    <p:extLst>
      <p:ext uri="{BB962C8B-B14F-4D97-AF65-F5344CB8AC3E}">
        <p14:creationId xmlns:p14="http://schemas.microsoft.com/office/powerpoint/2010/main" val="191303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Rectangle 6"/>
          <p:cNvSpPr>
            <a:spLocks noGrp="1"/>
          </p:cNvSpPr>
          <p:nvPr>
            <p:ph type="sldNum" sz="quarter" idx="10"/>
          </p:nvPr>
        </p:nvSpPr>
        <p:spPr>
          <a:ln/>
        </p:spPr>
        <p:txBody>
          <a:bodyPr/>
          <a:lstStyle>
            <a:lvl1pPr>
              <a:defRPr/>
            </a:lvl1pPr>
          </a:lstStyle>
          <a:p>
            <a:pPr>
              <a:defRPr/>
            </a:pPr>
            <a:fld id="{2B6ED778-E5F1-4435-8738-09B74F31BCE5}" type="slidenum">
              <a:rPr lang="en-US"/>
              <a:pPr>
                <a:defRPr/>
              </a:pPr>
              <a:t>‹#›</a:t>
            </a:fld>
            <a:endParaRPr lang="en-US" dirty="0"/>
          </a:p>
        </p:txBody>
      </p:sp>
    </p:spTree>
    <p:extLst>
      <p:ext uri="{BB962C8B-B14F-4D97-AF65-F5344CB8AC3E}">
        <p14:creationId xmlns:p14="http://schemas.microsoft.com/office/powerpoint/2010/main" val="76321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3355975"/>
            <a:ext cx="3352800" cy="86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191000" y="3355975"/>
            <a:ext cx="3352800" cy="86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p:cNvSpPr>
          <p:nvPr>
            <p:ph type="sldNum" sz="quarter" idx="10"/>
          </p:nvPr>
        </p:nvSpPr>
        <p:spPr>
          <a:ln/>
        </p:spPr>
        <p:txBody>
          <a:bodyPr/>
          <a:lstStyle>
            <a:lvl1pPr>
              <a:defRPr/>
            </a:lvl1pPr>
          </a:lstStyle>
          <a:p>
            <a:pPr>
              <a:defRPr/>
            </a:pPr>
            <a:fld id="{CD6CDF85-3451-4C59-9B2C-EDE0DB8B15D7}" type="slidenum">
              <a:rPr lang="en-US"/>
              <a:pPr>
                <a:defRPr/>
              </a:pPr>
              <a:t>‹#›</a:t>
            </a:fld>
            <a:endParaRPr lang="en-US" dirty="0"/>
          </a:p>
        </p:txBody>
      </p:sp>
    </p:spTree>
    <p:extLst>
      <p:ext uri="{BB962C8B-B14F-4D97-AF65-F5344CB8AC3E}">
        <p14:creationId xmlns:p14="http://schemas.microsoft.com/office/powerpoint/2010/main" val="2708400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p:cNvSpPr>
          <p:nvPr>
            <p:ph type="sldNum" sz="quarter" idx="10"/>
          </p:nvPr>
        </p:nvSpPr>
        <p:spPr>
          <a:ln/>
        </p:spPr>
        <p:txBody>
          <a:bodyPr/>
          <a:lstStyle>
            <a:lvl1pPr>
              <a:defRPr/>
            </a:lvl1pPr>
          </a:lstStyle>
          <a:p>
            <a:pPr>
              <a:defRPr/>
            </a:pPr>
            <a:fld id="{2C5D45CC-E195-45AC-9C17-1A0FC28B0A43}" type="slidenum">
              <a:rPr lang="en-US"/>
              <a:pPr>
                <a:defRPr/>
              </a:pPr>
              <a:t>‹#›</a:t>
            </a:fld>
            <a:endParaRPr lang="en-US" dirty="0"/>
          </a:p>
        </p:txBody>
      </p:sp>
    </p:spTree>
    <p:extLst>
      <p:ext uri="{BB962C8B-B14F-4D97-AF65-F5344CB8AC3E}">
        <p14:creationId xmlns:p14="http://schemas.microsoft.com/office/powerpoint/2010/main" val="1470370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p:cNvSpPr>
          <p:nvPr>
            <p:ph type="sldNum" sz="quarter" idx="10"/>
          </p:nvPr>
        </p:nvSpPr>
        <p:spPr>
          <a:ln/>
        </p:spPr>
        <p:txBody>
          <a:bodyPr/>
          <a:lstStyle>
            <a:lvl1pPr>
              <a:defRPr/>
            </a:lvl1pPr>
          </a:lstStyle>
          <a:p>
            <a:pPr>
              <a:defRPr/>
            </a:pPr>
            <a:fld id="{9FC7008B-91F9-4429-942F-699B40A03219}" type="slidenum">
              <a:rPr lang="en-US"/>
              <a:pPr>
                <a:defRPr/>
              </a:pPr>
              <a:t>‹#›</a:t>
            </a:fld>
            <a:endParaRPr lang="en-US" dirty="0"/>
          </a:p>
        </p:txBody>
      </p:sp>
    </p:spTree>
    <p:extLst>
      <p:ext uri="{BB962C8B-B14F-4D97-AF65-F5344CB8AC3E}">
        <p14:creationId xmlns:p14="http://schemas.microsoft.com/office/powerpoint/2010/main" val="2731077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p:cNvSpPr>
          <p:nvPr>
            <p:ph type="sldNum" sz="quarter" idx="10"/>
          </p:nvPr>
        </p:nvSpPr>
        <p:spPr>
          <a:ln/>
        </p:spPr>
        <p:txBody>
          <a:bodyPr/>
          <a:lstStyle>
            <a:lvl1pPr>
              <a:defRPr/>
            </a:lvl1pPr>
          </a:lstStyle>
          <a:p>
            <a:pPr>
              <a:defRPr/>
            </a:pPr>
            <a:fld id="{0BAF641A-B78B-4204-ADF0-1591738D6626}" type="slidenum">
              <a:rPr lang="en-US"/>
              <a:pPr>
                <a:defRPr/>
              </a:pPr>
              <a:t>‹#›</a:t>
            </a:fld>
            <a:endParaRPr lang="en-US" dirty="0"/>
          </a:p>
        </p:txBody>
      </p:sp>
    </p:spTree>
    <p:extLst>
      <p:ext uri="{BB962C8B-B14F-4D97-AF65-F5344CB8AC3E}">
        <p14:creationId xmlns:p14="http://schemas.microsoft.com/office/powerpoint/2010/main" val="420022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6"/>
          <p:cNvSpPr>
            <a:spLocks noGrp="1"/>
          </p:cNvSpPr>
          <p:nvPr>
            <p:ph type="sldNum" sz="quarter" idx="10"/>
          </p:nvPr>
        </p:nvSpPr>
        <p:spPr>
          <a:ln/>
        </p:spPr>
        <p:txBody>
          <a:bodyPr/>
          <a:lstStyle>
            <a:lvl1pPr>
              <a:defRPr/>
            </a:lvl1pPr>
          </a:lstStyle>
          <a:p>
            <a:pPr>
              <a:defRPr/>
            </a:pPr>
            <a:fld id="{2058A28D-254C-4529-8891-D02FEAA5EB4D}" type="slidenum">
              <a:rPr lang="en-US"/>
              <a:pPr>
                <a:defRPr/>
              </a:pPr>
              <a:t>‹#›</a:t>
            </a:fld>
            <a:endParaRPr lang="en-US" dirty="0"/>
          </a:p>
        </p:txBody>
      </p:sp>
    </p:spTree>
    <p:extLst>
      <p:ext uri="{BB962C8B-B14F-4D97-AF65-F5344CB8AC3E}">
        <p14:creationId xmlns:p14="http://schemas.microsoft.com/office/powerpoint/2010/main" val="365179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sym typeface="Arial" panose="020B0604020202020204" pitchFamily="34" charset="0"/>
            </a:endParaRP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6"/>
          <p:cNvSpPr>
            <a:spLocks noGrp="1"/>
          </p:cNvSpPr>
          <p:nvPr>
            <p:ph type="sldNum" sz="quarter" idx="10"/>
          </p:nvPr>
        </p:nvSpPr>
        <p:spPr>
          <a:ln/>
        </p:spPr>
        <p:txBody>
          <a:bodyPr/>
          <a:lstStyle>
            <a:lvl1pPr>
              <a:defRPr/>
            </a:lvl1pPr>
          </a:lstStyle>
          <a:p>
            <a:pPr>
              <a:defRPr/>
            </a:pPr>
            <a:fld id="{67940B00-B4E2-48C4-8BF1-1F76C2802B5E}" type="slidenum">
              <a:rPr lang="en-US"/>
              <a:pPr>
                <a:defRPr/>
              </a:pPr>
              <a:t>‹#›</a:t>
            </a:fld>
            <a:endParaRPr lang="en-US" dirty="0"/>
          </a:p>
        </p:txBody>
      </p:sp>
    </p:spTree>
    <p:extLst>
      <p:ext uri="{BB962C8B-B14F-4D97-AF65-F5344CB8AC3E}">
        <p14:creationId xmlns:p14="http://schemas.microsoft.com/office/powerpoint/2010/main" val="3899415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28954C87-CC29-496F-93EF-FDDEB9A93961}" type="slidenum">
              <a:rPr lang="en-US"/>
              <a:pPr>
                <a:defRPr/>
              </a:pPr>
              <a:t>‹#›</a:t>
            </a:fld>
            <a:endParaRPr lang="en-US" dirty="0"/>
          </a:p>
        </p:txBody>
      </p:sp>
    </p:spTree>
    <p:extLst>
      <p:ext uri="{BB962C8B-B14F-4D97-AF65-F5344CB8AC3E}">
        <p14:creationId xmlns:p14="http://schemas.microsoft.com/office/powerpoint/2010/main" val="1394209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29300" y="1277940"/>
            <a:ext cx="1714500" cy="29432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1277940"/>
            <a:ext cx="4991100" cy="2943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72EBAABE-E3D6-40B6-BC45-047407C562E6}" type="slidenum">
              <a:rPr lang="en-US"/>
              <a:pPr>
                <a:defRPr/>
              </a:pPr>
              <a:t>‹#›</a:t>
            </a:fld>
            <a:endParaRPr lang="en-US" dirty="0"/>
          </a:p>
        </p:txBody>
      </p:sp>
    </p:spTree>
    <p:extLst>
      <p:ext uri="{BB962C8B-B14F-4D97-AF65-F5344CB8AC3E}">
        <p14:creationId xmlns:p14="http://schemas.microsoft.com/office/powerpoint/2010/main" val="2631691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85800" y="1316038"/>
            <a:ext cx="845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7798" y="4794250"/>
            <a:ext cx="48434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3" y="1362999"/>
            <a:ext cx="4816642" cy="1909595"/>
          </a:xfrm>
        </p:spPr>
        <p:txBody>
          <a:bodyPr lIns="0">
            <a:normAutofit/>
          </a:bodyPr>
          <a:lstStyle>
            <a:lvl1pPr algn="l">
              <a:defRPr sz="3038" b="0">
                <a:solidFill>
                  <a:schemeClr val="bg1"/>
                </a:solidFill>
                <a:latin typeface="Trebuchet MS" panose="020B0603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441117"/>
            <a:ext cx="6858000" cy="697246"/>
          </a:xfrm>
        </p:spPr>
        <p:txBody>
          <a:bodyPr lIns="0" anchor="ctr">
            <a:normAutofit/>
          </a:bodyPr>
          <a:lstStyle>
            <a:lvl1pPr marL="0" indent="0" algn="l">
              <a:buNone/>
              <a:defRPr sz="1238" baseline="0">
                <a:solidFill>
                  <a:schemeClr val="bg1"/>
                </a:solidFill>
                <a:latin typeface="Trebuchet MS" panose="020B0603020202020204" pitchFamily="34" charset="0"/>
                <a:cs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C3A5D47B-E31E-4709-B819-AD1587155384}" type="datetime1">
              <a:rPr lang="en-GB" smtClean="0"/>
              <a:t>18/03/2024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39DB6DA6-85BB-45F7-ADF9-3C1D3BA753C0}" type="slidenum">
              <a:rPr lang="en-GB"/>
              <a:pPr>
                <a:defRPr/>
              </a:pPr>
              <a:t>‹#›</a:t>
            </a:fld>
            <a:endParaRPr lang="en-GB" dirty="0"/>
          </a:p>
        </p:txBody>
      </p:sp>
    </p:spTree>
    <p:extLst>
      <p:ext uri="{BB962C8B-B14F-4D97-AF65-F5344CB8AC3E}">
        <p14:creationId xmlns:p14="http://schemas.microsoft.com/office/powerpoint/2010/main" val="2543046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85800" y="1316038"/>
            <a:ext cx="845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7798" y="4794250"/>
            <a:ext cx="48434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3" y="1362999"/>
            <a:ext cx="6857999" cy="1909595"/>
          </a:xfrm>
        </p:spPr>
        <p:txBody>
          <a:bodyPr lIns="0">
            <a:normAutofit/>
          </a:bodyPr>
          <a:lstStyle>
            <a:lvl1pPr algn="l">
              <a:tabLst>
                <a:tab pos="1309985" algn="l"/>
              </a:tabLst>
              <a:defRPr sz="1575" b="0" baseline="0">
                <a:solidFill>
                  <a:schemeClr val="bg1"/>
                </a:solidFill>
                <a:latin typeface="Trebuchet MS" panose="020B0603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441117"/>
            <a:ext cx="6858000" cy="697246"/>
          </a:xfrm>
        </p:spPr>
        <p:txBody>
          <a:bodyPr lIns="0" anchor="ctr">
            <a:normAutofit/>
          </a:bodyPr>
          <a:lstStyle>
            <a:lvl1pPr marL="0" indent="0" algn="l">
              <a:buNone/>
              <a:defRPr sz="1238" baseline="0">
                <a:solidFill>
                  <a:schemeClr val="bg1"/>
                </a:solidFill>
                <a:latin typeface="Trebuchet MS" panose="020B0603020202020204" pitchFamily="34" charset="0"/>
                <a:cs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368ED404-B40C-40AC-B39C-10D8DBBA873A}" type="datetime1">
              <a:rPr lang="en-GB" smtClean="0"/>
              <a:t>18/03/2024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EBB7B10F-D70E-4612-8B2D-4F6A549F31EE}" type="slidenum">
              <a:rPr lang="en-GB"/>
              <a:pPr>
                <a:defRPr/>
              </a:pPr>
              <a:t>‹#›</a:t>
            </a:fld>
            <a:endParaRPr lang="en-GB" dirty="0"/>
          </a:p>
        </p:txBody>
      </p:sp>
    </p:spTree>
    <p:extLst>
      <p:ext uri="{BB962C8B-B14F-4D97-AF65-F5344CB8AC3E}">
        <p14:creationId xmlns:p14="http://schemas.microsoft.com/office/powerpoint/2010/main" val="2790750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spcAft>
                <a:spcPts val="338"/>
              </a:spcAft>
              <a:defRPr>
                <a:latin typeface="Trebuchet MS" panose="020B0603020202020204" pitchFamily="34" charse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345AFC-8483-485B-BC61-4039E7ED80FB}"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C00C2DF6-D43E-4E63-9D48-7B38BFD764FF}" type="slidenum">
              <a:rPr lang="en-GB"/>
              <a:pPr>
                <a:defRPr/>
              </a:pPr>
              <a:t>‹#›</a:t>
            </a:fld>
            <a:endParaRPr lang="en-GB" dirty="0"/>
          </a:p>
        </p:txBody>
      </p:sp>
    </p:spTree>
    <p:extLst>
      <p:ext uri="{BB962C8B-B14F-4D97-AF65-F5344CB8AC3E}">
        <p14:creationId xmlns:p14="http://schemas.microsoft.com/office/powerpoint/2010/main" val="3494792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28651" y="2149643"/>
            <a:ext cx="6109034" cy="4027320"/>
          </a:xfrm>
        </p:spPr>
        <p:txBody>
          <a:bodyPr/>
          <a:lstStyle>
            <a:lvl1pPr marL="0" indent="0">
              <a:lnSpc>
                <a:spcPct val="125000"/>
              </a:lnSpc>
              <a:buFontTx/>
              <a:buNone/>
              <a:defRPr>
                <a:latin typeface="Trebuchet MS" panose="020B0603020202020204" pitchFamily="34" charset="0"/>
              </a:defRPr>
            </a:lvl1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fld id="{01FEAF58-AFC5-4D4A-8268-E17F3E563F10}"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9BAEEE6A-0BF9-4513-B1FA-B0F98B80EAA3}" type="slidenum">
              <a:rPr lang="en-GB"/>
              <a:pPr>
                <a:defRPr/>
              </a:pPr>
              <a:t>‹#›</a:t>
            </a:fld>
            <a:endParaRPr lang="en-GB" dirty="0"/>
          </a:p>
        </p:txBody>
      </p:sp>
    </p:spTree>
    <p:extLst>
      <p:ext uri="{BB962C8B-B14F-4D97-AF65-F5344CB8AC3E}">
        <p14:creationId xmlns:p14="http://schemas.microsoft.com/office/powerpoint/2010/main" val="2777296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3375"/>
            </a:lvl1pPr>
          </a:lstStyle>
          <a:p>
            <a:r>
              <a:rPr lang="en-US"/>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601A902-9132-45BA-889D-0F0BDCDD7066}"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DCECCB7B-92EF-4DE2-91C7-881294DA5256}" type="slidenum">
              <a:rPr lang="en-GB"/>
              <a:pPr>
                <a:defRPr/>
              </a:pPr>
              <a:t>‹#›</a:t>
            </a:fld>
            <a:endParaRPr lang="en-GB" dirty="0"/>
          </a:p>
        </p:txBody>
      </p:sp>
    </p:spTree>
    <p:extLst>
      <p:ext uri="{BB962C8B-B14F-4D97-AF65-F5344CB8AC3E}">
        <p14:creationId xmlns:p14="http://schemas.microsoft.com/office/powerpoint/2010/main" val="204743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3561347"/>
            <a:ext cx="3886200" cy="2615616"/>
          </a:xfrm>
        </p:spPr>
        <p:txBody>
          <a:bodyPr>
            <a:normAutofit/>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baseline="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3561347"/>
            <a:ext cx="3886200" cy="2615616"/>
          </a:xfrm>
        </p:spPr>
        <p:txBody>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9" name="Text Placeholder 8"/>
          <p:cNvSpPr>
            <a:spLocks noGrp="1"/>
          </p:cNvSpPr>
          <p:nvPr>
            <p:ph type="body" sz="quarter" idx="13"/>
          </p:nvPr>
        </p:nvSpPr>
        <p:spPr>
          <a:xfrm>
            <a:off x="628649" y="2005097"/>
            <a:ext cx="6301539" cy="1232484"/>
          </a:xfrm>
        </p:spPr>
        <p:txBody>
          <a:bodyPr/>
          <a:lstStyle>
            <a:lvl1pPr marL="0" indent="0">
              <a:lnSpc>
                <a:spcPct val="100000"/>
              </a:lnSpc>
              <a:buFontTx/>
              <a:buNone/>
              <a:defRPr>
                <a:solidFill>
                  <a:srgbClr val="37377D"/>
                </a:solidFill>
                <a:latin typeface="Trebuchet MS" panose="020B0603020202020204" pitchFamily="34" charset="0"/>
              </a:defRPr>
            </a:lvl1pPr>
          </a:lstStyle>
          <a:p>
            <a:pPr lvl="0"/>
            <a:r>
              <a:rPr lang="en-US"/>
              <a:t>Edit Master text styles</a:t>
            </a:r>
          </a:p>
        </p:txBody>
      </p:sp>
      <p:sp>
        <p:nvSpPr>
          <p:cNvPr id="6" name="Date Placeholder 3"/>
          <p:cNvSpPr>
            <a:spLocks noGrp="1"/>
          </p:cNvSpPr>
          <p:nvPr>
            <p:ph type="dt" sz="half" idx="14"/>
          </p:nvPr>
        </p:nvSpPr>
        <p:spPr/>
        <p:txBody>
          <a:bodyPr/>
          <a:lstStyle>
            <a:lvl1pPr>
              <a:defRPr/>
            </a:lvl1pPr>
          </a:lstStyle>
          <a:p>
            <a:pPr>
              <a:defRPr/>
            </a:pPr>
            <a:fld id="{5A68FF8D-894E-4C9B-AD14-89A94F1E2AE3}" type="datetime1">
              <a:rPr lang="en-GB" smtClean="0"/>
              <a:t>18/03/2024</a:t>
            </a:fld>
            <a:endParaRPr lang="en-GB" dirty="0"/>
          </a:p>
        </p:txBody>
      </p:sp>
      <p:sp>
        <p:nvSpPr>
          <p:cNvPr id="7" name="Footer Placeholder 4"/>
          <p:cNvSpPr>
            <a:spLocks noGrp="1"/>
          </p:cNvSpPr>
          <p:nvPr>
            <p:ph type="ftr" sz="quarter" idx="15"/>
          </p:nvPr>
        </p:nvSpPr>
        <p:spPr/>
        <p:txBody>
          <a:bodyPr/>
          <a:lstStyle>
            <a:lvl1pPr>
              <a:defRPr/>
            </a:lvl1pPr>
          </a:lstStyle>
          <a:p>
            <a:pPr>
              <a:defRPr/>
            </a:pPr>
            <a:r>
              <a:rPr lang="en-GB"/>
              <a:t>Draft of the 27042023 (Not for distribution).</a:t>
            </a:r>
            <a:endParaRPr lang="en-GB" dirty="0"/>
          </a:p>
        </p:txBody>
      </p:sp>
      <p:sp>
        <p:nvSpPr>
          <p:cNvPr id="8" name="Slide Number Placeholder 5"/>
          <p:cNvSpPr>
            <a:spLocks noGrp="1"/>
          </p:cNvSpPr>
          <p:nvPr>
            <p:ph type="sldNum" sz="quarter" idx="16"/>
          </p:nvPr>
        </p:nvSpPr>
        <p:spPr/>
        <p:txBody>
          <a:bodyPr/>
          <a:lstStyle>
            <a:lvl1pPr>
              <a:defRPr/>
            </a:lvl1pPr>
          </a:lstStyle>
          <a:p>
            <a:pPr>
              <a:defRPr/>
            </a:pPr>
            <a:fld id="{ED233574-C0CB-4E8F-9CF8-99EC137A821A}" type="slidenum">
              <a:rPr lang="en-GB"/>
              <a:pPr>
                <a:defRPr/>
              </a:pPr>
              <a:t>‹#›</a:t>
            </a:fld>
            <a:endParaRPr lang="en-GB" dirty="0"/>
          </a:p>
        </p:txBody>
      </p:sp>
    </p:spTree>
    <p:extLst>
      <p:ext uri="{BB962C8B-B14F-4D97-AF65-F5344CB8AC3E}">
        <p14:creationId xmlns:p14="http://schemas.microsoft.com/office/powerpoint/2010/main" val="2674174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no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2060500"/>
            <a:ext cx="3886200" cy="4116469"/>
          </a:xfrm>
        </p:spPr>
        <p:txBody>
          <a:bodyPr>
            <a:normAutofit/>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baseline="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2060500"/>
            <a:ext cx="3886200" cy="4116469"/>
          </a:xfrm>
        </p:spPr>
        <p:txBody>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5" name="Date Placeholder 3"/>
          <p:cNvSpPr>
            <a:spLocks noGrp="1"/>
          </p:cNvSpPr>
          <p:nvPr>
            <p:ph type="dt" sz="half" idx="10"/>
          </p:nvPr>
        </p:nvSpPr>
        <p:spPr/>
        <p:txBody>
          <a:bodyPr/>
          <a:lstStyle>
            <a:lvl1pPr>
              <a:defRPr/>
            </a:lvl1pPr>
          </a:lstStyle>
          <a:p>
            <a:pPr>
              <a:defRPr/>
            </a:pPr>
            <a:fld id="{76D34DC0-2A14-4A86-8E27-CE5188B83CF6}" type="datetime1">
              <a:rPr lang="en-GB" smtClean="0"/>
              <a:t>18/03/2024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CB43664B-DCF0-48D7-BDBE-6D440BD67EEE}" type="slidenum">
              <a:rPr lang="en-GB"/>
              <a:pPr>
                <a:defRPr/>
              </a:pPr>
              <a:t>‹#›</a:t>
            </a:fld>
            <a:endParaRPr lang="en-GB" dirty="0"/>
          </a:p>
        </p:txBody>
      </p:sp>
    </p:spTree>
    <p:extLst>
      <p:ext uri="{BB962C8B-B14F-4D97-AF65-F5344CB8AC3E}">
        <p14:creationId xmlns:p14="http://schemas.microsoft.com/office/powerpoint/2010/main" val="2629167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3 blue bars">
    <p:spTree>
      <p:nvGrpSpPr>
        <p:cNvPr id="1" name=""/>
        <p:cNvGrpSpPr/>
        <p:nvPr/>
      </p:nvGrpSpPr>
      <p:grpSpPr>
        <a:xfrm>
          <a:off x="0" y="0"/>
          <a:ext cx="0" cy="0"/>
          <a:chOff x="0" y="0"/>
          <a:chExt cx="0" cy="0"/>
        </a:xfrm>
      </p:grpSpPr>
      <p:sp>
        <p:nvSpPr>
          <p:cNvPr id="6" name="Freeform 5"/>
          <p:cNvSpPr/>
          <p:nvPr userDrawn="1"/>
        </p:nvSpPr>
        <p:spPr>
          <a:xfrm>
            <a:off x="695325" y="1976444"/>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7" name="Freeform 6"/>
          <p:cNvSpPr/>
          <p:nvPr userDrawn="1"/>
        </p:nvSpPr>
        <p:spPr>
          <a:xfrm>
            <a:off x="695325" y="5021269"/>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8" name="Freeform 7"/>
          <p:cNvSpPr/>
          <p:nvPr userDrawn="1"/>
        </p:nvSpPr>
        <p:spPr>
          <a:xfrm>
            <a:off x="695325" y="3498852"/>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13" name="Text Placeholder 12"/>
          <p:cNvSpPr>
            <a:spLocks noGrp="1"/>
          </p:cNvSpPr>
          <p:nvPr>
            <p:ph type="body" sz="quarter" idx="13"/>
          </p:nvPr>
        </p:nvSpPr>
        <p:spPr>
          <a:xfrm>
            <a:off x="1209758" y="2047045"/>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14" name="Text Placeholder 12"/>
          <p:cNvSpPr>
            <a:spLocks noGrp="1"/>
          </p:cNvSpPr>
          <p:nvPr>
            <p:ph type="body" sz="quarter" idx="14"/>
          </p:nvPr>
        </p:nvSpPr>
        <p:spPr>
          <a:xfrm>
            <a:off x="1209758" y="3569311"/>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15" name="Text Placeholder 12"/>
          <p:cNvSpPr>
            <a:spLocks noGrp="1"/>
          </p:cNvSpPr>
          <p:nvPr>
            <p:ph type="body" sz="quarter" idx="15"/>
          </p:nvPr>
        </p:nvSpPr>
        <p:spPr>
          <a:xfrm>
            <a:off x="1209758" y="5102231"/>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9" name="Date Placeholder 3"/>
          <p:cNvSpPr>
            <a:spLocks noGrp="1"/>
          </p:cNvSpPr>
          <p:nvPr>
            <p:ph type="dt" sz="half" idx="16"/>
          </p:nvPr>
        </p:nvSpPr>
        <p:spPr/>
        <p:txBody>
          <a:bodyPr/>
          <a:lstStyle>
            <a:lvl1pPr>
              <a:defRPr/>
            </a:lvl1pPr>
          </a:lstStyle>
          <a:p>
            <a:pPr>
              <a:defRPr/>
            </a:pPr>
            <a:fld id="{E50320B2-3FD2-4178-8F36-B93CD6BE41AD}" type="datetime1">
              <a:rPr lang="en-GB" smtClean="0"/>
              <a:t>18/03/2024</a:t>
            </a:fld>
            <a:endParaRPr lang="en-GB" dirty="0"/>
          </a:p>
        </p:txBody>
      </p:sp>
      <p:sp>
        <p:nvSpPr>
          <p:cNvPr id="10" name="Footer Placeholder 4"/>
          <p:cNvSpPr>
            <a:spLocks noGrp="1"/>
          </p:cNvSpPr>
          <p:nvPr>
            <p:ph type="ftr" sz="quarter" idx="17"/>
          </p:nvPr>
        </p:nvSpPr>
        <p:spPr/>
        <p:txBody>
          <a:bodyPr/>
          <a:lstStyle>
            <a:lvl1pPr>
              <a:defRPr/>
            </a:lvl1pPr>
          </a:lstStyle>
          <a:p>
            <a:pPr>
              <a:defRPr/>
            </a:pPr>
            <a:r>
              <a:rPr lang="en-GB"/>
              <a:t>Draft of the 27042023 (Not for distribution).</a:t>
            </a:r>
            <a:endParaRPr lang="en-GB" dirty="0"/>
          </a:p>
        </p:txBody>
      </p:sp>
      <p:sp>
        <p:nvSpPr>
          <p:cNvPr id="11" name="Slide Number Placeholder 5"/>
          <p:cNvSpPr>
            <a:spLocks noGrp="1"/>
          </p:cNvSpPr>
          <p:nvPr>
            <p:ph type="sldNum" sz="quarter" idx="18"/>
          </p:nvPr>
        </p:nvSpPr>
        <p:spPr/>
        <p:txBody>
          <a:bodyPr/>
          <a:lstStyle>
            <a:lvl1pPr>
              <a:defRPr/>
            </a:lvl1pPr>
          </a:lstStyle>
          <a:p>
            <a:pPr>
              <a:defRPr/>
            </a:pPr>
            <a:fld id="{36FB39D6-876C-4506-A985-873BBF95A1F7}" type="slidenum">
              <a:rPr lang="en-GB"/>
              <a:pPr>
                <a:defRPr/>
              </a:pPr>
              <a:t>‹#›</a:t>
            </a:fld>
            <a:endParaRPr lang="en-GB" dirty="0"/>
          </a:p>
        </p:txBody>
      </p:sp>
    </p:spTree>
    <p:extLst>
      <p:ext uri="{BB962C8B-B14F-4D97-AF65-F5344CB8AC3E}">
        <p14:creationId xmlns:p14="http://schemas.microsoft.com/office/powerpoint/2010/main" val="1080115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350" b="1">
                <a:latin typeface="Trebuchet MS" panose="020B0603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350" b="1">
                <a:latin typeface="Trebuchet MS" panose="020B0603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36BB5D2-4FD0-490F-98F4-4D5336B55AA4}" type="datetime1">
              <a:rPr lang="en-GB" smtClean="0"/>
              <a:t>18/03/2024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C8F3069C-D768-4522-AFB5-72BF24F78D1E}" type="slidenum">
              <a:rPr lang="en-GB"/>
              <a:pPr>
                <a:defRPr/>
              </a:pPr>
              <a:t>‹#›</a:t>
            </a:fld>
            <a:endParaRPr lang="en-GB" dirty="0"/>
          </a:p>
        </p:txBody>
      </p:sp>
    </p:spTree>
    <p:extLst>
      <p:ext uri="{BB962C8B-B14F-4D97-AF65-F5344CB8AC3E}">
        <p14:creationId xmlns:p14="http://schemas.microsoft.com/office/powerpoint/2010/main" val="128419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28654" y="2149645"/>
            <a:ext cx="3943349" cy="3096125"/>
          </a:xfrm>
        </p:spPr>
        <p:txBody>
          <a:bodyPr>
            <a:normAutofit/>
          </a:bodyPr>
          <a:lstStyle>
            <a:lvl1pPr marL="0" indent="0">
              <a:lnSpc>
                <a:spcPct val="125000"/>
              </a:lnSpc>
              <a:buFontTx/>
              <a:buNone/>
              <a:defRPr sz="900">
                <a:latin typeface="Trebuchet MS" panose="020B0603020202020204" pitchFamily="34" charset="0"/>
              </a:defRPr>
            </a:lvl1pPr>
          </a:lstStyle>
          <a:p>
            <a:pPr lvl="0"/>
            <a:r>
              <a:rPr lang="en-US"/>
              <a:t>Edit Master text styles</a:t>
            </a:r>
          </a:p>
        </p:txBody>
      </p:sp>
      <p:sp>
        <p:nvSpPr>
          <p:cNvPr id="8" name="Text Placeholder 7"/>
          <p:cNvSpPr>
            <a:spLocks noGrp="1"/>
          </p:cNvSpPr>
          <p:nvPr>
            <p:ph type="body" sz="quarter" idx="13"/>
          </p:nvPr>
        </p:nvSpPr>
        <p:spPr>
          <a:xfrm>
            <a:off x="628653" y="5583238"/>
            <a:ext cx="3782929" cy="773112"/>
          </a:xfrm>
        </p:spPr>
        <p:txBody>
          <a:bodyPr>
            <a:normAutofit/>
          </a:bodyPr>
          <a:lstStyle>
            <a:lvl1pPr marL="0" indent="0">
              <a:lnSpc>
                <a:spcPct val="110000"/>
              </a:lnSpc>
              <a:buFontTx/>
              <a:buNone/>
              <a:defRPr sz="788" i="1">
                <a:solidFill>
                  <a:srgbClr val="37377D"/>
                </a:solidFill>
                <a:latin typeface="Trebuchet MS" panose="020B0603020202020204" pitchFamily="34" charset="0"/>
              </a:defRPr>
            </a:lvl1pPr>
          </a:lstStyle>
          <a:p>
            <a:pPr lvl="0"/>
            <a:r>
              <a:rPr lang="en-US"/>
              <a:t>Click to edit Master text styles</a:t>
            </a:r>
          </a:p>
        </p:txBody>
      </p:sp>
      <p:sp>
        <p:nvSpPr>
          <p:cNvPr id="5" name="Date Placeholder 3"/>
          <p:cNvSpPr>
            <a:spLocks noGrp="1"/>
          </p:cNvSpPr>
          <p:nvPr>
            <p:ph type="dt" sz="half" idx="14"/>
          </p:nvPr>
        </p:nvSpPr>
        <p:spPr/>
        <p:txBody>
          <a:bodyPr/>
          <a:lstStyle>
            <a:lvl1pPr>
              <a:defRPr/>
            </a:lvl1pPr>
          </a:lstStyle>
          <a:p>
            <a:pPr>
              <a:defRPr/>
            </a:pPr>
            <a:fld id="{5E5138B8-05AB-48F6-9A44-82889B04D56F}" type="datetime1">
              <a:rPr lang="en-GB" smtClean="0"/>
              <a:t>18/03/2024</a:t>
            </a:fld>
            <a:endParaRPr lang="en-GB" dirty="0"/>
          </a:p>
        </p:txBody>
      </p:sp>
      <p:sp>
        <p:nvSpPr>
          <p:cNvPr id="6" name="Footer Placeholder 4"/>
          <p:cNvSpPr>
            <a:spLocks noGrp="1"/>
          </p:cNvSpPr>
          <p:nvPr>
            <p:ph type="ftr" sz="quarter" idx="15"/>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6"/>
          </p:nvPr>
        </p:nvSpPr>
        <p:spPr/>
        <p:txBody>
          <a:bodyPr/>
          <a:lstStyle>
            <a:lvl1pPr>
              <a:defRPr/>
            </a:lvl1pPr>
          </a:lstStyle>
          <a:p>
            <a:pPr>
              <a:defRPr/>
            </a:pPr>
            <a:fld id="{C0367780-51FC-43E5-A429-89541D8948D0}" type="slidenum">
              <a:rPr lang="en-GB"/>
              <a:pPr>
                <a:defRPr/>
              </a:pPr>
              <a:t>‹#›</a:t>
            </a:fld>
            <a:endParaRPr lang="en-GB" dirty="0"/>
          </a:p>
        </p:txBody>
      </p:sp>
    </p:spTree>
    <p:extLst>
      <p:ext uri="{BB962C8B-B14F-4D97-AF65-F5344CB8AC3E}">
        <p14:creationId xmlns:p14="http://schemas.microsoft.com/office/powerpoint/2010/main" val="2882627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4A0D4C0C-3808-4DD8-BCE6-63E8B53484CD}" type="datetime1">
              <a:rPr lang="en-GB" smtClean="0"/>
              <a:t>18/03/2024</a:t>
            </a:fld>
            <a:endParaRPr lang="en-GB" dirty="0"/>
          </a:p>
        </p:txBody>
      </p:sp>
      <p:sp>
        <p:nvSpPr>
          <p:cNvPr id="4"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5" name="Slide Number Placeholder 5"/>
          <p:cNvSpPr>
            <a:spLocks noGrp="1"/>
          </p:cNvSpPr>
          <p:nvPr>
            <p:ph type="sldNum" sz="quarter" idx="12"/>
          </p:nvPr>
        </p:nvSpPr>
        <p:spPr/>
        <p:txBody>
          <a:bodyPr/>
          <a:lstStyle>
            <a:lvl1pPr>
              <a:defRPr/>
            </a:lvl1pPr>
          </a:lstStyle>
          <a:p>
            <a:pPr>
              <a:defRPr/>
            </a:pPr>
            <a:fld id="{FF3ACEC5-1D7B-4EA2-B67A-E9FC97D95380}" type="slidenum">
              <a:rPr lang="en-GB"/>
              <a:pPr>
                <a:defRPr/>
              </a:pPr>
              <a:t>‹#›</a:t>
            </a:fld>
            <a:endParaRPr lang="en-GB" dirty="0"/>
          </a:p>
        </p:txBody>
      </p:sp>
    </p:spTree>
    <p:extLst>
      <p:ext uri="{BB962C8B-B14F-4D97-AF65-F5344CB8AC3E}">
        <p14:creationId xmlns:p14="http://schemas.microsoft.com/office/powerpoint/2010/main" val="25605559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6E1B955-CC79-4C03-9212-27CC4F1D8ABF}" type="datetime1">
              <a:rPr lang="en-GB" smtClean="0"/>
              <a:t>18/03/2024</a:t>
            </a:fld>
            <a:endParaRPr lang="en-GB" dirty="0"/>
          </a:p>
        </p:txBody>
      </p:sp>
      <p:sp>
        <p:nvSpPr>
          <p:cNvPr id="3"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4" name="Slide Number Placeholder 5"/>
          <p:cNvSpPr>
            <a:spLocks noGrp="1"/>
          </p:cNvSpPr>
          <p:nvPr>
            <p:ph type="sldNum" sz="quarter" idx="12"/>
          </p:nvPr>
        </p:nvSpPr>
        <p:spPr/>
        <p:txBody>
          <a:bodyPr/>
          <a:lstStyle>
            <a:lvl1pPr>
              <a:defRPr/>
            </a:lvl1pPr>
          </a:lstStyle>
          <a:p>
            <a:pPr>
              <a:defRPr/>
            </a:pPr>
            <a:fld id="{E4359EA5-1EBD-4174-9241-10BABF95247B}" type="slidenum">
              <a:rPr lang="en-GB"/>
              <a:pPr>
                <a:defRPr/>
              </a:pPr>
              <a:t>‹#›</a:t>
            </a:fld>
            <a:endParaRPr lang="en-GB" dirty="0"/>
          </a:p>
        </p:txBody>
      </p:sp>
    </p:spTree>
    <p:extLst>
      <p:ext uri="{BB962C8B-B14F-4D97-AF65-F5344CB8AC3E}">
        <p14:creationId xmlns:p14="http://schemas.microsoft.com/office/powerpoint/2010/main" val="35749672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4908AC5-5A75-4386-B5BA-AB6FAD3EA190}" type="datetime1">
              <a:rPr lang="en-GB" smtClean="0"/>
              <a:t>18/03/2024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0D8F029E-83C4-4832-B417-EDC2192B67A2}" type="slidenum">
              <a:rPr lang="en-GB"/>
              <a:pPr>
                <a:defRPr/>
              </a:pPr>
              <a:t>‹#›</a:t>
            </a:fld>
            <a:endParaRPr lang="en-GB" dirty="0"/>
          </a:p>
        </p:txBody>
      </p:sp>
    </p:spTree>
    <p:extLst>
      <p:ext uri="{BB962C8B-B14F-4D97-AF65-F5344CB8AC3E}">
        <p14:creationId xmlns:p14="http://schemas.microsoft.com/office/powerpoint/2010/main" val="35199470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2"/>
            <a:ext cx="4629150" cy="4873625"/>
          </a:xfr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r>
              <a:rPr lang="en-US" noProof="0"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8A348B0-C06F-4B79-912F-6C5C8554953F}" type="datetime1">
              <a:rPr lang="en-GB" smtClean="0"/>
              <a:t>18/03/2024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ECC08049-1B0D-4F65-A137-765A587D8E6A}" type="slidenum">
              <a:rPr lang="en-GB"/>
              <a:pPr>
                <a:defRPr/>
              </a:pPr>
              <a:t>‹#›</a:t>
            </a:fld>
            <a:endParaRPr lang="en-GB" dirty="0"/>
          </a:p>
        </p:txBody>
      </p:sp>
    </p:spTree>
    <p:extLst>
      <p:ext uri="{BB962C8B-B14F-4D97-AF65-F5344CB8AC3E}">
        <p14:creationId xmlns:p14="http://schemas.microsoft.com/office/powerpoint/2010/main" val="4532186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FB057FF-CB2D-4790-9F19-B7ADC748B2B8}"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AA9F3094-9D36-439E-98A3-D66497030B13}" type="slidenum">
              <a:rPr lang="en-GB"/>
              <a:pPr>
                <a:defRPr/>
              </a:pPr>
              <a:t>‹#›</a:t>
            </a:fld>
            <a:endParaRPr lang="en-GB" dirty="0"/>
          </a:p>
        </p:txBody>
      </p:sp>
    </p:spTree>
    <p:extLst>
      <p:ext uri="{BB962C8B-B14F-4D97-AF65-F5344CB8AC3E}">
        <p14:creationId xmlns:p14="http://schemas.microsoft.com/office/powerpoint/2010/main" val="24107918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A5BEF13-EB16-414C-AA48-29B96812B2B4}"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CA5AD073-5928-4052-8396-B9148DE8251C}" type="slidenum">
              <a:rPr lang="en-GB"/>
              <a:pPr>
                <a:defRPr/>
              </a:pPr>
              <a:t>‹#›</a:t>
            </a:fld>
            <a:endParaRPr lang="en-GB" dirty="0"/>
          </a:p>
        </p:txBody>
      </p:sp>
    </p:spTree>
    <p:extLst>
      <p:ext uri="{BB962C8B-B14F-4D97-AF65-F5344CB8AC3E}">
        <p14:creationId xmlns:p14="http://schemas.microsoft.com/office/powerpoint/2010/main" val="2865420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49" name="Line 1"/>
          <p:cNvSpPr>
            <a:spLocks noChangeShapeType="1"/>
          </p:cNvSpPr>
          <p:nvPr/>
        </p:nvSpPr>
        <p:spPr bwMode="auto">
          <a:xfrm>
            <a:off x="628650" y="865188"/>
            <a:ext cx="8515350" cy="0"/>
          </a:xfrm>
          <a:prstGeom prst="line">
            <a:avLst/>
          </a:prstGeom>
          <a:noFill/>
          <a:ln w="6350" cap="flat" cmpd="sng">
            <a:solidFill>
              <a:srgbClr val="37377D"/>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defRPr/>
            </a:pPr>
            <a:endParaRPr lang="en-US" sz="900" dirty="0">
              <a:latin typeface="Helvetica" panose="020B0604020202020204" pitchFamily="34" charset="0"/>
              <a:ea typeface="+mn-ea"/>
              <a:sym typeface="Helvetica" panose="020B0604020202020204" pitchFamily="34" charset="0"/>
            </a:endParaRPr>
          </a:p>
        </p:txBody>
      </p:sp>
      <p:pic>
        <p:nvPicPr>
          <p:cNvPr id="1027" name="Picture 2" descr="image1.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7063" y="314325"/>
            <a:ext cx="2259012"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8" name="Picture 3" descr="image2.jpe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9142413"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9" name="Rectangle 4"/>
          <p:cNvSpPr>
            <a:spLocks noGrp="1"/>
          </p:cNvSpPr>
          <p:nvPr>
            <p:ph type="title"/>
          </p:nvPr>
        </p:nvSpPr>
        <p:spPr bwMode="auto">
          <a:xfrm>
            <a:off x="685801" y="1277940"/>
            <a:ext cx="4816475" cy="2078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lvl="0"/>
            <a:r>
              <a:rPr lang="en-US" altLang="en-US">
                <a:sym typeface="Arial" panose="020B0604020202020204" pitchFamily="34" charset="0"/>
              </a:rPr>
              <a:t>Click to edit Master title style</a:t>
            </a:r>
          </a:p>
        </p:txBody>
      </p:sp>
      <p:sp>
        <p:nvSpPr>
          <p:cNvPr id="1030" name="Rectangle 5"/>
          <p:cNvSpPr>
            <a:spLocks noGrp="1"/>
          </p:cNvSpPr>
          <p:nvPr>
            <p:ph type="body" idx="1"/>
          </p:nvPr>
        </p:nvSpPr>
        <p:spPr bwMode="auto">
          <a:xfrm>
            <a:off x="685800" y="3355975"/>
            <a:ext cx="6858000"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lvl="0"/>
            <a:r>
              <a:rPr lang="en-US" altLang="en-US">
                <a:sym typeface="Arial" panose="020B0604020202020204" pitchFamily="34" charset="0"/>
              </a:rPr>
              <a:t>Click to edit Master text styles</a:t>
            </a:r>
          </a:p>
          <a:p>
            <a:pPr lvl="1"/>
            <a:r>
              <a:rPr lang="en-US" altLang="en-US">
                <a:sym typeface="Arial" panose="020B0604020202020204" pitchFamily="34" charset="0"/>
              </a:rPr>
              <a:t>Second level</a:t>
            </a:r>
          </a:p>
          <a:p>
            <a:pPr lvl="2"/>
            <a:r>
              <a:rPr lang="en-US" altLang="en-US">
                <a:sym typeface="Arial" panose="020B0604020202020204" pitchFamily="34" charset="0"/>
              </a:rPr>
              <a:t>Third level</a:t>
            </a:r>
          </a:p>
          <a:p>
            <a:pPr lvl="3"/>
            <a:r>
              <a:rPr lang="en-US" altLang="en-US">
                <a:sym typeface="Arial" panose="020B0604020202020204" pitchFamily="34" charset="0"/>
              </a:rPr>
              <a:t>Fourth level</a:t>
            </a:r>
          </a:p>
          <a:p>
            <a:pPr lvl="4"/>
            <a:r>
              <a:rPr lang="en-US" altLang="en-US">
                <a:sym typeface="Arial" panose="020B0604020202020204" pitchFamily="34" charset="0"/>
              </a:rPr>
              <a:t>Fifth level</a:t>
            </a:r>
          </a:p>
        </p:txBody>
      </p:sp>
      <p:sp>
        <p:nvSpPr>
          <p:cNvPr id="2" name="Rectangle 6"/>
          <p:cNvSpPr>
            <a:spLocks noGrp="1"/>
          </p:cNvSpPr>
          <p:nvPr>
            <p:ph type="sldNum" sz="quarter" idx="2"/>
          </p:nvPr>
        </p:nvSpPr>
        <p:spPr bwMode="auto">
          <a:xfrm>
            <a:off x="6457950" y="404813"/>
            <a:ext cx="2057400" cy="26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45720" tIns="45720" rIns="45720" bIns="45720" numCol="1" anchor="ctr" anchorCtr="0" compatLnSpc="1">
            <a:prstTxWarp prst="textNoShape">
              <a:avLst/>
            </a:prstTxWarp>
          </a:bodyPr>
          <a:lstStyle>
            <a:lvl1pPr algn="r" eaLnBrk="1">
              <a:defRPr sz="900">
                <a:solidFill>
                  <a:srgbClr val="37377D"/>
                </a:solidFill>
                <a:latin typeface="+mn-lt"/>
                <a:ea typeface="+mn-ea"/>
                <a:cs typeface="+mn-cs"/>
                <a:sym typeface="Arial" panose="020B0604020202020204" pitchFamily="34" charset="0"/>
              </a:defRPr>
            </a:lvl1pPr>
          </a:lstStyle>
          <a:p>
            <a:pPr>
              <a:defRPr/>
            </a:pPr>
            <a:fld id="{0234B4FB-1E72-4644-88AD-9D17497F235A}" type="slidenum">
              <a:rPr lang="en-US"/>
              <a:pPr>
                <a:defRPr/>
              </a:pPr>
              <a:t>‹#›</a:t>
            </a:fld>
            <a:endParaRPr lang="en-US" dirty="0"/>
          </a:p>
        </p:txBody>
      </p:sp>
      <p:sp>
        <p:nvSpPr>
          <p:cNvPr id="2055" name="Line 7"/>
          <p:cNvSpPr>
            <a:spLocks noChangeShapeType="1"/>
          </p:cNvSpPr>
          <p:nvPr/>
        </p:nvSpPr>
        <p:spPr bwMode="auto">
          <a:xfrm>
            <a:off x="685800" y="1314450"/>
            <a:ext cx="8458200" cy="0"/>
          </a:xfrm>
          <a:prstGeom prst="line">
            <a:avLst/>
          </a:prstGeom>
          <a:noFill/>
          <a:ln w="6350" cap="flat" cmpd="sng">
            <a:solidFill>
              <a:srgbClr val="FFFFFF"/>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defRPr/>
            </a:pPr>
            <a:endParaRPr lang="en-US" sz="900" dirty="0">
              <a:latin typeface="Helvetica" panose="020B0604020202020204" pitchFamily="34" charset="0"/>
              <a:ea typeface="+mn-ea"/>
              <a:sym typeface="Helvetica" panose="020B0604020202020204" pitchFamily="34" charset="0"/>
            </a:endParaRPr>
          </a:p>
        </p:txBody>
      </p:sp>
      <p:pic>
        <p:nvPicPr>
          <p:cNvPr id="1033" name="Picture 8" descr="image3.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77799" y="4792665"/>
            <a:ext cx="4841875" cy="2065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93405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0" fontAlgn="base" hangingPunct="0">
        <a:lnSpc>
          <a:spcPct val="90000"/>
        </a:lnSpc>
        <a:spcBef>
          <a:spcPct val="0"/>
        </a:spcBef>
        <a:spcAft>
          <a:spcPct val="0"/>
        </a:spcAft>
        <a:defRPr sz="2100" kern="1200">
          <a:solidFill>
            <a:srgbClr val="37377D"/>
          </a:solidFill>
          <a:latin typeface="+mj-lt"/>
          <a:ea typeface="+mj-ea"/>
          <a:cs typeface="+mj-cs"/>
          <a:sym typeface="Arial" panose="020B0604020202020204" pitchFamily="34" charset="0"/>
        </a:defRPr>
      </a:lvl1pPr>
      <a:lvl2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5pPr>
      <a:lvl6pPr marL="3429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6pPr>
      <a:lvl7pPr marL="6858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7pPr>
      <a:lvl8pPr marL="10287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8pPr>
      <a:lvl9pPr marL="13716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9pPr>
    </p:titleStyle>
    <p:bodyStyle>
      <a:lvl1pPr marL="171450" indent="-171450"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1pPr>
      <a:lvl2pPr marL="5786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2pPr>
      <a:lvl3pPr marL="9215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3pPr>
      <a:lvl4pPr marL="12644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4pPr>
      <a:lvl5pPr marL="16073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995363"/>
            <a:ext cx="788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28650" y="2149475"/>
            <a:ext cx="7886700" cy="402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6"/>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675">
                <a:solidFill>
                  <a:prstClr val="black">
                    <a:tint val="75000"/>
                  </a:prstClr>
                </a:solidFill>
                <a:latin typeface="Calibri"/>
                <a:ea typeface="+mn-ea"/>
                <a:cs typeface="+mn-cs"/>
              </a:defRPr>
            </a:lvl1pPr>
          </a:lstStyle>
          <a:p>
            <a:pPr>
              <a:defRPr/>
            </a:pPr>
            <a:fld id="{F1F2A7E4-8E3D-4B9E-BCE4-5B349F508B21}" type="datetime1">
              <a:rPr lang="en-GB" smtClean="0"/>
              <a:t>18/03/2024</a:t>
            </a:fld>
            <a:endParaRPr lang="en-GB" dirty="0"/>
          </a:p>
        </p:txBody>
      </p:sp>
      <p:sp>
        <p:nvSpPr>
          <p:cNvPr id="5" name="Footer Placeholder 4"/>
          <p:cNvSpPr>
            <a:spLocks noGrp="1"/>
          </p:cNvSpPr>
          <p:nvPr>
            <p:ph type="ftr" sz="quarter" idx="3"/>
          </p:nvPr>
        </p:nvSpPr>
        <p:spPr>
          <a:xfrm>
            <a:off x="3028950" y="6356356"/>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675">
                <a:solidFill>
                  <a:prstClr val="black">
                    <a:tint val="75000"/>
                  </a:prstClr>
                </a:solidFill>
                <a:latin typeface="Calibri"/>
                <a:ea typeface="+mn-ea"/>
                <a:cs typeface="+mn-cs"/>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4"/>
          </p:nvPr>
        </p:nvSpPr>
        <p:spPr>
          <a:xfrm>
            <a:off x="6457950" y="355606"/>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675">
                <a:solidFill>
                  <a:srgbClr val="37377D"/>
                </a:solidFill>
                <a:latin typeface="Arial" panose="020B0604020202020204" pitchFamily="34" charset="0"/>
                <a:ea typeface="+mn-ea"/>
                <a:cs typeface="Arial" panose="020B0604020202020204" pitchFamily="34" charset="0"/>
              </a:defRPr>
            </a:lvl1pPr>
          </a:lstStyle>
          <a:p>
            <a:pPr>
              <a:defRPr/>
            </a:pPr>
            <a:fld id="{7C167A1B-95E9-493A-9C40-808131AA3201}" type="slidenum">
              <a:rPr lang="en-GB"/>
              <a:pPr>
                <a:defRPr/>
              </a:pPr>
              <a:t>‹#›</a:t>
            </a:fld>
            <a:endParaRPr lang="en-GB" dirty="0"/>
          </a:p>
        </p:txBody>
      </p:sp>
      <p:cxnSp>
        <p:nvCxnSpPr>
          <p:cNvPr id="8" name="Straight Connector 7"/>
          <p:cNvCxnSpPr/>
          <p:nvPr/>
        </p:nvCxnSpPr>
        <p:spPr>
          <a:xfrm>
            <a:off x="628650" y="866775"/>
            <a:ext cx="8515350" cy="0"/>
          </a:xfrm>
          <a:prstGeom prst="line">
            <a:avLst/>
          </a:prstGeom>
          <a:ln>
            <a:solidFill>
              <a:srgbClr val="37377D"/>
            </a:solidFill>
          </a:ln>
        </p:spPr>
        <p:style>
          <a:lnRef idx="1">
            <a:schemeClr val="accent1"/>
          </a:lnRef>
          <a:fillRef idx="0">
            <a:schemeClr val="accent1"/>
          </a:fillRef>
          <a:effectRef idx="0">
            <a:schemeClr val="accent1"/>
          </a:effectRef>
          <a:fontRef idx="minor">
            <a:schemeClr val="tx1"/>
          </a:fontRef>
        </p:style>
      </p:cxnSp>
      <p:pic>
        <p:nvPicPr>
          <p:cNvPr id="2056" name="Picture 8"/>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28653" y="315913"/>
            <a:ext cx="2259013"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9805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hf hdr="0" ftr="0" dt="0"/>
  <p:txStyles>
    <p:titleStyle>
      <a:lvl1pPr algn="l" rtl="0" eaLnBrk="0" fontAlgn="base" hangingPunct="0">
        <a:lnSpc>
          <a:spcPct val="90000"/>
        </a:lnSpc>
        <a:spcBef>
          <a:spcPct val="0"/>
        </a:spcBef>
        <a:spcAft>
          <a:spcPct val="0"/>
        </a:spcAft>
        <a:defRPr sz="1575" kern="1200">
          <a:solidFill>
            <a:srgbClr val="37377D"/>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5pPr>
      <a:lvl6pPr marL="25717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6pPr>
      <a:lvl7pPr marL="51435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7pPr>
      <a:lvl8pPr marL="77152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8pPr>
      <a:lvl9pPr marL="102870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9pPr>
    </p:titleStyle>
    <p:bodyStyle>
      <a:lvl1pPr marL="128588" indent="-128588" algn="l" rtl="0" eaLnBrk="0" fontAlgn="base" hangingPunct="0">
        <a:lnSpc>
          <a:spcPct val="90000"/>
        </a:lnSpc>
        <a:spcBef>
          <a:spcPts val="563"/>
        </a:spcBef>
        <a:spcAft>
          <a:spcPct val="0"/>
        </a:spcAft>
        <a:buClr>
          <a:srgbClr val="37377D"/>
        </a:buClr>
        <a:buFont typeface="Arial" panose="020B0604020202020204" pitchFamily="34" charset="0"/>
        <a:buChar char="•"/>
        <a:defRPr sz="1238" kern="1200">
          <a:solidFill>
            <a:schemeClr val="tx1"/>
          </a:solidFill>
          <a:latin typeface="Arial" panose="020B0604020202020204" pitchFamily="34" charset="0"/>
          <a:ea typeface="+mn-ea"/>
          <a:cs typeface="Arial" panose="020B0604020202020204" pitchFamily="34" charset="0"/>
        </a:defRPr>
      </a:lvl1pPr>
      <a:lvl2pPr marL="385763"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2pPr>
      <a:lvl3pPr marL="642938"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3pPr>
      <a:lvl4pPr marL="900113"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4pPr>
      <a:lvl5pPr marL="1157288"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wilde@commonwealth.int"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isa.org.jm/wp-content/uploads/2023/06/Draft-text-Additional-Profit-Share-Draft.pdf"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link.springer.com/chapter/10.1007/978-3-030-87982-2_18"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1569244" y="1846150"/>
            <a:ext cx="5400675" cy="1532335"/>
          </a:xfrm>
        </p:spPr>
        <p:txBody>
          <a:bodyPr/>
          <a:lstStyle/>
          <a:p>
            <a:pPr algn="ctr" defTabSz="410766" eaLnBrk="1"/>
            <a:r>
              <a:rPr lang="en-US" altLang="en-US" sz="2475" b="1" i="1" dirty="0">
                <a:solidFill>
                  <a:schemeClr val="bg1"/>
                </a:solidFill>
                <a:latin typeface="Trebuchet MS" panose="020B0603020202020204" pitchFamily="34" charset="0"/>
                <a:sym typeface="Trebuchet MS" panose="020B0603020202020204" pitchFamily="34" charset="0"/>
              </a:rPr>
              <a:t>Discussion of an equalisation measure for deep-seabed mining in the Area</a:t>
            </a:r>
          </a:p>
        </p:txBody>
      </p:sp>
      <p:sp>
        <p:nvSpPr>
          <p:cNvPr id="7171" name="Rectangle 2"/>
          <p:cNvSpPr>
            <a:spLocks noGrp="1" noChangeArrowheads="1"/>
          </p:cNvSpPr>
          <p:nvPr>
            <p:ph type="body" idx="1"/>
          </p:nvPr>
        </p:nvSpPr>
        <p:spPr>
          <a:xfrm>
            <a:off x="697084" y="3956703"/>
            <a:ext cx="7942714" cy="780175"/>
          </a:xfrm>
        </p:spPr>
        <p:txBody>
          <a:bodyPr/>
          <a:lstStyle/>
          <a:p>
            <a:pPr marL="0" indent="0" eaLnBrk="1">
              <a:lnSpc>
                <a:spcPct val="72000"/>
              </a:lnSpc>
              <a:buClrTx/>
              <a:buSzTx/>
              <a:buNone/>
            </a:pPr>
            <a:r>
              <a:rPr lang="en-US" altLang="en-US" sz="2100" dirty="0">
                <a:solidFill>
                  <a:schemeClr val="bg1"/>
                </a:solidFill>
                <a:latin typeface="Trebuchet MS" panose="020B0603020202020204" pitchFamily="34" charset="0"/>
                <a:sym typeface="Trebuchet MS" panose="020B0603020202020204" pitchFamily="34" charset="0"/>
              </a:rPr>
              <a:t>Presented by: Daniel Wilde (</a:t>
            </a:r>
            <a:r>
              <a:rPr lang="en-US" altLang="en-US" sz="2100" dirty="0">
                <a:solidFill>
                  <a:schemeClr val="bg1"/>
                </a:solidFill>
                <a:latin typeface="Trebuchet MS" panose="020B0603020202020204" pitchFamily="34" charset="0"/>
                <a:sym typeface="Trebuchet MS" panose="020B0603020202020204" pitchFamily="34" charset="0"/>
                <a:hlinkClick r:id="rId2">
                  <a:extLst>
                    <a:ext uri="{A12FA001-AC4F-418D-AE19-62706E023703}">
                      <ahyp:hlinkClr xmlns:ahyp="http://schemas.microsoft.com/office/drawing/2018/hyperlinkcolor" val="tx"/>
                    </a:ext>
                  </a:extLst>
                </a:hlinkClick>
              </a:rPr>
              <a:t>d.wilde@commonwealth.int</a:t>
            </a:r>
            <a:r>
              <a:rPr lang="en-US" altLang="en-US" sz="2100" dirty="0">
                <a:solidFill>
                  <a:schemeClr val="bg1"/>
                </a:solidFill>
                <a:latin typeface="Trebuchet MS" panose="020B0603020202020204" pitchFamily="34" charset="0"/>
                <a:sym typeface="Trebuchet MS" panose="020B0603020202020204" pitchFamily="34" charset="0"/>
              </a:rPr>
              <a:t>) </a:t>
            </a:r>
          </a:p>
          <a:p>
            <a:pPr marL="0" indent="0" eaLnBrk="1">
              <a:lnSpc>
                <a:spcPct val="72000"/>
              </a:lnSpc>
              <a:buClrTx/>
              <a:buSzTx/>
              <a:buNone/>
            </a:pPr>
            <a:r>
              <a:rPr lang="en-US" altLang="en-US" sz="2100" dirty="0">
                <a:solidFill>
                  <a:schemeClr val="bg1"/>
                </a:solidFill>
                <a:latin typeface="Trebuchet MS" panose="020B0603020202020204" pitchFamily="34" charset="0"/>
                <a:sym typeface="Trebuchet MS" panose="020B0603020202020204" pitchFamily="34" charset="0"/>
              </a:rPr>
              <a:t>March 2024</a:t>
            </a:r>
          </a:p>
        </p:txBody>
      </p:sp>
      <p:sp>
        <p:nvSpPr>
          <p:cNvPr id="7172" name="Rectangle 3"/>
          <p:cNvSpPr>
            <a:spLocks/>
          </p:cNvSpPr>
          <p:nvPr/>
        </p:nvSpPr>
        <p:spPr bwMode="auto">
          <a:xfrm>
            <a:off x="5986463" y="1123951"/>
            <a:ext cx="1543050" cy="2738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r" defTabSz="685800" rtl="0" eaLnBrk="1" fontAlgn="base" latinLnBrk="0" hangingPunct="0">
              <a:lnSpc>
                <a:spcPct val="100000"/>
              </a:lnSpc>
              <a:spcBef>
                <a:spcPct val="0"/>
              </a:spcBef>
              <a:spcAft>
                <a:spcPct val="0"/>
              </a:spcAft>
              <a:buClrTx/>
              <a:buSzTx/>
              <a:buFontTx/>
              <a:buNone/>
              <a:tabLst/>
              <a:defRPr/>
            </a:pPr>
            <a:fld id="{79ECC55C-8A23-45D0-8409-CFEABCF342A8}" type="slidenum">
              <a:rPr kumimoji="0" lang="en-US" altLang="en-US" sz="900" b="0" i="0" u="none" strike="noStrike" kern="1200" cap="none" spc="0" normalizeH="0" baseline="0" noProof="0">
                <a:ln>
                  <a:noFill/>
                </a:ln>
                <a:solidFill>
                  <a:srgbClr val="37377D"/>
                </a:solidFill>
                <a:effectLst/>
                <a:uLnTx/>
                <a:uFillTx/>
                <a:latin typeface="Arial" panose="020B0604020202020204" pitchFamily="34" charset="0"/>
                <a:cs typeface="Arial" panose="020B0604020202020204" pitchFamily="34" charset="0"/>
                <a:sym typeface="Arial" panose="020B0604020202020204" pitchFamily="34" charset="0"/>
              </a:rPr>
              <a:pPr marL="0" marR="0" lvl="0" indent="0" algn="r" defTabSz="685800" rtl="0" eaLnBrk="1" fontAlgn="base" latinLnBrk="0" hangingPunct="0">
                <a:lnSpc>
                  <a:spcPct val="100000"/>
                </a:lnSpc>
                <a:spcBef>
                  <a:spcPct val="0"/>
                </a:spcBef>
                <a:spcAft>
                  <a:spcPct val="0"/>
                </a:spcAft>
                <a:buClrTx/>
                <a:buSzTx/>
                <a:buFontTx/>
                <a:buNone/>
                <a:tabLst/>
                <a:defRPr/>
              </a:pPr>
              <a:t>1</a:t>
            </a:fld>
            <a:endParaRPr kumimoji="0" lang="en-US" altLang="en-US" sz="135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panose="020B0604020202020204" pitchFamily="34" charset="0"/>
            </a:endParaRPr>
          </a:p>
        </p:txBody>
      </p:sp>
      <p:sp>
        <p:nvSpPr>
          <p:cNvPr id="2" name="Slide Number Placeholder 1">
            <a:extLst>
              <a:ext uri="{FF2B5EF4-FFF2-40B4-BE49-F238E27FC236}">
                <a16:creationId xmlns:a16="http://schemas.microsoft.com/office/drawing/2014/main" id="{33009633-CE70-1D86-6CE2-13C3B668D3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E1575-28F6-4592-95C7-315B7A0468E5}" type="slidenum">
              <a:rPr kumimoji="0" lang="en-US" sz="900" b="0" i="0" u="none" strike="noStrike" kern="1200" cap="none" spc="0" normalizeH="0" baseline="0" noProof="0" smtClean="0">
                <a:ln>
                  <a:noFill/>
                </a:ln>
                <a:solidFill>
                  <a:srgbClr val="37377D"/>
                </a:solidFill>
                <a:effectLst/>
                <a:uLnTx/>
                <a:uFillTx/>
                <a:latin typeface="Arial"/>
                <a:ea typeface="+mn-ea"/>
                <a:cs typeface="Arial"/>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srgbClr val="37377D"/>
              </a:solidFill>
              <a:effectLst/>
              <a:uLnTx/>
              <a:uFillTx/>
              <a:latin typeface="Arial"/>
              <a:ea typeface="+mn-ea"/>
              <a:cs typeface="Arial"/>
              <a:sym typeface="Arial" panose="020B0604020202020204" pitchFamily="34" charset="0"/>
            </a:endParaRPr>
          </a:p>
        </p:txBody>
      </p:sp>
    </p:spTree>
    <p:extLst>
      <p:ext uri="{BB962C8B-B14F-4D97-AF65-F5344CB8AC3E}">
        <p14:creationId xmlns:p14="http://schemas.microsoft.com/office/powerpoint/2010/main" val="319508495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A9F46-8C23-7859-D754-81383DC24626}"/>
              </a:ext>
            </a:extLst>
          </p:cNvPr>
          <p:cNvSpPr>
            <a:spLocks noGrp="1"/>
          </p:cNvSpPr>
          <p:nvPr>
            <p:ph type="title"/>
          </p:nvPr>
        </p:nvSpPr>
        <p:spPr/>
        <p:txBody>
          <a:bodyPr/>
          <a:lstStyle/>
          <a:p>
            <a:r>
              <a:rPr lang="en-GB" sz="2800" dirty="0"/>
              <a:t>The Commonwealth</a:t>
            </a:r>
          </a:p>
        </p:txBody>
      </p:sp>
      <p:sp>
        <p:nvSpPr>
          <p:cNvPr id="4" name="Slide Number Placeholder 3">
            <a:extLst>
              <a:ext uri="{FF2B5EF4-FFF2-40B4-BE49-F238E27FC236}">
                <a16:creationId xmlns:a16="http://schemas.microsoft.com/office/drawing/2014/main" id="{137F94F5-A7E8-2FBC-D2FF-AA4BB102473C}"/>
              </a:ext>
            </a:extLst>
          </p:cNvPr>
          <p:cNvSpPr>
            <a:spLocks noGrp="1"/>
          </p:cNvSpPr>
          <p:nvPr>
            <p:ph type="sldNum" sz="quarter" idx="12"/>
          </p:nvPr>
        </p:nvSpPr>
        <p:spPr/>
        <p:txBody>
          <a:bodyPr/>
          <a:lstStyle/>
          <a:p>
            <a:pPr>
              <a:defRPr/>
            </a:pPr>
            <a:fld id="{C00C2DF6-D43E-4E63-9D48-7B38BFD764FF}" type="slidenum">
              <a:rPr lang="en-GB" smtClean="0"/>
              <a:pPr>
                <a:defRPr/>
              </a:pPr>
              <a:t>2</a:t>
            </a:fld>
            <a:endParaRPr lang="en-GB" dirty="0"/>
          </a:p>
        </p:txBody>
      </p:sp>
      <p:sp>
        <p:nvSpPr>
          <p:cNvPr id="9" name="Content Placeholder 8">
            <a:extLst>
              <a:ext uri="{FF2B5EF4-FFF2-40B4-BE49-F238E27FC236}">
                <a16:creationId xmlns:a16="http://schemas.microsoft.com/office/drawing/2014/main" id="{7AF077FF-D901-0AB8-F1CA-1699547B6DC4}"/>
              </a:ext>
            </a:extLst>
          </p:cNvPr>
          <p:cNvSpPr>
            <a:spLocks noGrp="1"/>
          </p:cNvSpPr>
          <p:nvPr>
            <p:ph idx="1"/>
          </p:nvPr>
        </p:nvSpPr>
        <p:spPr>
          <a:xfrm>
            <a:off x="628650" y="1835149"/>
            <a:ext cx="7886700" cy="4027488"/>
          </a:xfrm>
        </p:spPr>
        <p:txBody>
          <a:bodyPr/>
          <a:lstStyle/>
          <a:p>
            <a:r>
              <a:rPr lang="en-GB" sz="2400" dirty="0"/>
              <a:t>The Commonwealth is a voluntary association of 56 independent and equal countries working together for sustainable development, peace and democracy.</a:t>
            </a:r>
          </a:p>
          <a:p>
            <a:r>
              <a:rPr lang="en-GB" sz="2400" dirty="0"/>
              <a:t>The Trade, Oceans and Natural Resources Directorate of the Commonwealth Secretariat has a longstanding programme providing technical assistance to member countries on extractive industry (including deep-seabed mining) taxation, regulation and revenue management.</a:t>
            </a:r>
          </a:p>
          <a:p>
            <a:r>
              <a:rPr lang="en-GB" sz="2400" dirty="0"/>
              <a:t>As such, we were invited to participate in the recent Equalisation Measure Working Group (Working Group).</a:t>
            </a:r>
          </a:p>
        </p:txBody>
      </p:sp>
    </p:spTree>
    <p:extLst>
      <p:ext uri="{BB962C8B-B14F-4D97-AF65-F5344CB8AC3E}">
        <p14:creationId xmlns:p14="http://schemas.microsoft.com/office/powerpoint/2010/main" val="1393575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3DB49-FDB5-7F0F-A167-614798D93F06}"/>
              </a:ext>
            </a:extLst>
          </p:cNvPr>
          <p:cNvSpPr>
            <a:spLocks noGrp="1"/>
          </p:cNvSpPr>
          <p:nvPr>
            <p:ph type="title"/>
          </p:nvPr>
        </p:nvSpPr>
        <p:spPr/>
        <p:txBody>
          <a:bodyPr/>
          <a:lstStyle/>
          <a:p>
            <a:r>
              <a:rPr lang="en-GB" sz="2800" dirty="0"/>
              <a:t>What does the Implementing Agreement say?</a:t>
            </a:r>
          </a:p>
        </p:txBody>
      </p:sp>
      <p:sp>
        <p:nvSpPr>
          <p:cNvPr id="3" name="Content Placeholder 2">
            <a:extLst>
              <a:ext uri="{FF2B5EF4-FFF2-40B4-BE49-F238E27FC236}">
                <a16:creationId xmlns:a16="http://schemas.microsoft.com/office/drawing/2014/main" id="{0FA3D4A8-7A28-56C0-96F0-FFB01D359A1E}"/>
              </a:ext>
            </a:extLst>
          </p:cNvPr>
          <p:cNvSpPr>
            <a:spLocks noGrp="1"/>
          </p:cNvSpPr>
          <p:nvPr>
            <p:ph idx="1"/>
          </p:nvPr>
        </p:nvSpPr>
        <p:spPr/>
        <p:txBody>
          <a:bodyPr/>
          <a:lstStyle/>
          <a:p>
            <a:pPr marL="0" indent="0">
              <a:buNone/>
            </a:pPr>
            <a:endParaRPr lang="en-GB" sz="2400" dirty="0"/>
          </a:p>
          <a:p>
            <a:pPr marL="0" indent="0">
              <a:buNone/>
            </a:pPr>
            <a:endParaRPr lang="en-GB" sz="2400" dirty="0"/>
          </a:p>
          <a:p>
            <a:pPr marL="0" indent="0">
              <a:buNone/>
            </a:pPr>
            <a:r>
              <a:rPr lang="en-GB" sz="2400" dirty="0"/>
              <a:t> </a:t>
            </a:r>
          </a:p>
        </p:txBody>
      </p:sp>
      <p:sp>
        <p:nvSpPr>
          <p:cNvPr id="4" name="Slide Number Placeholder 3">
            <a:extLst>
              <a:ext uri="{FF2B5EF4-FFF2-40B4-BE49-F238E27FC236}">
                <a16:creationId xmlns:a16="http://schemas.microsoft.com/office/drawing/2014/main" id="{ABDD14B6-4060-0E5E-E93B-11AC391C5369}"/>
              </a:ext>
            </a:extLst>
          </p:cNvPr>
          <p:cNvSpPr>
            <a:spLocks noGrp="1"/>
          </p:cNvSpPr>
          <p:nvPr>
            <p:ph type="sldNum" sz="quarter" idx="12"/>
          </p:nvPr>
        </p:nvSpPr>
        <p:spPr/>
        <p:txBody>
          <a:bodyPr/>
          <a:lstStyle/>
          <a:p>
            <a:pPr>
              <a:defRPr/>
            </a:pPr>
            <a:fld id="{C00C2DF6-D43E-4E63-9D48-7B38BFD764FF}" type="slidenum">
              <a:rPr lang="en-GB" smtClean="0"/>
              <a:pPr>
                <a:defRPr/>
              </a:pPr>
              <a:t>3</a:t>
            </a:fld>
            <a:endParaRPr lang="en-GB" dirty="0"/>
          </a:p>
        </p:txBody>
      </p:sp>
      <p:sp>
        <p:nvSpPr>
          <p:cNvPr id="5" name="TextBox 4">
            <a:extLst>
              <a:ext uri="{FF2B5EF4-FFF2-40B4-BE49-F238E27FC236}">
                <a16:creationId xmlns:a16="http://schemas.microsoft.com/office/drawing/2014/main" id="{FBA2ED39-2441-7555-BCA9-9D4DCB5E5EE9}"/>
              </a:ext>
            </a:extLst>
          </p:cNvPr>
          <p:cNvSpPr txBox="1"/>
          <p:nvPr/>
        </p:nvSpPr>
        <p:spPr>
          <a:xfrm>
            <a:off x="792480" y="1960880"/>
            <a:ext cx="7518400" cy="3338799"/>
          </a:xfrm>
          <a:prstGeom prst="rect">
            <a:avLst/>
          </a:prstGeom>
          <a:noFill/>
        </p:spPr>
        <p:txBody>
          <a:bodyPr wrap="square" rtlCol="0">
            <a:spAutoFit/>
          </a:bodyPr>
          <a:lstStyle/>
          <a:p>
            <a:pPr lvl="0" algn="just">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The 1994 Implementing Agreement provides  in Section 8.1.b that:</a:t>
            </a:r>
          </a:p>
          <a:p>
            <a:pPr algn="just">
              <a:lnSpc>
                <a:spcPct val="107000"/>
              </a:lnSpc>
              <a:spcAft>
                <a:spcPts val="800"/>
              </a:spcAft>
            </a:pPr>
            <a:r>
              <a:rPr lang="en-GB" sz="2400" i="1" dirty="0">
                <a:latin typeface="Calibri" panose="020F0502020204030204" pitchFamily="34" charset="0"/>
                <a:ea typeface="Calibri" panose="020F0502020204030204" pitchFamily="34" charset="0"/>
                <a:cs typeface="Times New Roman" panose="02020603050405020304" pitchFamily="18" charset="0"/>
              </a:rPr>
              <a:t>“</a:t>
            </a:r>
            <a:r>
              <a:rPr lang="en-GB" sz="2400" i="1" dirty="0">
                <a:effectLst/>
                <a:latin typeface="Calibri" panose="020F0502020204030204" pitchFamily="34" charset="0"/>
                <a:ea typeface="Calibri" panose="020F0502020204030204" pitchFamily="34" charset="0"/>
                <a:cs typeface="Times New Roman" panose="02020603050405020304" pitchFamily="18" charset="0"/>
              </a:rPr>
              <a:t>The rates of payments under the system shall be within the range of those prevailing in respect of land-based mining of the same or similar minerals in order to avoid giving deep seabed miners an artificial competitive advantage or imposing on them a competitive disadvantage;” </a:t>
            </a:r>
          </a:p>
        </p:txBody>
      </p:sp>
    </p:spTree>
    <p:extLst>
      <p:ext uri="{BB962C8B-B14F-4D97-AF65-F5344CB8AC3E}">
        <p14:creationId xmlns:p14="http://schemas.microsoft.com/office/powerpoint/2010/main" val="1458369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E72F0-3CA3-2CB3-AA61-7E5CE3850808}"/>
              </a:ext>
            </a:extLst>
          </p:cNvPr>
          <p:cNvSpPr>
            <a:spLocks noGrp="1"/>
          </p:cNvSpPr>
          <p:nvPr>
            <p:ph type="title"/>
          </p:nvPr>
        </p:nvSpPr>
        <p:spPr/>
        <p:txBody>
          <a:bodyPr/>
          <a:lstStyle/>
          <a:p>
            <a:r>
              <a:rPr lang="en-GB" sz="2800" dirty="0"/>
              <a:t>The effective tax rate for a mine is a good measure of the “rates of payment”</a:t>
            </a:r>
          </a:p>
        </p:txBody>
      </p:sp>
      <p:sp>
        <p:nvSpPr>
          <p:cNvPr id="3" name="Content Placeholder 2">
            <a:extLst>
              <a:ext uri="{FF2B5EF4-FFF2-40B4-BE49-F238E27FC236}">
                <a16:creationId xmlns:a16="http://schemas.microsoft.com/office/drawing/2014/main" id="{C08D99B3-63C0-890A-C5B1-EEE52B387C69}"/>
              </a:ext>
            </a:extLst>
          </p:cNvPr>
          <p:cNvSpPr>
            <a:spLocks noGrp="1"/>
          </p:cNvSpPr>
          <p:nvPr>
            <p:ph idx="1"/>
          </p:nvPr>
        </p:nvSpPr>
        <p:spPr>
          <a:xfrm>
            <a:off x="193040" y="2352675"/>
            <a:ext cx="8322310" cy="4027488"/>
          </a:xfrm>
        </p:spPr>
        <p:txBody>
          <a:bodyPr/>
          <a:lstStyle/>
          <a:p>
            <a:pPr marL="0" indent="0" algn="ctr">
              <a:buNone/>
            </a:pPr>
            <a:endParaRPr lang="en-GB" dirty="0"/>
          </a:p>
          <a:p>
            <a:pPr marL="0" indent="0" algn="ctr">
              <a:buNone/>
            </a:pPr>
            <a:r>
              <a:rPr lang="en-GB" sz="2800" b="1" dirty="0"/>
              <a:t>Effective Tax Rate = </a:t>
            </a:r>
            <a:r>
              <a:rPr lang="en-GB" sz="2800" b="1" u="sng" dirty="0"/>
              <a:t>Payments to Government</a:t>
            </a:r>
            <a:r>
              <a:rPr lang="en-GB" sz="2800" b="1" dirty="0"/>
              <a:t>      </a:t>
            </a:r>
          </a:p>
          <a:p>
            <a:pPr marL="0" indent="0" algn="ctr">
              <a:buNone/>
            </a:pPr>
            <a:r>
              <a:rPr lang="en-GB" sz="2800" b="1" dirty="0"/>
              <a:t>                          Profits</a:t>
            </a:r>
          </a:p>
          <a:p>
            <a:pPr marL="0" indent="0" algn="ctr">
              <a:buNone/>
            </a:pPr>
            <a:endParaRPr lang="en-GB" sz="2800" b="1" dirty="0"/>
          </a:p>
          <a:p>
            <a:pPr marL="0" indent="0">
              <a:buNone/>
            </a:pPr>
            <a:r>
              <a:rPr lang="en-GB" sz="2800" dirty="0"/>
              <a:t>The effective tax rate is measured over the life of the mine.</a:t>
            </a:r>
          </a:p>
          <a:p>
            <a:pPr marL="0" indent="0" algn="ctr">
              <a:buNone/>
            </a:pPr>
            <a:endParaRPr lang="en-GB" sz="2000" b="1" dirty="0"/>
          </a:p>
        </p:txBody>
      </p:sp>
      <p:sp>
        <p:nvSpPr>
          <p:cNvPr id="4" name="Slide Number Placeholder 3">
            <a:extLst>
              <a:ext uri="{FF2B5EF4-FFF2-40B4-BE49-F238E27FC236}">
                <a16:creationId xmlns:a16="http://schemas.microsoft.com/office/drawing/2014/main" id="{232215BC-C608-87FE-7CA2-6A2D4AA9F956}"/>
              </a:ext>
            </a:extLst>
          </p:cNvPr>
          <p:cNvSpPr>
            <a:spLocks noGrp="1"/>
          </p:cNvSpPr>
          <p:nvPr>
            <p:ph type="sldNum" sz="quarter" idx="12"/>
          </p:nvPr>
        </p:nvSpPr>
        <p:spPr/>
        <p:txBody>
          <a:bodyPr/>
          <a:lstStyle/>
          <a:p>
            <a:pPr>
              <a:defRPr/>
            </a:pPr>
            <a:fld id="{C00C2DF6-D43E-4E63-9D48-7B38BFD764FF}" type="slidenum">
              <a:rPr lang="en-GB" smtClean="0"/>
              <a:pPr>
                <a:defRPr/>
              </a:pPr>
              <a:t>4</a:t>
            </a:fld>
            <a:endParaRPr lang="en-GB" dirty="0"/>
          </a:p>
        </p:txBody>
      </p:sp>
    </p:spTree>
    <p:extLst>
      <p:ext uri="{BB962C8B-B14F-4D97-AF65-F5344CB8AC3E}">
        <p14:creationId xmlns:p14="http://schemas.microsoft.com/office/powerpoint/2010/main" val="1690163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2559-4503-A9E2-EBA7-87F92AF09876}"/>
              </a:ext>
            </a:extLst>
          </p:cNvPr>
          <p:cNvSpPr>
            <a:spLocks noGrp="1"/>
          </p:cNvSpPr>
          <p:nvPr>
            <p:ph type="title"/>
          </p:nvPr>
        </p:nvSpPr>
        <p:spPr/>
        <p:txBody>
          <a:bodyPr>
            <a:noAutofit/>
          </a:bodyPr>
          <a:lstStyle/>
          <a:p>
            <a:r>
              <a:rPr lang="en-GB" sz="2800" dirty="0"/>
              <a:t>Effective tax rates for land-based mining jurisdictions*</a:t>
            </a:r>
          </a:p>
        </p:txBody>
      </p:sp>
      <p:graphicFrame>
        <p:nvGraphicFramePr>
          <p:cNvPr id="4" name="Content Placeholder 3">
            <a:extLst>
              <a:ext uri="{FF2B5EF4-FFF2-40B4-BE49-F238E27FC236}">
                <a16:creationId xmlns:a16="http://schemas.microsoft.com/office/drawing/2014/main" id="{00000000-0008-0000-0900-000002000000}"/>
              </a:ext>
            </a:extLst>
          </p:cNvPr>
          <p:cNvGraphicFramePr>
            <a:graphicFrameLocks noGrp="1"/>
          </p:cNvGraphicFramePr>
          <p:nvPr>
            <p:ph idx="1"/>
            <p:extLst>
              <p:ext uri="{D42A27DB-BD31-4B8C-83A1-F6EECF244321}">
                <p14:modId xmlns:p14="http://schemas.microsoft.com/office/powerpoint/2010/main" val="3825420227"/>
              </p:ext>
            </p:extLst>
          </p:nvPr>
        </p:nvGraphicFramePr>
        <p:xfrm>
          <a:off x="528320" y="1887932"/>
          <a:ext cx="8280400" cy="4441748"/>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a:extLst>
              <a:ext uri="{FF2B5EF4-FFF2-40B4-BE49-F238E27FC236}">
                <a16:creationId xmlns:a16="http://schemas.microsoft.com/office/drawing/2014/main" id="{E0258457-3B9B-A6C3-0C84-91D94AA6D097}"/>
              </a:ext>
            </a:extLst>
          </p:cNvPr>
          <p:cNvSpPr>
            <a:spLocks noGrp="1"/>
          </p:cNvSpPr>
          <p:nvPr>
            <p:ph type="sldNum" sz="quarter" idx="12"/>
          </p:nvPr>
        </p:nvSpPr>
        <p:spPr/>
        <p:txBody>
          <a:bodyPr/>
          <a:lstStyle/>
          <a:p>
            <a:fld id="{A15D0C49-2A03-4332-8844-45964D7D3488}" type="slidenum">
              <a:rPr lang="en-GB" smtClean="0"/>
              <a:t>5</a:t>
            </a:fld>
            <a:endParaRPr lang="en-GB"/>
          </a:p>
        </p:txBody>
      </p:sp>
    </p:spTree>
    <p:extLst>
      <p:ext uri="{BB962C8B-B14F-4D97-AF65-F5344CB8AC3E}">
        <p14:creationId xmlns:p14="http://schemas.microsoft.com/office/powerpoint/2010/main" val="3002869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0AB1B-B9F2-5672-37B6-055AFBD5C282}"/>
              </a:ext>
            </a:extLst>
          </p:cNvPr>
          <p:cNvSpPr>
            <a:spLocks noGrp="1"/>
          </p:cNvSpPr>
          <p:nvPr>
            <p:ph type="title"/>
          </p:nvPr>
        </p:nvSpPr>
        <p:spPr>
          <a:xfrm>
            <a:off x="628650" y="860028"/>
            <a:ext cx="7886700" cy="994172"/>
          </a:xfrm>
        </p:spPr>
        <p:txBody>
          <a:bodyPr>
            <a:noAutofit/>
          </a:bodyPr>
          <a:lstStyle/>
          <a:p>
            <a:r>
              <a:rPr lang="en-GB" sz="2100" dirty="0"/>
              <a:t>ISA/MIT Financial Model (July 2023 version) results</a:t>
            </a:r>
          </a:p>
        </p:txBody>
      </p:sp>
      <p:sp>
        <p:nvSpPr>
          <p:cNvPr id="13" name="Slide Number Placeholder 12">
            <a:extLst>
              <a:ext uri="{FF2B5EF4-FFF2-40B4-BE49-F238E27FC236}">
                <a16:creationId xmlns:a16="http://schemas.microsoft.com/office/drawing/2014/main" id="{281AB23B-CD42-A4D2-CA24-B7CA40D0EA8B}"/>
              </a:ext>
            </a:extLst>
          </p:cNvPr>
          <p:cNvSpPr>
            <a:spLocks noGrp="1"/>
          </p:cNvSpPr>
          <p:nvPr>
            <p:ph type="sldNum" sz="quarter" idx="12"/>
          </p:nvPr>
        </p:nvSpPr>
        <p:spPr/>
        <p:txBody>
          <a:bodyPr/>
          <a:lstStyle/>
          <a:p>
            <a:fld id="{A15D0C49-2A03-4332-8844-45964D7D3488}" type="slidenum">
              <a:rPr lang="en-GB" smtClean="0"/>
              <a:t>6</a:t>
            </a:fld>
            <a:endParaRPr lang="en-GB"/>
          </a:p>
        </p:txBody>
      </p:sp>
      <p:sp>
        <p:nvSpPr>
          <p:cNvPr id="8" name="TextBox 7">
            <a:extLst>
              <a:ext uri="{FF2B5EF4-FFF2-40B4-BE49-F238E27FC236}">
                <a16:creationId xmlns:a16="http://schemas.microsoft.com/office/drawing/2014/main" id="{D496233D-BCC1-6AC1-53DF-305D6247D29A}"/>
              </a:ext>
            </a:extLst>
          </p:cNvPr>
          <p:cNvSpPr txBox="1"/>
          <p:nvPr/>
        </p:nvSpPr>
        <p:spPr>
          <a:xfrm>
            <a:off x="2338070" y="4527789"/>
            <a:ext cx="1229360" cy="369332"/>
          </a:xfrm>
          <a:prstGeom prst="rect">
            <a:avLst/>
          </a:prstGeom>
          <a:noFill/>
        </p:spPr>
        <p:txBody>
          <a:bodyPr wrap="square" rtlCol="0">
            <a:spAutoFit/>
          </a:bodyPr>
          <a:lstStyle/>
          <a:p>
            <a:r>
              <a:rPr lang="en-GB" dirty="0"/>
              <a:t>$3.7 billion</a:t>
            </a:r>
          </a:p>
        </p:txBody>
      </p:sp>
      <p:graphicFrame>
        <p:nvGraphicFramePr>
          <p:cNvPr id="3" name="Chart 2">
            <a:extLst>
              <a:ext uri="{FF2B5EF4-FFF2-40B4-BE49-F238E27FC236}">
                <a16:creationId xmlns:a16="http://schemas.microsoft.com/office/drawing/2014/main" id="{2A208291-5724-0F89-B05F-AD0E40993E29}"/>
              </a:ext>
            </a:extLst>
          </p:cNvPr>
          <p:cNvGraphicFramePr>
            <a:graphicFrameLocks/>
          </p:cNvGraphicFramePr>
          <p:nvPr>
            <p:extLst>
              <p:ext uri="{D42A27DB-BD31-4B8C-83A1-F6EECF244321}">
                <p14:modId xmlns:p14="http://schemas.microsoft.com/office/powerpoint/2010/main" val="833315065"/>
              </p:ext>
            </p:extLst>
          </p:nvPr>
        </p:nvGraphicFramePr>
        <p:xfrm>
          <a:off x="628650" y="1574800"/>
          <a:ext cx="7762240" cy="510032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1">
            <a:extLst>
              <a:ext uri="{FF2B5EF4-FFF2-40B4-BE49-F238E27FC236}">
                <a16:creationId xmlns:a16="http://schemas.microsoft.com/office/drawing/2014/main" id="{96AA4D91-26E0-A4A8-4A60-1A3D0E25B4BB}"/>
              </a:ext>
            </a:extLst>
          </p:cNvPr>
          <p:cNvSpPr txBox="1"/>
          <p:nvPr/>
        </p:nvSpPr>
        <p:spPr>
          <a:xfrm>
            <a:off x="2338070" y="4413627"/>
            <a:ext cx="1229360" cy="7942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2100" dirty="0"/>
              <a:t>$3.7 billion</a:t>
            </a:r>
          </a:p>
        </p:txBody>
      </p:sp>
      <p:sp>
        <p:nvSpPr>
          <p:cNvPr id="6" name="TextBox 6">
            <a:extLst>
              <a:ext uri="{FF2B5EF4-FFF2-40B4-BE49-F238E27FC236}">
                <a16:creationId xmlns:a16="http://schemas.microsoft.com/office/drawing/2014/main" id="{5BB9063C-9008-279A-70D3-806C898ADE51}"/>
              </a:ext>
            </a:extLst>
          </p:cNvPr>
          <p:cNvSpPr txBox="1"/>
          <p:nvPr/>
        </p:nvSpPr>
        <p:spPr>
          <a:xfrm>
            <a:off x="2338070" y="3163054"/>
            <a:ext cx="122936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t>$2.6 billion</a:t>
            </a:r>
          </a:p>
        </p:txBody>
      </p:sp>
    </p:spTree>
    <p:extLst>
      <p:ext uri="{BB962C8B-B14F-4D97-AF65-F5344CB8AC3E}">
        <p14:creationId xmlns:p14="http://schemas.microsoft.com/office/powerpoint/2010/main" val="1172115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78EB-3624-6136-5A2D-5E8840F34A70}"/>
              </a:ext>
            </a:extLst>
          </p:cNvPr>
          <p:cNvSpPr>
            <a:spLocks noGrp="1"/>
          </p:cNvSpPr>
          <p:nvPr>
            <p:ph type="title"/>
          </p:nvPr>
        </p:nvSpPr>
        <p:spPr>
          <a:xfrm>
            <a:off x="628650" y="1039022"/>
            <a:ext cx="7886700" cy="792162"/>
          </a:xfrm>
        </p:spPr>
        <p:txBody>
          <a:bodyPr/>
          <a:lstStyle/>
          <a:p>
            <a:r>
              <a:rPr lang="en-GB" sz="2600" dirty="0"/>
              <a:t>Is it correct to assume that a 25% sponsoring state corporate income tax applies?</a:t>
            </a:r>
          </a:p>
        </p:txBody>
      </p:sp>
      <p:sp>
        <p:nvSpPr>
          <p:cNvPr id="3" name="Content Placeholder 2">
            <a:extLst>
              <a:ext uri="{FF2B5EF4-FFF2-40B4-BE49-F238E27FC236}">
                <a16:creationId xmlns:a16="http://schemas.microsoft.com/office/drawing/2014/main" id="{019B4F86-8A59-D744-FB35-0079ADCFB689}"/>
              </a:ext>
            </a:extLst>
          </p:cNvPr>
          <p:cNvSpPr>
            <a:spLocks noGrp="1"/>
          </p:cNvSpPr>
          <p:nvPr>
            <p:ph idx="1"/>
          </p:nvPr>
        </p:nvSpPr>
        <p:spPr/>
        <p:txBody>
          <a:bodyPr/>
          <a:lstStyle/>
          <a:p>
            <a:r>
              <a:rPr lang="en-GB" sz="2400" dirty="0"/>
              <a:t>Two out of the three published sponsorship agreements provide a complete exemption from sponsoring state corporate income tax.</a:t>
            </a:r>
          </a:p>
          <a:p>
            <a:endParaRPr lang="en-GB" sz="2400" dirty="0"/>
          </a:p>
          <a:p>
            <a:r>
              <a:rPr lang="en-GB" sz="2400" dirty="0"/>
              <a:t>It is unclear whether profits from activity in the Area do or do not count as taxable profits under the territorial tax systems operated by some states.</a:t>
            </a:r>
          </a:p>
          <a:p>
            <a:endParaRPr lang="en-GB" sz="2400" dirty="0"/>
          </a:p>
          <a:p>
            <a:r>
              <a:rPr lang="en-GB" sz="2400" dirty="0"/>
              <a:t>Thus, there is a question as to whether a 25% sponsoring state corporate income tax assumption is realistic.</a:t>
            </a:r>
          </a:p>
        </p:txBody>
      </p:sp>
      <p:sp>
        <p:nvSpPr>
          <p:cNvPr id="4" name="Slide Number Placeholder 3">
            <a:extLst>
              <a:ext uri="{FF2B5EF4-FFF2-40B4-BE49-F238E27FC236}">
                <a16:creationId xmlns:a16="http://schemas.microsoft.com/office/drawing/2014/main" id="{09CA4AA0-16A4-8CA7-E45A-8F550E8926D4}"/>
              </a:ext>
            </a:extLst>
          </p:cNvPr>
          <p:cNvSpPr>
            <a:spLocks noGrp="1"/>
          </p:cNvSpPr>
          <p:nvPr>
            <p:ph type="sldNum" sz="quarter" idx="12"/>
          </p:nvPr>
        </p:nvSpPr>
        <p:spPr/>
        <p:txBody>
          <a:bodyPr/>
          <a:lstStyle/>
          <a:p>
            <a:pPr>
              <a:defRPr/>
            </a:pPr>
            <a:fld id="{C00C2DF6-D43E-4E63-9D48-7B38BFD764FF}" type="slidenum">
              <a:rPr lang="en-GB" smtClean="0"/>
              <a:pPr>
                <a:defRPr/>
              </a:pPr>
              <a:t>7</a:t>
            </a:fld>
            <a:endParaRPr lang="en-GB" dirty="0"/>
          </a:p>
        </p:txBody>
      </p:sp>
    </p:spTree>
    <p:extLst>
      <p:ext uri="{BB962C8B-B14F-4D97-AF65-F5344CB8AC3E}">
        <p14:creationId xmlns:p14="http://schemas.microsoft.com/office/powerpoint/2010/main" val="3833858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A74A-9C06-1ECF-03FF-ECB841AD591C}"/>
              </a:ext>
            </a:extLst>
          </p:cNvPr>
          <p:cNvSpPr>
            <a:spLocks noGrp="1"/>
          </p:cNvSpPr>
          <p:nvPr>
            <p:ph type="title"/>
          </p:nvPr>
        </p:nvSpPr>
        <p:spPr/>
        <p:txBody>
          <a:bodyPr/>
          <a:lstStyle/>
          <a:p>
            <a:r>
              <a:rPr lang="en-GB" sz="3200" dirty="0"/>
              <a:t>Options </a:t>
            </a:r>
          </a:p>
        </p:txBody>
      </p:sp>
      <p:sp>
        <p:nvSpPr>
          <p:cNvPr id="3" name="Content Placeholder 2">
            <a:extLst>
              <a:ext uri="{FF2B5EF4-FFF2-40B4-BE49-F238E27FC236}">
                <a16:creationId xmlns:a16="http://schemas.microsoft.com/office/drawing/2014/main" id="{A73BD088-7E2C-3B0E-D804-4E6F049A3EE7}"/>
              </a:ext>
            </a:extLst>
          </p:cNvPr>
          <p:cNvSpPr>
            <a:spLocks noGrp="1"/>
          </p:cNvSpPr>
          <p:nvPr>
            <p:ph idx="1"/>
          </p:nvPr>
        </p:nvSpPr>
        <p:spPr>
          <a:xfrm>
            <a:off x="628650" y="1976755"/>
            <a:ext cx="7886700" cy="4027488"/>
          </a:xfrm>
        </p:spPr>
        <p:txBody>
          <a:bodyPr/>
          <a:lstStyle/>
          <a:p>
            <a:r>
              <a:rPr lang="en-GB" sz="2200" dirty="0"/>
              <a:t>Option 1. Assume 25% Corporate Income Tax. Accept low royalty. This may disadvantage land-based miners.</a:t>
            </a:r>
          </a:p>
          <a:p>
            <a:endParaRPr lang="en-GB" sz="2200" dirty="0"/>
          </a:p>
          <a:p>
            <a:r>
              <a:rPr lang="en-GB" sz="2200" dirty="0"/>
              <a:t>Option 2. Assume 0% Corporate Income Tax. Accept high royalty. This may hamper investment.</a:t>
            </a:r>
          </a:p>
          <a:p>
            <a:endParaRPr lang="en-GB" sz="2200" dirty="0"/>
          </a:p>
          <a:p>
            <a:r>
              <a:rPr lang="en-GB" sz="2200" dirty="0"/>
              <a:t>Option 3. Assume a 12.5% Corporate Income Tax. Accept mid-range royalty.</a:t>
            </a:r>
          </a:p>
          <a:p>
            <a:endParaRPr lang="en-GB" sz="2200" dirty="0"/>
          </a:p>
          <a:p>
            <a:r>
              <a:rPr lang="en-GB" sz="2200" dirty="0"/>
              <a:t>Option 4. Have an equalisation measure. (as recommended by the Working Group).</a:t>
            </a:r>
          </a:p>
          <a:p>
            <a:pPr marL="0" indent="0">
              <a:buNone/>
            </a:pPr>
            <a:endParaRPr lang="en-GB" sz="2200" dirty="0"/>
          </a:p>
          <a:p>
            <a:pPr marL="0" indent="0">
              <a:buNone/>
            </a:pPr>
            <a:endParaRPr lang="en-GB" sz="2200" dirty="0"/>
          </a:p>
        </p:txBody>
      </p:sp>
      <p:sp>
        <p:nvSpPr>
          <p:cNvPr id="4" name="Slide Number Placeholder 3">
            <a:extLst>
              <a:ext uri="{FF2B5EF4-FFF2-40B4-BE49-F238E27FC236}">
                <a16:creationId xmlns:a16="http://schemas.microsoft.com/office/drawing/2014/main" id="{89BBCC44-9744-ADEB-18A4-9E9E805BAA0E}"/>
              </a:ext>
            </a:extLst>
          </p:cNvPr>
          <p:cNvSpPr>
            <a:spLocks noGrp="1"/>
          </p:cNvSpPr>
          <p:nvPr>
            <p:ph type="sldNum" sz="quarter" idx="12"/>
          </p:nvPr>
        </p:nvSpPr>
        <p:spPr/>
        <p:txBody>
          <a:bodyPr/>
          <a:lstStyle/>
          <a:p>
            <a:pPr>
              <a:defRPr/>
            </a:pPr>
            <a:fld id="{C00C2DF6-D43E-4E63-9D48-7B38BFD764FF}" type="slidenum">
              <a:rPr lang="en-GB" smtClean="0"/>
              <a:pPr>
                <a:defRPr/>
              </a:pPr>
              <a:t>8</a:t>
            </a:fld>
            <a:endParaRPr lang="en-GB" dirty="0"/>
          </a:p>
        </p:txBody>
      </p:sp>
    </p:spTree>
    <p:extLst>
      <p:ext uri="{BB962C8B-B14F-4D97-AF65-F5344CB8AC3E}">
        <p14:creationId xmlns:p14="http://schemas.microsoft.com/office/powerpoint/2010/main" val="366578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D0C7-27FD-A06D-515A-1A94CAAB8CED}"/>
              </a:ext>
            </a:extLst>
          </p:cNvPr>
          <p:cNvSpPr>
            <a:spLocks noGrp="1"/>
          </p:cNvSpPr>
          <p:nvPr>
            <p:ph type="title"/>
          </p:nvPr>
        </p:nvSpPr>
        <p:spPr/>
        <p:txBody>
          <a:bodyPr/>
          <a:lstStyle/>
          <a:p>
            <a:r>
              <a:rPr lang="en-GB" sz="2800" dirty="0"/>
              <a:t>How would an equalisation measure work?</a:t>
            </a:r>
          </a:p>
        </p:txBody>
      </p:sp>
      <p:sp>
        <p:nvSpPr>
          <p:cNvPr id="3" name="Content Placeholder 2">
            <a:extLst>
              <a:ext uri="{FF2B5EF4-FFF2-40B4-BE49-F238E27FC236}">
                <a16:creationId xmlns:a16="http://schemas.microsoft.com/office/drawing/2014/main" id="{85D7FCA2-C00A-0961-3F04-63BF81921649}"/>
              </a:ext>
            </a:extLst>
          </p:cNvPr>
          <p:cNvSpPr>
            <a:spLocks noGrp="1"/>
          </p:cNvSpPr>
          <p:nvPr>
            <p:ph idx="1"/>
          </p:nvPr>
        </p:nvSpPr>
        <p:spPr>
          <a:xfrm>
            <a:off x="628650" y="2010722"/>
            <a:ext cx="7886700" cy="4027488"/>
          </a:xfrm>
        </p:spPr>
        <p:txBody>
          <a:bodyPr/>
          <a:lstStyle/>
          <a:p>
            <a:r>
              <a:rPr lang="en-GB" sz="2400" dirty="0"/>
              <a:t>Under all equalisations measures </a:t>
            </a:r>
          </a:p>
          <a:p>
            <a:pPr marL="0" indent="0">
              <a:buNone/>
            </a:pPr>
            <a:r>
              <a:rPr lang="en-GB" sz="2400" dirty="0"/>
              <a:t>  a.) a contractor that pays little or nothing to its sponsoring state pays more to the ISA; and</a:t>
            </a:r>
          </a:p>
          <a:p>
            <a:pPr marL="0" indent="0">
              <a:buNone/>
            </a:pPr>
            <a:r>
              <a:rPr lang="en-GB" sz="2400" dirty="0"/>
              <a:t>  b.) a contractor that makes significant payments to its sponsoring state pays little or nothing under the equalisation measure </a:t>
            </a:r>
          </a:p>
          <a:p>
            <a:r>
              <a:rPr lang="en-GB" sz="2400" dirty="0"/>
              <a:t>The equalisation measure aims to ensure an effective tax rate of 43% regardless of sponsoring state tax exemptions.</a:t>
            </a:r>
          </a:p>
          <a:p>
            <a:r>
              <a:rPr lang="en-GB" sz="2400" dirty="0"/>
              <a:t>the equalisation measure is in addition to the ISA base royalty. Thus, it cannot reduce ISA revenue from a mine.</a:t>
            </a:r>
          </a:p>
          <a:p>
            <a:endParaRPr lang="en-GB" sz="2200" dirty="0"/>
          </a:p>
        </p:txBody>
      </p:sp>
      <p:sp>
        <p:nvSpPr>
          <p:cNvPr id="4" name="Slide Number Placeholder 3">
            <a:extLst>
              <a:ext uri="{FF2B5EF4-FFF2-40B4-BE49-F238E27FC236}">
                <a16:creationId xmlns:a16="http://schemas.microsoft.com/office/drawing/2014/main" id="{5F0E3827-C382-5C29-E5E5-861457D3A727}"/>
              </a:ext>
            </a:extLst>
          </p:cNvPr>
          <p:cNvSpPr>
            <a:spLocks noGrp="1"/>
          </p:cNvSpPr>
          <p:nvPr>
            <p:ph type="sldNum" sz="quarter" idx="12"/>
          </p:nvPr>
        </p:nvSpPr>
        <p:spPr/>
        <p:txBody>
          <a:bodyPr/>
          <a:lstStyle/>
          <a:p>
            <a:pPr>
              <a:defRPr/>
            </a:pPr>
            <a:fld id="{C00C2DF6-D43E-4E63-9D48-7B38BFD764FF}" type="slidenum">
              <a:rPr lang="en-GB" smtClean="0"/>
              <a:pPr>
                <a:defRPr/>
              </a:pPr>
              <a:t>9</a:t>
            </a:fld>
            <a:endParaRPr lang="en-GB" dirty="0"/>
          </a:p>
        </p:txBody>
      </p:sp>
    </p:spTree>
    <p:extLst>
      <p:ext uri="{BB962C8B-B14F-4D97-AF65-F5344CB8AC3E}">
        <p14:creationId xmlns:p14="http://schemas.microsoft.com/office/powerpoint/2010/main" val="2842763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75BBC-1FE7-3C21-30F4-A73016FC7042}"/>
              </a:ext>
            </a:extLst>
          </p:cNvPr>
          <p:cNvSpPr>
            <a:spLocks noGrp="1"/>
          </p:cNvSpPr>
          <p:nvPr>
            <p:ph type="title"/>
          </p:nvPr>
        </p:nvSpPr>
        <p:spPr/>
        <p:txBody>
          <a:bodyPr/>
          <a:lstStyle/>
          <a:p>
            <a:r>
              <a:rPr lang="en-GB" sz="2400" dirty="0"/>
              <a:t>What equalisation measures have been shortlisted by the working group?</a:t>
            </a:r>
          </a:p>
        </p:txBody>
      </p:sp>
      <p:sp>
        <p:nvSpPr>
          <p:cNvPr id="3" name="Content Placeholder 2">
            <a:extLst>
              <a:ext uri="{FF2B5EF4-FFF2-40B4-BE49-F238E27FC236}">
                <a16:creationId xmlns:a16="http://schemas.microsoft.com/office/drawing/2014/main" id="{9C983F2A-91D7-FF46-ECA3-0D0B0B99A5B5}"/>
              </a:ext>
            </a:extLst>
          </p:cNvPr>
          <p:cNvSpPr>
            <a:spLocks noGrp="1"/>
          </p:cNvSpPr>
          <p:nvPr>
            <p:ph idx="1"/>
          </p:nvPr>
        </p:nvSpPr>
        <p:spPr>
          <a:xfrm>
            <a:off x="628650" y="1692909"/>
            <a:ext cx="7886700" cy="4027488"/>
          </a:xfrm>
        </p:spPr>
        <p:txBody>
          <a:bodyPr/>
          <a:lstStyle/>
          <a:p>
            <a:pPr marL="0" indent="0">
              <a:buNone/>
            </a:pPr>
            <a:endParaRPr lang="en-GB" sz="2000" dirty="0">
              <a:solidFill>
                <a:srgbClr val="FF0000"/>
              </a:solidFill>
            </a:endParaRPr>
          </a:p>
          <a:p>
            <a:pPr marL="0" indent="0">
              <a:buNone/>
            </a:pPr>
            <a:r>
              <a:rPr lang="en-GB" sz="2400" b="1" dirty="0"/>
              <a:t>Option 1: Hybrid</a:t>
            </a:r>
          </a:p>
          <a:p>
            <a:r>
              <a:rPr lang="en-GB" sz="2200" dirty="0"/>
              <a:t>if a contractor receives tax exemptions or subsidies then it pays an additional royalty of 8% against which sponsoring state payments are creditable; or</a:t>
            </a:r>
          </a:p>
          <a:p>
            <a:r>
              <a:rPr lang="en-GB" sz="2200" dirty="0"/>
              <a:t>in the alternate, the contractor and its related entities pay a 25% profit share (on profits from mining activities) to the ISA against which all payments to all states related to mining activities are creditable. Definitions of related entities and profits would build on </a:t>
            </a:r>
            <a:r>
              <a:rPr lang="en-GB" sz="2200" dirty="0" err="1"/>
              <a:t>GloBE</a:t>
            </a:r>
            <a:r>
              <a:rPr lang="en-GB" sz="2200" dirty="0"/>
              <a:t> rules.</a:t>
            </a:r>
          </a:p>
          <a:p>
            <a:pPr marL="0" indent="0">
              <a:buNone/>
            </a:pPr>
            <a:r>
              <a:rPr lang="en-GB" sz="2200" b="1" dirty="0"/>
              <a:t>Option 2: Profit Share</a:t>
            </a:r>
          </a:p>
          <a:p>
            <a:r>
              <a:rPr lang="en-GB" sz="2200" dirty="0"/>
              <a:t>the contractor pays a 25% profit share to the ISA against which sponsoring state payments are creditable.</a:t>
            </a:r>
          </a:p>
          <a:p>
            <a:pPr marL="0" indent="0">
              <a:buNone/>
            </a:pPr>
            <a:endParaRPr lang="en-GB" sz="2000" b="1" dirty="0"/>
          </a:p>
          <a:p>
            <a:pPr marL="0" indent="0">
              <a:buNone/>
            </a:pPr>
            <a:r>
              <a:rPr lang="en-GB" sz="2000" dirty="0"/>
              <a:t>. </a:t>
            </a:r>
          </a:p>
          <a:p>
            <a:pPr marL="0" indent="0">
              <a:buNone/>
            </a:pPr>
            <a:endParaRPr lang="en-GB" sz="2000" dirty="0"/>
          </a:p>
        </p:txBody>
      </p:sp>
      <p:sp>
        <p:nvSpPr>
          <p:cNvPr id="4" name="Slide Number Placeholder 3">
            <a:extLst>
              <a:ext uri="{FF2B5EF4-FFF2-40B4-BE49-F238E27FC236}">
                <a16:creationId xmlns:a16="http://schemas.microsoft.com/office/drawing/2014/main" id="{0E99D6DE-D2AE-D7A5-8859-F9F8B6C327A2}"/>
              </a:ext>
            </a:extLst>
          </p:cNvPr>
          <p:cNvSpPr>
            <a:spLocks noGrp="1"/>
          </p:cNvSpPr>
          <p:nvPr>
            <p:ph type="sldNum" sz="quarter" idx="12"/>
          </p:nvPr>
        </p:nvSpPr>
        <p:spPr/>
        <p:txBody>
          <a:bodyPr/>
          <a:lstStyle/>
          <a:p>
            <a:pPr>
              <a:defRPr/>
            </a:pPr>
            <a:fld id="{C00C2DF6-D43E-4E63-9D48-7B38BFD764FF}" type="slidenum">
              <a:rPr lang="en-GB" smtClean="0"/>
              <a:pPr>
                <a:defRPr/>
              </a:pPr>
              <a:t>10</a:t>
            </a:fld>
            <a:endParaRPr lang="en-GB" dirty="0"/>
          </a:p>
        </p:txBody>
      </p:sp>
    </p:spTree>
    <p:extLst>
      <p:ext uri="{BB962C8B-B14F-4D97-AF65-F5344CB8AC3E}">
        <p14:creationId xmlns:p14="http://schemas.microsoft.com/office/powerpoint/2010/main" val="1215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FCAE-EE7C-9723-7EAB-5803859DB668}"/>
              </a:ext>
            </a:extLst>
          </p:cNvPr>
          <p:cNvSpPr>
            <a:spLocks noGrp="1"/>
          </p:cNvSpPr>
          <p:nvPr>
            <p:ph type="title"/>
          </p:nvPr>
        </p:nvSpPr>
        <p:spPr/>
        <p:txBody>
          <a:bodyPr/>
          <a:lstStyle/>
          <a:p>
            <a:r>
              <a:rPr lang="en-GB" sz="2400" dirty="0"/>
              <a:t>Key benefits of both equalisation measures </a:t>
            </a:r>
          </a:p>
        </p:txBody>
      </p:sp>
      <p:sp>
        <p:nvSpPr>
          <p:cNvPr id="3" name="Content Placeholder 2">
            <a:extLst>
              <a:ext uri="{FF2B5EF4-FFF2-40B4-BE49-F238E27FC236}">
                <a16:creationId xmlns:a16="http://schemas.microsoft.com/office/drawing/2014/main" id="{560EEC44-D0E3-C93E-9062-1BAD25D6F090}"/>
              </a:ext>
            </a:extLst>
          </p:cNvPr>
          <p:cNvSpPr>
            <a:spLocks noGrp="1"/>
          </p:cNvSpPr>
          <p:nvPr>
            <p:ph idx="1"/>
          </p:nvPr>
        </p:nvSpPr>
        <p:spPr>
          <a:xfrm>
            <a:off x="720090" y="2139949"/>
            <a:ext cx="7886700" cy="4027488"/>
          </a:xfrm>
        </p:spPr>
        <p:txBody>
          <a:bodyPr/>
          <a:lstStyle/>
          <a:p>
            <a:r>
              <a:rPr lang="en-GB" sz="2200" dirty="0"/>
              <a:t>disincentivise sponsoring state tax avoidance. </a:t>
            </a:r>
          </a:p>
          <a:p>
            <a:r>
              <a:rPr lang="en-GB" sz="2200" dirty="0"/>
              <a:t>help ensure a level playing field with land-based mining.</a:t>
            </a:r>
          </a:p>
          <a:p>
            <a:r>
              <a:rPr lang="en-GB" sz="2200" dirty="0"/>
              <a:t>can increase but not decrease ISA revenues from a mine.</a:t>
            </a:r>
          </a:p>
          <a:p>
            <a:r>
              <a:rPr lang="en-GB" sz="2200" dirty="0"/>
              <a:t>create a level playing field between contractors regardless of tax exemptions and subsidies.</a:t>
            </a:r>
          </a:p>
        </p:txBody>
      </p:sp>
      <p:sp>
        <p:nvSpPr>
          <p:cNvPr id="4" name="Slide Number Placeholder 3">
            <a:extLst>
              <a:ext uri="{FF2B5EF4-FFF2-40B4-BE49-F238E27FC236}">
                <a16:creationId xmlns:a16="http://schemas.microsoft.com/office/drawing/2014/main" id="{5D937C38-806C-86BC-1A06-C3E1F9C1F3B3}"/>
              </a:ext>
            </a:extLst>
          </p:cNvPr>
          <p:cNvSpPr>
            <a:spLocks noGrp="1"/>
          </p:cNvSpPr>
          <p:nvPr>
            <p:ph type="sldNum" sz="quarter" idx="12"/>
          </p:nvPr>
        </p:nvSpPr>
        <p:spPr/>
        <p:txBody>
          <a:bodyPr/>
          <a:lstStyle/>
          <a:p>
            <a:pPr>
              <a:defRPr/>
            </a:pPr>
            <a:fld id="{C00C2DF6-D43E-4E63-9D48-7B38BFD764FF}" type="slidenum">
              <a:rPr lang="en-GB" smtClean="0"/>
              <a:pPr>
                <a:defRPr/>
              </a:pPr>
              <a:t>11</a:t>
            </a:fld>
            <a:endParaRPr lang="en-GB" dirty="0"/>
          </a:p>
        </p:txBody>
      </p:sp>
    </p:spTree>
    <p:extLst>
      <p:ext uri="{BB962C8B-B14F-4D97-AF65-F5344CB8AC3E}">
        <p14:creationId xmlns:p14="http://schemas.microsoft.com/office/powerpoint/2010/main" val="1201318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E7F26-3689-9E5C-7A9C-B2C65CC1DF25}"/>
              </a:ext>
            </a:extLst>
          </p:cNvPr>
          <p:cNvSpPr>
            <a:spLocks noGrp="1"/>
          </p:cNvSpPr>
          <p:nvPr>
            <p:ph type="title"/>
          </p:nvPr>
        </p:nvSpPr>
        <p:spPr/>
        <p:txBody>
          <a:bodyPr/>
          <a:lstStyle/>
          <a:p>
            <a:r>
              <a:rPr lang="en-GB" sz="2200" dirty="0"/>
              <a:t>Evaluating the two options</a:t>
            </a:r>
          </a:p>
        </p:txBody>
      </p:sp>
      <p:sp>
        <p:nvSpPr>
          <p:cNvPr id="4" name="Slide Number Placeholder 3">
            <a:extLst>
              <a:ext uri="{FF2B5EF4-FFF2-40B4-BE49-F238E27FC236}">
                <a16:creationId xmlns:a16="http://schemas.microsoft.com/office/drawing/2014/main" id="{E8D33B95-A477-C49F-72B3-4E8EE7C4C2BC}"/>
              </a:ext>
            </a:extLst>
          </p:cNvPr>
          <p:cNvSpPr>
            <a:spLocks noGrp="1"/>
          </p:cNvSpPr>
          <p:nvPr>
            <p:ph type="sldNum" sz="quarter" idx="12"/>
          </p:nvPr>
        </p:nvSpPr>
        <p:spPr/>
        <p:txBody>
          <a:bodyPr/>
          <a:lstStyle/>
          <a:p>
            <a:pPr>
              <a:defRPr/>
            </a:pPr>
            <a:fld id="{C00C2DF6-D43E-4E63-9D48-7B38BFD764FF}" type="slidenum">
              <a:rPr lang="en-GB" smtClean="0"/>
              <a:pPr>
                <a:defRPr/>
              </a:pPr>
              <a:t>12</a:t>
            </a:fld>
            <a:endParaRPr lang="en-GB" dirty="0"/>
          </a:p>
        </p:txBody>
      </p:sp>
      <p:sp>
        <p:nvSpPr>
          <p:cNvPr id="3" name="TextBox 2">
            <a:extLst>
              <a:ext uri="{FF2B5EF4-FFF2-40B4-BE49-F238E27FC236}">
                <a16:creationId xmlns:a16="http://schemas.microsoft.com/office/drawing/2014/main" id="{B0E619B0-0A09-8E3E-36BD-F60DE3DB1FA4}"/>
              </a:ext>
            </a:extLst>
          </p:cNvPr>
          <p:cNvSpPr txBox="1"/>
          <p:nvPr/>
        </p:nvSpPr>
        <p:spPr>
          <a:xfrm>
            <a:off x="701040" y="1787525"/>
            <a:ext cx="7814310" cy="5170646"/>
          </a:xfrm>
          <a:prstGeom prst="rect">
            <a:avLst/>
          </a:prstGeom>
          <a:noFill/>
        </p:spPr>
        <p:txBody>
          <a:bodyPr wrap="square" rtlCol="0">
            <a:spAutoFit/>
          </a:bodyPr>
          <a:lstStyle/>
          <a:p>
            <a:pPr marL="285750" indent="-285750">
              <a:buFont typeface="Arial" panose="020B0604020202020204" pitchFamily="34" charset="0"/>
              <a:buChar char="•"/>
            </a:pPr>
            <a:r>
              <a:rPr lang="en-GB" sz="2400" dirty="0"/>
              <a:t>In my view,  while both options are viable and beneficial, option 2 (the profit share) is superior and simpler.</a:t>
            </a:r>
          </a:p>
          <a:p>
            <a:endParaRPr lang="en-GB" sz="2400" dirty="0"/>
          </a:p>
          <a:p>
            <a:pPr marL="285750" indent="-285750">
              <a:buFont typeface="Arial" panose="020B0604020202020204" pitchFamily="34" charset="0"/>
              <a:buChar char="•"/>
            </a:pPr>
            <a:r>
              <a:rPr lang="en-GB" sz="2400" dirty="0"/>
              <a:t>Reasons for this include:</a:t>
            </a:r>
          </a:p>
          <a:p>
            <a:pPr lvl="1"/>
            <a:r>
              <a:rPr lang="en-GB" sz="2400" dirty="0"/>
              <a:t>a.) profit shares are a common and well understood fiscal imposition;</a:t>
            </a:r>
          </a:p>
          <a:p>
            <a:pPr lvl="1"/>
            <a:r>
              <a:rPr lang="en-GB" sz="2400" dirty="0"/>
              <a:t>b.) there is already a strong draft of all the relevant text;</a:t>
            </a:r>
          </a:p>
          <a:p>
            <a:pPr lvl="1"/>
            <a:r>
              <a:rPr lang="en-GB" sz="2400" dirty="0"/>
              <a:t>c.) it is more beneficial to sponsoring states as only sponsoring state payments are creditable; </a:t>
            </a:r>
          </a:p>
          <a:p>
            <a:pPr lvl="1"/>
            <a:r>
              <a:rPr lang="en-GB" sz="2400" dirty="0"/>
              <a:t>d.) it would lead to a payment regime with a royalty and a profit share which is clearly provided for by the Implementing Agreement and UNCLOS; and</a:t>
            </a:r>
          </a:p>
          <a:p>
            <a:pPr lvl="1"/>
            <a:r>
              <a:rPr lang="en-GB" sz="2400" dirty="0"/>
              <a:t>e.) less uncertainty for contractors and the ISA.</a:t>
            </a:r>
          </a:p>
          <a:p>
            <a:pPr lvl="1"/>
            <a:endParaRPr lang="en-GB" dirty="0"/>
          </a:p>
        </p:txBody>
      </p:sp>
    </p:spTree>
    <p:extLst>
      <p:ext uri="{BB962C8B-B14F-4D97-AF65-F5344CB8AC3E}">
        <p14:creationId xmlns:p14="http://schemas.microsoft.com/office/powerpoint/2010/main" val="2162585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E5CF-6E24-38F4-0F3E-7C522E7D0D57}"/>
              </a:ext>
            </a:extLst>
          </p:cNvPr>
          <p:cNvSpPr>
            <a:spLocks noGrp="1"/>
          </p:cNvSpPr>
          <p:nvPr>
            <p:ph type="title"/>
          </p:nvPr>
        </p:nvSpPr>
        <p:spPr/>
        <p:txBody>
          <a:bodyPr/>
          <a:lstStyle/>
          <a:p>
            <a:r>
              <a:rPr lang="en-GB" sz="2800" dirty="0"/>
              <a:t>Is there draft text for options 1 and 2</a:t>
            </a:r>
          </a:p>
        </p:txBody>
      </p:sp>
      <p:sp>
        <p:nvSpPr>
          <p:cNvPr id="3" name="Content Placeholder 2">
            <a:extLst>
              <a:ext uri="{FF2B5EF4-FFF2-40B4-BE49-F238E27FC236}">
                <a16:creationId xmlns:a16="http://schemas.microsoft.com/office/drawing/2014/main" id="{B245FCE7-4F10-A14B-2E8E-CD5C93E5BC03}"/>
              </a:ext>
            </a:extLst>
          </p:cNvPr>
          <p:cNvSpPr>
            <a:spLocks noGrp="1"/>
          </p:cNvSpPr>
          <p:nvPr>
            <p:ph idx="1"/>
          </p:nvPr>
        </p:nvSpPr>
        <p:spPr>
          <a:xfrm>
            <a:off x="628650" y="2179955"/>
            <a:ext cx="7886700" cy="4027488"/>
          </a:xfrm>
        </p:spPr>
        <p:txBody>
          <a:bodyPr/>
          <a:lstStyle/>
          <a:p>
            <a:r>
              <a:rPr lang="en-GB" sz="2500" dirty="0"/>
              <a:t>Text for option 1 is included in ISA/29/C/CRP.1 ‘the suspense document’ pages 5 to 8. However, some definitions (such as mining activities) need to be defined.</a:t>
            </a:r>
          </a:p>
          <a:p>
            <a:pPr marL="0" indent="0">
              <a:buNone/>
            </a:pPr>
            <a:endParaRPr lang="en-GB" sz="2500" dirty="0"/>
          </a:p>
          <a:p>
            <a:r>
              <a:rPr lang="en-GB" sz="2500" dirty="0"/>
              <a:t>Complete text for option 2 is provided in an earlier submission by the working group. It is 5 pages of text and can be downloaded at:</a:t>
            </a:r>
          </a:p>
          <a:p>
            <a:pPr marL="0" indent="0">
              <a:buNone/>
            </a:pPr>
            <a:r>
              <a:rPr lang="en-GB" sz="2500" dirty="0">
                <a:hlinkClick r:id="rId2"/>
              </a:rPr>
              <a:t>Draft-text-Additional-Profit-Share-Draft.pdf (isa.org.jm)</a:t>
            </a:r>
            <a:endParaRPr lang="en-GB" sz="2500" dirty="0"/>
          </a:p>
          <a:p>
            <a:pPr marL="0" indent="0">
              <a:buNone/>
            </a:pPr>
            <a:endParaRPr lang="en-GB" sz="2800" dirty="0"/>
          </a:p>
        </p:txBody>
      </p:sp>
      <p:sp>
        <p:nvSpPr>
          <p:cNvPr id="4" name="Slide Number Placeholder 3">
            <a:extLst>
              <a:ext uri="{FF2B5EF4-FFF2-40B4-BE49-F238E27FC236}">
                <a16:creationId xmlns:a16="http://schemas.microsoft.com/office/drawing/2014/main" id="{70189263-6C21-DB8B-7AA0-535754B8F851}"/>
              </a:ext>
            </a:extLst>
          </p:cNvPr>
          <p:cNvSpPr>
            <a:spLocks noGrp="1"/>
          </p:cNvSpPr>
          <p:nvPr>
            <p:ph type="sldNum" sz="quarter" idx="12"/>
          </p:nvPr>
        </p:nvSpPr>
        <p:spPr/>
        <p:txBody>
          <a:bodyPr/>
          <a:lstStyle/>
          <a:p>
            <a:pPr>
              <a:defRPr/>
            </a:pPr>
            <a:fld id="{C00C2DF6-D43E-4E63-9D48-7B38BFD764FF}" type="slidenum">
              <a:rPr lang="en-GB" smtClean="0"/>
              <a:pPr>
                <a:defRPr/>
              </a:pPr>
              <a:t>13</a:t>
            </a:fld>
            <a:endParaRPr lang="en-GB" dirty="0"/>
          </a:p>
        </p:txBody>
      </p:sp>
    </p:spTree>
    <p:extLst>
      <p:ext uri="{BB962C8B-B14F-4D97-AF65-F5344CB8AC3E}">
        <p14:creationId xmlns:p14="http://schemas.microsoft.com/office/powerpoint/2010/main" val="3546029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F50A8-6DA6-F01D-89E9-924F955B93F7}"/>
              </a:ext>
            </a:extLst>
          </p:cNvPr>
          <p:cNvSpPr>
            <a:spLocks noGrp="1"/>
          </p:cNvSpPr>
          <p:nvPr>
            <p:ph type="title"/>
          </p:nvPr>
        </p:nvSpPr>
        <p:spPr/>
        <p:txBody>
          <a:bodyPr/>
          <a:lstStyle/>
          <a:p>
            <a:r>
              <a:rPr lang="en-GB" sz="2600" dirty="0"/>
              <a:t>Does the equalisation measure dictate sponsoring state tax policy?</a:t>
            </a:r>
          </a:p>
        </p:txBody>
      </p:sp>
      <p:sp>
        <p:nvSpPr>
          <p:cNvPr id="3" name="Content Placeholder 2">
            <a:extLst>
              <a:ext uri="{FF2B5EF4-FFF2-40B4-BE49-F238E27FC236}">
                <a16:creationId xmlns:a16="http://schemas.microsoft.com/office/drawing/2014/main" id="{00C935B6-479C-F6EF-2595-82382C8700D2}"/>
              </a:ext>
            </a:extLst>
          </p:cNvPr>
          <p:cNvSpPr>
            <a:spLocks noGrp="1"/>
          </p:cNvSpPr>
          <p:nvPr>
            <p:ph idx="1"/>
          </p:nvPr>
        </p:nvSpPr>
        <p:spPr>
          <a:xfrm>
            <a:off x="547370" y="2062157"/>
            <a:ext cx="7886700" cy="4027488"/>
          </a:xfrm>
        </p:spPr>
        <p:txBody>
          <a:bodyPr/>
          <a:lstStyle/>
          <a:p>
            <a:r>
              <a:rPr lang="en-GB" sz="2800" dirty="0"/>
              <a:t>All states are and remain free to set all taxes and royalties at whatever rate they so choose.</a:t>
            </a:r>
          </a:p>
          <a:p>
            <a:r>
              <a:rPr lang="en-GB" sz="2800" dirty="0"/>
              <a:t>The equalisation measure provides a credit for payments to sponsoring states.</a:t>
            </a:r>
          </a:p>
          <a:p>
            <a:r>
              <a:rPr lang="en-GB" sz="2800" dirty="0"/>
              <a:t>Historically many countries have taxed companies on their worldwide profits and have provided a credit for foreign tax payments. This has not been regarded as controversial in tax policy and has obvious parallels with the equalisation measure.</a:t>
            </a:r>
          </a:p>
          <a:p>
            <a:pPr marL="0" indent="0">
              <a:buNone/>
            </a:pPr>
            <a:endParaRPr lang="en-GB" sz="2300" strike="sngStrike" dirty="0">
              <a:solidFill>
                <a:srgbClr val="FF0000"/>
              </a:solidFill>
            </a:endParaRPr>
          </a:p>
        </p:txBody>
      </p:sp>
      <p:sp>
        <p:nvSpPr>
          <p:cNvPr id="4" name="Slide Number Placeholder 3">
            <a:extLst>
              <a:ext uri="{FF2B5EF4-FFF2-40B4-BE49-F238E27FC236}">
                <a16:creationId xmlns:a16="http://schemas.microsoft.com/office/drawing/2014/main" id="{82597FD0-449F-AB2E-15DB-E047B2066ADA}"/>
              </a:ext>
            </a:extLst>
          </p:cNvPr>
          <p:cNvSpPr>
            <a:spLocks noGrp="1"/>
          </p:cNvSpPr>
          <p:nvPr>
            <p:ph type="sldNum" sz="quarter" idx="12"/>
          </p:nvPr>
        </p:nvSpPr>
        <p:spPr/>
        <p:txBody>
          <a:bodyPr/>
          <a:lstStyle/>
          <a:p>
            <a:pPr>
              <a:defRPr/>
            </a:pPr>
            <a:fld id="{C00C2DF6-D43E-4E63-9D48-7B38BFD764FF}" type="slidenum">
              <a:rPr lang="en-GB" smtClean="0"/>
              <a:pPr>
                <a:defRPr/>
              </a:pPr>
              <a:t>14</a:t>
            </a:fld>
            <a:endParaRPr lang="en-GB" dirty="0"/>
          </a:p>
        </p:txBody>
      </p:sp>
    </p:spTree>
    <p:extLst>
      <p:ext uri="{BB962C8B-B14F-4D97-AF65-F5344CB8AC3E}">
        <p14:creationId xmlns:p14="http://schemas.microsoft.com/office/powerpoint/2010/main" val="3010936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6824-2558-17BD-5A45-3D9CAB3A49BE}"/>
              </a:ext>
            </a:extLst>
          </p:cNvPr>
          <p:cNvSpPr>
            <a:spLocks noGrp="1"/>
          </p:cNvSpPr>
          <p:nvPr>
            <p:ph type="title"/>
          </p:nvPr>
        </p:nvSpPr>
        <p:spPr/>
        <p:txBody>
          <a:bodyPr/>
          <a:lstStyle/>
          <a:p>
            <a:r>
              <a:rPr lang="en-GB" sz="2600" dirty="0"/>
              <a:t>Do the Implementing Agreement and UNCLOS mandate an equalisation measure?</a:t>
            </a:r>
          </a:p>
        </p:txBody>
      </p:sp>
      <p:sp>
        <p:nvSpPr>
          <p:cNvPr id="3" name="Content Placeholder 2">
            <a:extLst>
              <a:ext uri="{FF2B5EF4-FFF2-40B4-BE49-F238E27FC236}">
                <a16:creationId xmlns:a16="http://schemas.microsoft.com/office/drawing/2014/main" id="{0703C60B-546E-B2A5-880C-F48CB63AB771}"/>
              </a:ext>
            </a:extLst>
          </p:cNvPr>
          <p:cNvSpPr>
            <a:spLocks noGrp="1"/>
          </p:cNvSpPr>
          <p:nvPr>
            <p:ph idx="1"/>
          </p:nvPr>
        </p:nvSpPr>
        <p:spPr/>
        <p:txBody>
          <a:bodyPr/>
          <a:lstStyle/>
          <a:p>
            <a:r>
              <a:rPr lang="en-GB" sz="2800" dirty="0"/>
              <a:t>Neither UNCLOS nor the Implementing Agreement mandate or exclude the use of an equalisation measure.</a:t>
            </a:r>
          </a:p>
          <a:p>
            <a:r>
              <a:rPr lang="en-GB" sz="2800" dirty="0"/>
              <a:t>However, there is a strong argument that an equalisation measure is the best solution to the ‘rates of payment’ requirement.</a:t>
            </a:r>
          </a:p>
          <a:p>
            <a:r>
              <a:rPr lang="en-GB" sz="2800" dirty="0"/>
              <a:t>UNCLOS and the Implementing Agreement do provide for a payment regime with a royalty and/or profit share, which are the instruments used by the equalisation measure.</a:t>
            </a:r>
          </a:p>
        </p:txBody>
      </p:sp>
      <p:sp>
        <p:nvSpPr>
          <p:cNvPr id="4" name="Slide Number Placeholder 3">
            <a:extLst>
              <a:ext uri="{FF2B5EF4-FFF2-40B4-BE49-F238E27FC236}">
                <a16:creationId xmlns:a16="http://schemas.microsoft.com/office/drawing/2014/main" id="{0FFA47B7-E281-B331-046C-379FFE5598E5}"/>
              </a:ext>
            </a:extLst>
          </p:cNvPr>
          <p:cNvSpPr>
            <a:spLocks noGrp="1"/>
          </p:cNvSpPr>
          <p:nvPr>
            <p:ph type="sldNum" sz="quarter" idx="12"/>
          </p:nvPr>
        </p:nvSpPr>
        <p:spPr/>
        <p:txBody>
          <a:bodyPr/>
          <a:lstStyle/>
          <a:p>
            <a:pPr>
              <a:defRPr/>
            </a:pPr>
            <a:fld id="{C00C2DF6-D43E-4E63-9D48-7B38BFD764FF}" type="slidenum">
              <a:rPr lang="en-GB" smtClean="0"/>
              <a:pPr>
                <a:defRPr/>
              </a:pPr>
              <a:t>15</a:t>
            </a:fld>
            <a:endParaRPr lang="en-GB" dirty="0"/>
          </a:p>
        </p:txBody>
      </p:sp>
    </p:spTree>
    <p:extLst>
      <p:ext uri="{BB962C8B-B14F-4D97-AF65-F5344CB8AC3E}">
        <p14:creationId xmlns:p14="http://schemas.microsoft.com/office/powerpoint/2010/main" val="3009748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4ED69-F24D-FB23-AE82-33D435307F5B}"/>
              </a:ext>
            </a:extLst>
          </p:cNvPr>
          <p:cNvSpPr>
            <a:spLocks noGrp="1"/>
          </p:cNvSpPr>
          <p:nvPr>
            <p:ph type="title"/>
          </p:nvPr>
        </p:nvSpPr>
        <p:spPr>
          <a:xfrm>
            <a:off x="628650" y="1039022"/>
            <a:ext cx="7886700" cy="792162"/>
          </a:xfrm>
        </p:spPr>
        <p:txBody>
          <a:bodyPr/>
          <a:lstStyle/>
          <a:p>
            <a:r>
              <a:rPr lang="en-GB" sz="2400" dirty="0"/>
              <a:t>If the details of the equalisation measure are provided in a standard then there will have to be a hook in the Exploitation Regulations.</a:t>
            </a:r>
          </a:p>
        </p:txBody>
      </p:sp>
      <p:sp>
        <p:nvSpPr>
          <p:cNvPr id="3" name="Content Placeholder 2">
            <a:extLst>
              <a:ext uri="{FF2B5EF4-FFF2-40B4-BE49-F238E27FC236}">
                <a16:creationId xmlns:a16="http://schemas.microsoft.com/office/drawing/2014/main" id="{14A9F7AC-C74D-3A77-01C0-27F8AA8D25AC}"/>
              </a:ext>
            </a:extLst>
          </p:cNvPr>
          <p:cNvSpPr>
            <a:spLocks noGrp="1"/>
          </p:cNvSpPr>
          <p:nvPr>
            <p:ph idx="1"/>
          </p:nvPr>
        </p:nvSpPr>
        <p:spPr>
          <a:xfrm>
            <a:off x="628650" y="2491578"/>
            <a:ext cx="7886700" cy="3327400"/>
          </a:xfrm>
        </p:spPr>
        <p:txBody>
          <a:bodyPr/>
          <a:lstStyle/>
          <a:p>
            <a:pPr marL="0" indent="0">
              <a:buNone/>
            </a:pPr>
            <a:r>
              <a:rPr lang="en-GB" sz="2400" dirty="0"/>
              <a:t>Draft Regulation 64 Bis</a:t>
            </a:r>
          </a:p>
          <a:p>
            <a:endParaRPr lang="en-GB" sz="2400" dirty="0"/>
          </a:p>
          <a:p>
            <a:pPr marL="0" indent="0">
              <a:buNone/>
            </a:pPr>
            <a:r>
              <a:rPr lang="en-GB" sz="2400" dirty="0"/>
              <a:t>A contractor shall pay the equalisation measure provided for by the equalisation measure standard.</a:t>
            </a:r>
          </a:p>
          <a:p>
            <a:pPr marL="0" indent="0">
              <a:buNone/>
            </a:pPr>
            <a:endParaRPr lang="en-GB" sz="2400" dirty="0"/>
          </a:p>
        </p:txBody>
      </p:sp>
      <p:sp>
        <p:nvSpPr>
          <p:cNvPr id="4" name="Slide Number Placeholder 3">
            <a:extLst>
              <a:ext uri="{FF2B5EF4-FFF2-40B4-BE49-F238E27FC236}">
                <a16:creationId xmlns:a16="http://schemas.microsoft.com/office/drawing/2014/main" id="{6E007E28-03BD-876D-EB81-7D925446F776}"/>
              </a:ext>
            </a:extLst>
          </p:cNvPr>
          <p:cNvSpPr>
            <a:spLocks noGrp="1"/>
          </p:cNvSpPr>
          <p:nvPr>
            <p:ph type="sldNum" sz="quarter" idx="12"/>
          </p:nvPr>
        </p:nvSpPr>
        <p:spPr/>
        <p:txBody>
          <a:bodyPr/>
          <a:lstStyle/>
          <a:p>
            <a:pPr>
              <a:defRPr/>
            </a:pPr>
            <a:fld id="{C00C2DF6-D43E-4E63-9D48-7B38BFD764FF}" type="slidenum">
              <a:rPr lang="en-GB" smtClean="0"/>
              <a:pPr>
                <a:defRPr/>
              </a:pPr>
              <a:t>16</a:t>
            </a:fld>
            <a:endParaRPr lang="en-GB" dirty="0"/>
          </a:p>
        </p:txBody>
      </p:sp>
    </p:spTree>
    <p:extLst>
      <p:ext uri="{BB962C8B-B14F-4D97-AF65-F5344CB8AC3E}">
        <p14:creationId xmlns:p14="http://schemas.microsoft.com/office/powerpoint/2010/main" val="503489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BB6C-8E96-6950-F88E-3B01772075CA}"/>
              </a:ext>
            </a:extLst>
          </p:cNvPr>
          <p:cNvSpPr>
            <a:spLocks noGrp="1"/>
          </p:cNvSpPr>
          <p:nvPr>
            <p:ph type="title"/>
          </p:nvPr>
        </p:nvSpPr>
        <p:spPr/>
        <p:txBody>
          <a:bodyPr/>
          <a:lstStyle/>
          <a:p>
            <a:r>
              <a:rPr lang="en-GB" sz="2800" dirty="0"/>
              <a:t>Key Takeaways</a:t>
            </a:r>
          </a:p>
        </p:txBody>
      </p:sp>
      <p:sp>
        <p:nvSpPr>
          <p:cNvPr id="3" name="Content Placeholder 2">
            <a:extLst>
              <a:ext uri="{FF2B5EF4-FFF2-40B4-BE49-F238E27FC236}">
                <a16:creationId xmlns:a16="http://schemas.microsoft.com/office/drawing/2014/main" id="{0080B93A-4B28-2F11-8E73-C88B2F9D3582}"/>
              </a:ext>
            </a:extLst>
          </p:cNvPr>
          <p:cNvSpPr>
            <a:spLocks noGrp="1"/>
          </p:cNvSpPr>
          <p:nvPr>
            <p:ph idx="1"/>
          </p:nvPr>
        </p:nvSpPr>
        <p:spPr>
          <a:xfrm>
            <a:off x="628650" y="2031042"/>
            <a:ext cx="8324850" cy="4027488"/>
          </a:xfrm>
        </p:spPr>
        <p:txBody>
          <a:bodyPr/>
          <a:lstStyle/>
          <a:p>
            <a:pPr marL="0" indent="0">
              <a:buNone/>
            </a:pPr>
            <a:r>
              <a:rPr lang="en-GB" sz="2500" dirty="0"/>
              <a:t>The working group concluded:</a:t>
            </a:r>
          </a:p>
          <a:p>
            <a:pPr marL="0" indent="0">
              <a:buNone/>
            </a:pPr>
            <a:r>
              <a:rPr lang="en-GB" sz="2500" dirty="0"/>
              <a:t>a.) the effective tax rate is a good measure of rates of payment;</a:t>
            </a:r>
          </a:p>
          <a:p>
            <a:pPr marL="0" indent="0">
              <a:buNone/>
            </a:pPr>
            <a:r>
              <a:rPr lang="en-GB" sz="2500" dirty="0"/>
              <a:t>b.) an equalisation measure is better than the alternative of assuming a sponsoring state tax rate that may be incorrect;</a:t>
            </a:r>
          </a:p>
          <a:p>
            <a:pPr marL="0" indent="0">
              <a:buNone/>
            </a:pPr>
            <a:r>
              <a:rPr lang="en-GB" sz="2500" dirty="0"/>
              <a:t>c.) option 1 hybrid and option 2 profit share are both good options; and</a:t>
            </a:r>
          </a:p>
          <a:p>
            <a:pPr marL="0" indent="0">
              <a:buNone/>
            </a:pPr>
            <a:r>
              <a:rPr lang="en-GB" sz="2500" dirty="0"/>
              <a:t>d.) there is already draft text for both option 1 hybrid and option 2 profit share.</a:t>
            </a:r>
          </a:p>
        </p:txBody>
      </p:sp>
      <p:sp>
        <p:nvSpPr>
          <p:cNvPr id="4" name="Slide Number Placeholder 3">
            <a:extLst>
              <a:ext uri="{FF2B5EF4-FFF2-40B4-BE49-F238E27FC236}">
                <a16:creationId xmlns:a16="http://schemas.microsoft.com/office/drawing/2014/main" id="{42D53C98-A988-A406-C72E-3203080FBD43}"/>
              </a:ext>
            </a:extLst>
          </p:cNvPr>
          <p:cNvSpPr>
            <a:spLocks noGrp="1"/>
          </p:cNvSpPr>
          <p:nvPr>
            <p:ph type="sldNum" sz="quarter" idx="12"/>
          </p:nvPr>
        </p:nvSpPr>
        <p:spPr/>
        <p:txBody>
          <a:bodyPr/>
          <a:lstStyle/>
          <a:p>
            <a:pPr>
              <a:defRPr/>
            </a:pPr>
            <a:fld id="{C00C2DF6-D43E-4E63-9D48-7B38BFD764FF}" type="slidenum">
              <a:rPr lang="en-GB" smtClean="0"/>
              <a:pPr>
                <a:defRPr/>
              </a:pPr>
              <a:t>17</a:t>
            </a:fld>
            <a:endParaRPr lang="en-GB" dirty="0"/>
          </a:p>
        </p:txBody>
      </p:sp>
    </p:spTree>
    <p:extLst>
      <p:ext uri="{BB962C8B-B14F-4D97-AF65-F5344CB8AC3E}">
        <p14:creationId xmlns:p14="http://schemas.microsoft.com/office/powerpoint/2010/main" val="2054477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93C57-23ED-A6D9-0DEA-41134748CFB3}"/>
              </a:ext>
            </a:extLst>
          </p:cNvPr>
          <p:cNvSpPr>
            <a:spLocks noGrp="1"/>
          </p:cNvSpPr>
          <p:nvPr>
            <p:ph type="title"/>
          </p:nvPr>
        </p:nvSpPr>
        <p:spPr/>
        <p:txBody>
          <a:bodyPr/>
          <a:lstStyle/>
          <a:p>
            <a:r>
              <a:rPr lang="en-GB" sz="2800" dirty="0"/>
              <a:t>Disclaimer</a:t>
            </a:r>
          </a:p>
        </p:txBody>
      </p:sp>
      <p:sp>
        <p:nvSpPr>
          <p:cNvPr id="3" name="Content Placeholder 2">
            <a:extLst>
              <a:ext uri="{FF2B5EF4-FFF2-40B4-BE49-F238E27FC236}">
                <a16:creationId xmlns:a16="http://schemas.microsoft.com/office/drawing/2014/main" id="{3A23F1D9-C52B-B14D-4748-0ECE62BC534F}"/>
              </a:ext>
            </a:extLst>
          </p:cNvPr>
          <p:cNvSpPr>
            <a:spLocks noGrp="1"/>
          </p:cNvSpPr>
          <p:nvPr>
            <p:ph idx="1"/>
          </p:nvPr>
        </p:nvSpPr>
        <p:spPr/>
        <p:txBody>
          <a:bodyPr/>
          <a:lstStyle/>
          <a:p>
            <a:r>
              <a:rPr lang="en-GB" sz="2200" dirty="0"/>
              <a:t>The views and opinions expressed in this Presentation are those of the presenter and </a:t>
            </a:r>
            <a:r>
              <a:rPr lang="en-GB" sz="2200" b="1" u="sng" dirty="0"/>
              <a:t>do not </a:t>
            </a:r>
            <a:r>
              <a:rPr lang="en-GB" sz="2200" dirty="0"/>
              <a:t>necessarily represent the views of the Commonwealth Secretariat or any Commonwealth member country.</a:t>
            </a:r>
          </a:p>
          <a:p>
            <a:endParaRPr lang="en-GB" sz="2200" dirty="0"/>
          </a:p>
          <a:p>
            <a:endParaRPr lang="en-GB" dirty="0"/>
          </a:p>
        </p:txBody>
      </p:sp>
      <p:sp>
        <p:nvSpPr>
          <p:cNvPr id="4" name="Slide Number Placeholder 3">
            <a:extLst>
              <a:ext uri="{FF2B5EF4-FFF2-40B4-BE49-F238E27FC236}">
                <a16:creationId xmlns:a16="http://schemas.microsoft.com/office/drawing/2014/main" id="{D85BF33C-A5E7-B090-80AC-A1831BF3E9C3}"/>
              </a:ext>
            </a:extLst>
          </p:cNvPr>
          <p:cNvSpPr>
            <a:spLocks noGrp="1"/>
          </p:cNvSpPr>
          <p:nvPr>
            <p:ph type="sldNum" sz="quarter" idx="12"/>
          </p:nvPr>
        </p:nvSpPr>
        <p:spPr/>
        <p:txBody>
          <a:bodyPr/>
          <a:lstStyle/>
          <a:p>
            <a:pPr>
              <a:defRPr/>
            </a:pPr>
            <a:fld id="{C00C2DF6-D43E-4E63-9D48-7B38BFD764FF}" type="slidenum">
              <a:rPr lang="en-GB" smtClean="0"/>
              <a:pPr>
                <a:defRPr/>
              </a:pPr>
              <a:t>18</a:t>
            </a:fld>
            <a:endParaRPr lang="en-GB" dirty="0"/>
          </a:p>
        </p:txBody>
      </p:sp>
    </p:spTree>
    <p:extLst>
      <p:ext uri="{BB962C8B-B14F-4D97-AF65-F5344CB8AC3E}">
        <p14:creationId xmlns:p14="http://schemas.microsoft.com/office/powerpoint/2010/main" val="43636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94D23-3F42-DA5E-FAAD-98039B6E5789}"/>
              </a:ext>
            </a:extLst>
          </p:cNvPr>
          <p:cNvSpPr>
            <a:spLocks noGrp="1"/>
          </p:cNvSpPr>
          <p:nvPr>
            <p:ph type="title"/>
          </p:nvPr>
        </p:nvSpPr>
        <p:spPr/>
        <p:txBody>
          <a:bodyPr/>
          <a:lstStyle/>
          <a:p>
            <a:r>
              <a:rPr lang="en-GB" sz="2800" dirty="0"/>
              <a:t>References</a:t>
            </a:r>
          </a:p>
        </p:txBody>
      </p:sp>
      <p:sp>
        <p:nvSpPr>
          <p:cNvPr id="3" name="Content Placeholder 2">
            <a:extLst>
              <a:ext uri="{FF2B5EF4-FFF2-40B4-BE49-F238E27FC236}">
                <a16:creationId xmlns:a16="http://schemas.microsoft.com/office/drawing/2014/main" id="{C6AE9AA8-E0DB-BB43-3C8B-D68FDA623D6A}"/>
              </a:ext>
            </a:extLst>
          </p:cNvPr>
          <p:cNvSpPr>
            <a:spLocks noGrp="1"/>
          </p:cNvSpPr>
          <p:nvPr>
            <p:ph idx="1"/>
          </p:nvPr>
        </p:nvSpPr>
        <p:spPr/>
        <p:txBody>
          <a:bodyPr/>
          <a:lstStyle/>
          <a:p>
            <a:pPr marL="0" indent="0">
              <a:buNone/>
            </a:pPr>
            <a:r>
              <a:rPr lang="en-GB" sz="1500" b="0" i="0" dirty="0">
                <a:solidFill>
                  <a:srgbClr val="222222"/>
                </a:solidFill>
                <a:effectLst/>
                <a:latin typeface="Arial" panose="020B0604020202020204" pitchFamily="34" charset="0"/>
              </a:rPr>
              <a:t>*Wilde, D. (2022). An evaluation of the payment regime for deep seabed polymetallic nodule mining in the Area. </a:t>
            </a:r>
            <a:r>
              <a:rPr lang="en-GB" sz="1500" b="0" i="1" dirty="0">
                <a:solidFill>
                  <a:srgbClr val="222222"/>
                </a:solidFill>
                <a:effectLst/>
                <a:latin typeface="Arial" panose="020B0604020202020204" pitchFamily="34" charset="0"/>
              </a:rPr>
              <a:t>Perspectives on Deep-Sea Mining: Sustainability, Technology, Environmental Policy and Management</a:t>
            </a:r>
            <a:r>
              <a:rPr lang="en-GB" sz="1500" b="0" i="0" dirty="0">
                <a:solidFill>
                  <a:srgbClr val="222222"/>
                </a:solidFill>
                <a:effectLst/>
                <a:latin typeface="Arial" panose="020B0604020202020204" pitchFamily="34" charset="0"/>
              </a:rPr>
              <a:t>, 527-557. </a:t>
            </a:r>
            <a:r>
              <a:rPr lang="en-GB" sz="1500" b="0" i="0" dirty="0">
                <a:solidFill>
                  <a:srgbClr val="222222"/>
                </a:solidFill>
                <a:effectLst/>
                <a:latin typeface="Arial" panose="020B0604020202020204" pitchFamily="34" charset="0"/>
                <a:hlinkClick r:id="rId2"/>
              </a:rPr>
              <a:t>https://link.springer.com/chapter/10.1007/978-3-030-87982-2_18</a:t>
            </a:r>
            <a:endParaRPr lang="en-GB" sz="1500" b="0" i="0" dirty="0">
              <a:solidFill>
                <a:srgbClr val="222222"/>
              </a:solidFill>
              <a:effectLst/>
              <a:latin typeface="Arial" panose="020B0604020202020204" pitchFamily="34" charset="0"/>
            </a:endParaRPr>
          </a:p>
          <a:p>
            <a:pPr marL="0" indent="0">
              <a:buNone/>
            </a:pPr>
            <a:endParaRPr lang="en-GB" dirty="0"/>
          </a:p>
        </p:txBody>
      </p:sp>
      <p:sp>
        <p:nvSpPr>
          <p:cNvPr id="4" name="Slide Number Placeholder 3">
            <a:extLst>
              <a:ext uri="{FF2B5EF4-FFF2-40B4-BE49-F238E27FC236}">
                <a16:creationId xmlns:a16="http://schemas.microsoft.com/office/drawing/2014/main" id="{00FCE0B8-1A74-1BE5-86A1-37E2E8F43053}"/>
              </a:ext>
            </a:extLst>
          </p:cNvPr>
          <p:cNvSpPr>
            <a:spLocks noGrp="1"/>
          </p:cNvSpPr>
          <p:nvPr>
            <p:ph type="sldNum" sz="quarter" idx="12"/>
          </p:nvPr>
        </p:nvSpPr>
        <p:spPr/>
        <p:txBody>
          <a:bodyPr/>
          <a:lstStyle/>
          <a:p>
            <a:pPr>
              <a:defRPr/>
            </a:pPr>
            <a:fld id="{C00C2DF6-D43E-4E63-9D48-7B38BFD764FF}" type="slidenum">
              <a:rPr lang="en-GB" smtClean="0"/>
              <a:pPr>
                <a:defRPr/>
              </a:pPr>
              <a:t>19</a:t>
            </a:fld>
            <a:endParaRPr lang="en-GB" dirty="0"/>
          </a:p>
        </p:txBody>
      </p:sp>
    </p:spTree>
    <p:extLst>
      <p:ext uri="{BB962C8B-B14F-4D97-AF65-F5344CB8AC3E}">
        <p14:creationId xmlns:p14="http://schemas.microsoft.com/office/powerpoint/2010/main" val="315666250"/>
      </p:ext>
    </p:extLst>
  </p:cSld>
  <p:clrMapOvr>
    <a:masterClrMapping/>
  </p:clrMapOvr>
</p:sld>
</file>

<file path=ppt/theme/theme1.xml><?xml version="1.0" encoding="utf-8"?>
<a:theme xmlns:a="http://schemas.openxmlformats.org/drawingml/2006/main" name="Default - Title Slide">
  <a:themeElements>
    <a:clrScheme name="">
      <a:dk1>
        <a:srgbClr val="000000"/>
      </a:dk1>
      <a:lt1>
        <a:srgbClr val="FFFFFF"/>
      </a:lt1>
      <a:dk2>
        <a:srgbClr val="A7A7A7"/>
      </a:dk2>
      <a:lt2>
        <a:srgbClr val="535353"/>
      </a:lt2>
      <a:accent1>
        <a:srgbClr val="5B9BD5"/>
      </a:accent1>
      <a:accent2>
        <a:srgbClr val="ED7D31"/>
      </a:accent2>
      <a:accent3>
        <a:srgbClr val="FFFFFF"/>
      </a:accent3>
      <a:accent4>
        <a:srgbClr val="000000"/>
      </a:accent4>
      <a:accent5>
        <a:srgbClr val="B5CBE7"/>
      </a:accent5>
      <a:accent6>
        <a:srgbClr val="D7712B"/>
      </a:accent6>
      <a:hlink>
        <a:srgbClr val="0000FF"/>
      </a:hlink>
      <a:folHlink>
        <a:srgbClr val="FF00FF"/>
      </a:folHlink>
    </a:clrScheme>
    <a:fontScheme name="Default - Title Slid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solidFill>
            <a:srgbClr val="5B9BD5"/>
          </a:solidFill>
          <a:prstDash val="solid"/>
          <a:miter lim="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12700" cap="flat" cmpd="sng" algn="ctr">
          <a:solidFill>
            <a:srgbClr val="5B9BD5"/>
          </a:solidFill>
          <a:prstDash val="solid"/>
          <a:miter lim="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monwealth PPT template trebuchet with charts" id="{842063A5-8C95-4A67-BB4F-EDA12A17DF7C}" vid="{96DFAEAD-5510-4342-BD49-2B760B84114C}"/>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a7065bc-64eb-4c10-937d-809cc42d23d7" xsi:nil="true"/>
    <lcf76f155ced4ddcb4097134ff3c332f xmlns="24339691-f6e6-4c37-9e4b-ba03e2030f2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4AFE9305EFE8F4FA3295A86EB035787" ma:contentTypeVersion="20" ma:contentTypeDescription="Create a new document." ma:contentTypeScope="" ma:versionID="2b26a81452359f813de735d5d34e1824">
  <xsd:schema xmlns:xsd="http://www.w3.org/2001/XMLSchema" xmlns:xs="http://www.w3.org/2001/XMLSchema" xmlns:p="http://schemas.microsoft.com/office/2006/metadata/properties" xmlns:ns1="http://schemas.microsoft.com/sharepoint/v3" xmlns:ns2="24339691-f6e6-4c37-9e4b-ba03e2030f22" xmlns:ns3="9d0a4623-c864-491c-b5bc-3e6bb733add1" xmlns:ns4="5a7065bc-64eb-4c10-937d-809cc42d23d7" targetNamespace="http://schemas.microsoft.com/office/2006/metadata/properties" ma:root="true" ma:fieldsID="7542e3e7e01211e18681160966522fdf" ns1:_="" ns2:_="" ns3:_="" ns4:_="">
    <xsd:import namespace="http://schemas.microsoft.com/sharepoint/v3"/>
    <xsd:import namespace="24339691-f6e6-4c37-9e4b-ba03e2030f22"/>
    <xsd:import namespace="9d0a4623-c864-491c-b5bc-3e6bb733add1"/>
    <xsd:import namespace="5a7065bc-64eb-4c10-937d-809cc42d23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1:_ip_UnifiedCompliancePolicyProperties" minOccurs="0"/>
                <xsd:element ref="ns1:_ip_UnifiedCompliancePolicyUIAction"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339691-f6e6-4c37-9e4b-ba03e2030f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c0c5782-4f8d-428d-beff-b3387859ea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0a4623-c864-491c-b5bc-3e6bb733add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7065bc-64eb-4c10-937d-809cc42d23d7"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df5d2c64-3be6-48a2-9df5-1dec36999e03}" ma:internalName="TaxCatchAll" ma:showField="CatchAllData" ma:web="9d0a4623-c864-491c-b5bc-3e6bb733ad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7B1937-B561-4BDB-A341-E5B9C96AFE08}">
  <ds:schemaRefs>
    <ds:schemaRef ds:uri="http://schemas.microsoft.com/office/2006/documentManagement/types"/>
    <ds:schemaRef ds:uri="24339691-f6e6-4c37-9e4b-ba03e2030f22"/>
    <ds:schemaRef ds:uri="http://purl.org/dc/terms/"/>
    <ds:schemaRef ds:uri="http://schemas.microsoft.com/office/2006/metadata/properties"/>
    <ds:schemaRef ds:uri="http://purl.org/dc/elements/1.1/"/>
    <ds:schemaRef ds:uri="http://schemas.microsoft.com/office/infopath/2007/PartnerControls"/>
    <ds:schemaRef ds:uri="http://purl.org/dc/dcmitype/"/>
    <ds:schemaRef ds:uri="9d0a4623-c864-491c-b5bc-3e6bb733add1"/>
    <ds:schemaRef ds:uri="http://schemas.microsoft.com/sharepoint/v3"/>
    <ds:schemaRef ds:uri="http://schemas.openxmlformats.org/package/2006/metadata/core-properties"/>
    <ds:schemaRef ds:uri="5a7065bc-64eb-4c10-937d-809cc42d23d7"/>
    <ds:schemaRef ds:uri="http://www.w3.org/XML/1998/namespace"/>
  </ds:schemaRefs>
</ds:datastoreItem>
</file>

<file path=customXml/itemProps2.xml><?xml version="1.0" encoding="utf-8"?>
<ds:datastoreItem xmlns:ds="http://schemas.openxmlformats.org/officeDocument/2006/customXml" ds:itemID="{24E71D5F-246A-42E7-A6A7-57AA42D3DAF1}">
  <ds:schemaRefs>
    <ds:schemaRef ds:uri="http://schemas.microsoft.com/sharepoint/v3/contenttype/forms"/>
  </ds:schemaRefs>
</ds:datastoreItem>
</file>

<file path=customXml/itemProps3.xml><?xml version="1.0" encoding="utf-8"?>
<ds:datastoreItem xmlns:ds="http://schemas.openxmlformats.org/officeDocument/2006/customXml" ds:itemID="{4A251730-3CE5-4032-8894-648760421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4339691-f6e6-4c37-9e4b-ba03e2030f22"/>
    <ds:schemaRef ds:uri="9d0a4623-c864-491c-b5bc-3e6bb733add1"/>
    <ds:schemaRef ds:uri="5a7065bc-64eb-4c10-937d-809cc42d23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3659</TotalTime>
  <Words>1270</Words>
  <Application>Microsoft Office PowerPoint</Application>
  <PresentationFormat>On-screen Show (4:3)</PresentationFormat>
  <Paragraphs>117</Paragraphs>
  <Slides>19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Helvetica</vt:lpstr>
      <vt:lpstr>Trebuchet MS</vt:lpstr>
      <vt:lpstr>Default - Title Slide</vt:lpstr>
      <vt:lpstr>1_Office Theme</vt:lpstr>
      <vt:lpstr>Discussion of an equalisation measure for deep-seabed mining in the Area</vt:lpstr>
      <vt:lpstr>The Commonwealth</vt:lpstr>
      <vt:lpstr>What does the Implementing Agreement say?</vt:lpstr>
      <vt:lpstr>The effective tax rate for a mine is a good measure of the “rates of payment”</vt:lpstr>
      <vt:lpstr>Effective tax rates for land-based mining jurisdictions*</vt:lpstr>
      <vt:lpstr>ISA/MIT Financial Model (July 2023 version) results</vt:lpstr>
      <vt:lpstr>Is it correct to assume that a 25% sponsoring state corporate income tax applies?</vt:lpstr>
      <vt:lpstr>Options </vt:lpstr>
      <vt:lpstr>How would an equalisation measure work?</vt:lpstr>
      <vt:lpstr>What equalisation measures have been shortlisted by the working group?</vt:lpstr>
      <vt:lpstr>Key benefits of both equalisation measures </vt:lpstr>
      <vt:lpstr>Evaluating the two options</vt:lpstr>
      <vt:lpstr>Is there draft text for options 1 and 2</vt:lpstr>
      <vt:lpstr>Does the equalisation measure dictate sponsoring state tax policy?</vt:lpstr>
      <vt:lpstr>Do the Implementing Agreement and UNCLOS mandate an equalisation measure?</vt:lpstr>
      <vt:lpstr>If the details of the equalisation measure are provided in a standard then there will have to be a hook in the Exploitation Regulations.</vt:lpstr>
      <vt:lpstr>Key Takeaways</vt:lpstr>
      <vt:lpstr>Disclaimer</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Commonwealth Carbon Tax Model Law</dc:title>
  <dc:creator>Daniel Wilde</dc:creator>
  <cp:lastModifiedBy>Wilde, Daniel</cp:lastModifiedBy>
  <cp:revision>8</cp:revision>
  <dcterms:created xsi:type="dcterms:W3CDTF">2023-05-09T12:51:20Z</dcterms:created>
  <dcterms:modified xsi:type="dcterms:W3CDTF">2024-03-18T12:41:47Z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0x01010044AFE9305EFE8F4FA3295A86EB035787</vt:lpwstr>
  </property>
  <property fmtid="{D5CDD505-2E9C-101B-9397-08002B2CF9AE}" pid="3" name="MediaServiceImageTags">
    <vt:lpwstr/>
  </property>
</Properties>
</file>