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20"/>
  </p:notesMasterIdLst>
  <p:handoutMasterIdLst>
    <p:handoutMasterId r:id="rId21"/>
  </p:handoutMasterIdLst>
  <p:sldIdLst>
    <p:sldId id="262" r:id="rId6"/>
    <p:sldId id="388" r:id="rId7"/>
    <p:sldId id="389" r:id="rId8"/>
    <p:sldId id="390" r:id="rId9"/>
    <p:sldId id="391" r:id="rId10"/>
    <p:sldId id="392" r:id="rId11"/>
    <p:sldId id="393" r:id="rId12"/>
    <p:sldId id="394" r:id="rId13"/>
    <p:sldId id="397" r:id="rId14"/>
    <p:sldId id="398" r:id="rId15"/>
    <p:sldId id="395" r:id="rId16"/>
    <p:sldId id="396" r:id="rId17"/>
    <p:sldId id="399" r:id="rId18"/>
    <p:sldId id="38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t>Effective</a:t>
            </a:r>
            <a:r>
              <a:rPr lang="en-GB" sz="1800" b="1" baseline="0" dirty="0"/>
              <a:t> Tax Rate (Working Group suggested targeting 43%)</a:t>
            </a:r>
            <a:endParaRPr lang="en-GB" sz="1800" b="1" dirty="0"/>
          </a:p>
        </c:rich>
      </c:tx>
      <c:layout>
        <c:manualLayout>
          <c:xMode val="edge"/>
          <c:yMode val="edge"/>
          <c:x val="0.22114701704545459"/>
          <c:y val="1.797209977924602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555381749156357E-2"/>
          <c:y val="0.130599117491526"/>
          <c:w val="0.92298330872703416"/>
          <c:h val="0.72423840880368706"/>
        </c:manualLayout>
      </c:layout>
      <c:barChart>
        <c:barDir val="col"/>
        <c:grouping val="stacked"/>
        <c:varyColors val="0"/>
        <c:ser>
          <c:idx val="0"/>
          <c:order val="0"/>
          <c:tx>
            <c:strRef>
              <c:f>[GraphEqualisationPresentation.xlsx]Sheet1!$A$2</c:f>
              <c:strCache>
                <c:ptCount val="1"/>
                <c:pt idx="0">
                  <c:v>ISA Share of Profits </c:v>
                </c:pt>
              </c:strCache>
            </c:strRef>
          </c:tx>
          <c:spPr>
            <a:solidFill>
              <a:schemeClr val="accent1"/>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[GraphEqualisationPresentation.xlsx]Sheet1!$B$2:$C$2</c:f>
              <c:numCache>
                <c:formatCode>0%</c:formatCode>
                <c:ptCount val="2"/>
                <c:pt idx="0">
                  <c:v>0.25</c:v>
                </c:pt>
                <c:pt idx="1">
                  <c:v>0.25</c:v>
                </c:pt>
              </c:numCache>
            </c:numRef>
          </c:val>
          <c:extLst>
            <c:ext xmlns:c16="http://schemas.microsoft.com/office/drawing/2014/chart" uri="{C3380CC4-5D6E-409C-BE32-E72D297353CC}">
              <c16:uniqueId val="{00000000-D22D-4FCB-9723-CD2FC302A08C}"/>
            </c:ext>
          </c:extLst>
        </c:ser>
        <c:ser>
          <c:idx val="1"/>
          <c:order val="1"/>
          <c:tx>
            <c:strRef>
              <c:f>[GraphEqualisationPresentation.xlsx]Sheet1!$A$3</c:f>
              <c:strCache>
                <c:ptCount val="1"/>
                <c:pt idx="0">
                  <c:v>Sponsoring State Share of Profits </c:v>
                </c:pt>
              </c:strCache>
            </c:strRef>
          </c:tx>
          <c:spPr>
            <a:solidFill>
              <a:schemeClr val="accent2"/>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[GraphEqualisationPresentation.xlsx]Sheet1!$B$3:$C$3</c:f>
              <c:numCache>
                <c:formatCode>General</c:formatCode>
                <c:ptCount val="2"/>
                <c:pt idx="0" formatCode="0%">
                  <c:v>0.18</c:v>
                </c:pt>
                <c:pt idx="1">
                  <c:v>0</c:v>
                </c:pt>
              </c:numCache>
            </c:numRef>
          </c:val>
          <c:extLst>
            <c:ext xmlns:c16="http://schemas.microsoft.com/office/drawing/2014/chart" uri="{C3380CC4-5D6E-409C-BE32-E72D297353CC}">
              <c16:uniqueId val="{00000001-D22D-4FCB-9723-CD2FC302A08C}"/>
            </c:ext>
          </c:extLst>
        </c:ser>
        <c:dLbls>
          <c:showLegendKey val="0"/>
          <c:showVal val="0"/>
          <c:showCatName val="0"/>
          <c:showSerName val="0"/>
          <c:showPercent val="0"/>
          <c:showBubbleSize val="0"/>
        </c:dLbls>
        <c:gapWidth val="150"/>
        <c:overlap val="100"/>
        <c:axId val="1719928015"/>
        <c:axId val="1719925135"/>
      </c:barChart>
      <c:catAx>
        <c:axId val="171992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719925135"/>
        <c:crosses val="autoZero"/>
        <c:auto val="1"/>
        <c:lblAlgn val="ctr"/>
        <c:lblOffset val="100"/>
        <c:noMultiLvlLbl val="0"/>
      </c:catAx>
      <c:valAx>
        <c:axId val="1719925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719928015"/>
        <c:crosses val="autoZero"/>
        <c:crossBetween val="between"/>
      </c:valAx>
      <c:spPr>
        <a:noFill/>
        <a:ln>
          <a:noFill/>
        </a:ln>
        <a:effectLst/>
      </c:spPr>
    </c:plotArea>
    <c:legend>
      <c:legendPos val="b"/>
      <c:layout>
        <c:manualLayout>
          <c:xMode val="edge"/>
          <c:yMode val="edge"/>
          <c:x val="0.17817589030064424"/>
          <c:y val="0.94381135918054693"/>
          <c:w val="0.65785262504473874"/>
          <c:h val="5.6188640819453087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0.67179</cdr:x>
      <cdr:y>0.57898</cdr:y>
    </cdr:from>
    <cdr:to>
      <cdr:x>0.83017</cdr:x>
      <cdr:y>0.73471</cdr:y>
    </cdr:to>
    <cdr:sp macro="" textlink="">
      <cdr:nvSpPr>
        <cdr:cNvPr id="2" name="TextBox 1">
          <a:extLst xmlns:a="http://schemas.openxmlformats.org/drawingml/2006/main">
            <a:ext uri="{FF2B5EF4-FFF2-40B4-BE49-F238E27FC236}">
              <a16:creationId xmlns:a16="http://schemas.microsoft.com/office/drawing/2014/main" id="{8C5FC5C9-D1FA-A236-AD44-C5EA17A5FAD8}"/>
            </a:ext>
          </a:extLst>
        </cdr:cNvPr>
        <cdr:cNvSpPr txBox="1"/>
      </cdr:nvSpPr>
      <cdr:spPr>
        <a:xfrm xmlns:a="http://schemas.openxmlformats.org/drawingml/2006/main">
          <a:off x="5214620" y="2952989"/>
          <a:ext cx="1229360" cy="79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100" dirty="0"/>
            <a:t>$3.7 billion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4E01A8-5FAB-8989-4B17-991984824E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22BD574-ED97-4123-CA3E-E6A67960D2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B8C750-3E16-40AF-98C1-A29A2E766831}" type="datetimeFigureOut">
              <a:rPr lang="en-AU" smtClean="0"/>
              <a:t>12/06/2024</a:t>
            </a:fld>
            <a:endParaRPr lang="en-AU"/>
          </a:p>
        </p:txBody>
      </p:sp>
      <p:sp>
        <p:nvSpPr>
          <p:cNvPr id="4" name="Footer Placeholder 3">
            <a:extLst>
              <a:ext uri="{FF2B5EF4-FFF2-40B4-BE49-F238E27FC236}">
                <a16:creationId xmlns:a16="http://schemas.microsoft.com/office/drawing/2014/main" id="{E483A14B-06F3-1B46-F71C-EF1D6DD272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12B7A6B7-A0A7-EB4E-F9CF-7E89365C64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0DFE08-7491-43B1-A712-B840F64620D1}" type="slidenum">
              <a:rPr lang="en-AU" smtClean="0"/>
              <a:t>‹#›</a:t>
            </a:fld>
            <a:endParaRPr lang="en-AU"/>
          </a:p>
        </p:txBody>
      </p:sp>
    </p:spTree>
    <p:extLst>
      <p:ext uri="{BB962C8B-B14F-4D97-AF65-F5344CB8AC3E}">
        <p14:creationId xmlns:p14="http://schemas.microsoft.com/office/powerpoint/2010/main" val="4176878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5C991-C897-490F-9B7F-E6AEA7DC53A2}" type="datetimeFigureOut">
              <a:rPr lang="en-AU" smtClean="0"/>
              <a:t>12/06/2024</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EE1847-668C-4D57-816C-F35D7998B263}" type="slidenum">
              <a:rPr lang="en-AU" smtClean="0"/>
              <a:t>‹#›</a:t>
            </a:fld>
            <a:endParaRPr lang="en-AU"/>
          </a:p>
        </p:txBody>
      </p:sp>
    </p:spTree>
    <p:extLst>
      <p:ext uri="{BB962C8B-B14F-4D97-AF65-F5344CB8AC3E}">
        <p14:creationId xmlns:p14="http://schemas.microsoft.com/office/powerpoint/2010/main" val="46510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a:t>
            </a:fld>
            <a:endParaRPr lang="en-AU"/>
          </a:p>
        </p:txBody>
      </p:sp>
      <p:sp>
        <p:nvSpPr>
          <p:cNvPr id="5" name="Footer Placeholder 4">
            <a:extLst>
              <a:ext uri="{FF2B5EF4-FFF2-40B4-BE49-F238E27FC236}">
                <a16:creationId xmlns:a16="http://schemas.microsoft.com/office/drawing/2014/main" id="{F88EB51D-4837-EC0D-87C6-20694FE90D8D}"/>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AE122934-8F67-5E2D-DF4D-391C5082FE90}"/>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1189298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2</a:t>
            </a:fld>
            <a:endParaRPr lang="en-AU"/>
          </a:p>
        </p:txBody>
      </p:sp>
      <p:sp>
        <p:nvSpPr>
          <p:cNvPr id="5" name="Footer Placeholder 4">
            <a:extLst>
              <a:ext uri="{FF2B5EF4-FFF2-40B4-BE49-F238E27FC236}">
                <a16:creationId xmlns:a16="http://schemas.microsoft.com/office/drawing/2014/main" id="{AD8D4E58-F2FD-E318-EB38-919F20329C1A}"/>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8B5F52F4-9713-66A8-4B48-BFA83E500FB7}"/>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1142056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3</a:t>
            </a:fld>
            <a:endParaRPr lang="en-AU"/>
          </a:p>
        </p:txBody>
      </p:sp>
      <p:sp>
        <p:nvSpPr>
          <p:cNvPr id="5" name="Footer Placeholder 4">
            <a:extLst>
              <a:ext uri="{FF2B5EF4-FFF2-40B4-BE49-F238E27FC236}">
                <a16:creationId xmlns:a16="http://schemas.microsoft.com/office/drawing/2014/main" id="{38C72EC2-60C2-5C8E-267F-38E63DD6DE32}"/>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5B2BAFED-E302-C667-41F1-FDC5EF37A5A4}"/>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279906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4</a:t>
            </a:fld>
            <a:endParaRPr lang="en-AU"/>
          </a:p>
        </p:txBody>
      </p:sp>
      <p:sp>
        <p:nvSpPr>
          <p:cNvPr id="5" name="Footer Placeholder 4">
            <a:extLst>
              <a:ext uri="{FF2B5EF4-FFF2-40B4-BE49-F238E27FC236}">
                <a16:creationId xmlns:a16="http://schemas.microsoft.com/office/drawing/2014/main" id="{C0356574-EA07-4D93-A000-BA5760ABEC6E}"/>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46438D85-2151-1118-5B86-840EAEA669E4}"/>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2682623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5</a:t>
            </a:fld>
            <a:endParaRPr lang="en-AU"/>
          </a:p>
        </p:txBody>
      </p:sp>
      <p:sp>
        <p:nvSpPr>
          <p:cNvPr id="5" name="Footer Placeholder 4">
            <a:extLst>
              <a:ext uri="{FF2B5EF4-FFF2-40B4-BE49-F238E27FC236}">
                <a16:creationId xmlns:a16="http://schemas.microsoft.com/office/drawing/2014/main" id="{27B054CF-9C36-D0C8-F718-ABBE7A3ADFBA}"/>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227643A8-B173-F851-EDE0-A52555B4215F}"/>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42204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6</a:t>
            </a:fld>
            <a:endParaRPr lang="en-AU"/>
          </a:p>
        </p:txBody>
      </p:sp>
      <p:sp>
        <p:nvSpPr>
          <p:cNvPr id="5" name="Footer Placeholder 4">
            <a:extLst>
              <a:ext uri="{FF2B5EF4-FFF2-40B4-BE49-F238E27FC236}">
                <a16:creationId xmlns:a16="http://schemas.microsoft.com/office/drawing/2014/main" id="{A5E65E78-59DD-C63E-C6C3-8BB1666A162F}"/>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8A6171F2-8928-35D4-CFD1-C8485E684D43}"/>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1245160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7</a:t>
            </a:fld>
            <a:endParaRPr lang="en-AU"/>
          </a:p>
        </p:txBody>
      </p:sp>
      <p:sp>
        <p:nvSpPr>
          <p:cNvPr id="5" name="Footer Placeholder 4">
            <a:extLst>
              <a:ext uri="{FF2B5EF4-FFF2-40B4-BE49-F238E27FC236}">
                <a16:creationId xmlns:a16="http://schemas.microsoft.com/office/drawing/2014/main" id="{826F80EB-B900-AB44-DD54-95F98761D8AD}"/>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2AD0E8DF-04E0-58CD-A715-A203FD56E97B}"/>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294008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8</a:t>
            </a:fld>
            <a:endParaRPr lang="en-AU"/>
          </a:p>
        </p:txBody>
      </p:sp>
      <p:sp>
        <p:nvSpPr>
          <p:cNvPr id="5" name="Footer Placeholder 4">
            <a:extLst>
              <a:ext uri="{FF2B5EF4-FFF2-40B4-BE49-F238E27FC236}">
                <a16:creationId xmlns:a16="http://schemas.microsoft.com/office/drawing/2014/main" id="{DDD02F96-1F55-0146-E56B-F5493B2489E4}"/>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0FC39998-2069-43A6-245E-45763393C81E}"/>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1973485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9</a:t>
            </a:fld>
            <a:endParaRPr lang="en-AU"/>
          </a:p>
        </p:txBody>
      </p:sp>
      <p:sp>
        <p:nvSpPr>
          <p:cNvPr id="5" name="Footer Placeholder 4">
            <a:extLst>
              <a:ext uri="{FF2B5EF4-FFF2-40B4-BE49-F238E27FC236}">
                <a16:creationId xmlns:a16="http://schemas.microsoft.com/office/drawing/2014/main" id="{594F432E-5435-2B19-74FF-623482171200}"/>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CDF080D0-5090-6FCA-81D6-6647D5BFCB2A}"/>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3060238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10</a:t>
            </a:fld>
            <a:endParaRPr lang="en-AU"/>
          </a:p>
        </p:txBody>
      </p:sp>
      <p:sp>
        <p:nvSpPr>
          <p:cNvPr id="5" name="Footer Placeholder 4">
            <a:extLst>
              <a:ext uri="{FF2B5EF4-FFF2-40B4-BE49-F238E27FC236}">
                <a16:creationId xmlns:a16="http://schemas.microsoft.com/office/drawing/2014/main" id="{D72F1943-C239-2285-1981-10AF3F0043E6}"/>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DF709237-D34F-5920-865B-8DCCFF09F7C9}"/>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3242131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11</a:t>
            </a:fld>
            <a:endParaRPr lang="en-AU"/>
          </a:p>
        </p:txBody>
      </p:sp>
      <p:sp>
        <p:nvSpPr>
          <p:cNvPr id="5" name="Footer Placeholder 4">
            <a:extLst>
              <a:ext uri="{FF2B5EF4-FFF2-40B4-BE49-F238E27FC236}">
                <a16:creationId xmlns:a16="http://schemas.microsoft.com/office/drawing/2014/main" id="{23C4B567-8ACD-96B5-FB66-3244153820AA}"/>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D660FD38-065E-9068-5EE8-FD483D0AAD99}"/>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1551708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12</a:t>
            </a:fld>
            <a:endParaRPr lang="en-AU"/>
          </a:p>
        </p:txBody>
      </p:sp>
      <p:sp>
        <p:nvSpPr>
          <p:cNvPr id="5" name="Footer Placeholder 4">
            <a:extLst>
              <a:ext uri="{FF2B5EF4-FFF2-40B4-BE49-F238E27FC236}">
                <a16:creationId xmlns:a16="http://schemas.microsoft.com/office/drawing/2014/main" id="{577287EC-FA95-CC39-2599-947864111AFE}"/>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19962619-F6B3-1C6F-66A3-B0758DB9C1A9}"/>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2792173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13</a:t>
            </a:fld>
            <a:endParaRPr lang="en-AU"/>
          </a:p>
        </p:txBody>
      </p:sp>
      <p:sp>
        <p:nvSpPr>
          <p:cNvPr id="5" name="Footer Placeholder 4">
            <a:extLst>
              <a:ext uri="{FF2B5EF4-FFF2-40B4-BE49-F238E27FC236}">
                <a16:creationId xmlns:a16="http://schemas.microsoft.com/office/drawing/2014/main" id="{526C2A10-1E13-6B8D-7623-5EE3F3D1E74C}"/>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76EB4534-4C4F-2EAF-2964-589B51F3701D}"/>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920858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4EE1847-668C-4D57-816C-F35D7998B263}" type="slidenum">
              <a:rPr lang="en-AU" smtClean="0"/>
              <a:t>14</a:t>
            </a:fld>
            <a:endParaRPr lang="en-AU"/>
          </a:p>
        </p:txBody>
      </p:sp>
      <p:sp>
        <p:nvSpPr>
          <p:cNvPr id="5" name="Footer Placeholder 4">
            <a:extLst>
              <a:ext uri="{FF2B5EF4-FFF2-40B4-BE49-F238E27FC236}">
                <a16:creationId xmlns:a16="http://schemas.microsoft.com/office/drawing/2014/main" id="{1ED7D187-1A92-A1D7-E58E-ECE41A3D9B8C}"/>
              </a:ext>
            </a:extLst>
          </p:cNvPr>
          <p:cNvSpPr>
            <a:spLocks noGrp="1"/>
          </p:cNvSpPr>
          <p:nvPr>
            <p:ph type="ftr" sz="quarter" idx="4"/>
          </p:nvPr>
        </p:nvSpPr>
        <p:spPr>
          <a:xfrm>
            <a:off x="0" y="8685213"/>
            <a:ext cx="2971800" cy="458787"/>
          </a:xfrm>
        </p:spPr>
        <p:txBody>
          <a:bodyPr/>
          <a:lstStyle/>
          <a:p>
            <a:pPr algn="ctr"/>
            <a:endParaRPr lang="en-AU" b="1">
              <a:solidFill>
                <a:srgbClr val="FF0000"/>
              </a:solidFill>
              <a:latin typeface="Arial" panose="020B0604020202020204" pitchFamily="34" charset="0"/>
            </a:endParaRPr>
          </a:p>
        </p:txBody>
      </p:sp>
      <p:sp>
        <p:nvSpPr>
          <p:cNvPr id="6" name="Header Placeholder 5">
            <a:extLst>
              <a:ext uri="{FF2B5EF4-FFF2-40B4-BE49-F238E27FC236}">
                <a16:creationId xmlns:a16="http://schemas.microsoft.com/office/drawing/2014/main" id="{56EA2E81-0222-862C-C3E7-C7B1B03FBBF2}"/>
              </a:ext>
            </a:extLst>
          </p:cNvPr>
          <p:cNvSpPr>
            <a:spLocks noGrp="1"/>
          </p:cNvSpPr>
          <p:nvPr>
            <p:ph type="hdr" sz="quarter"/>
          </p:nvPr>
        </p:nvSpPr>
        <p:spPr>
          <a:xfrm>
            <a:off x="0" y="0"/>
            <a:ext cx="2971800" cy="458788"/>
          </a:xfrm>
        </p:spPr>
        <p:txBody>
          <a:bodyPr/>
          <a:lstStyle/>
          <a:p>
            <a:pPr algn="ctr"/>
            <a:endParaRPr lang="en-AU" b="1">
              <a:solidFill>
                <a:srgbClr val="FF0000"/>
              </a:solidFill>
              <a:latin typeface="Arial" panose="020B0604020202020204" pitchFamily="34" charset="0"/>
            </a:endParaRPr>
          </a:p>
        </p:txBody>
      </p:sp>
    </p:spTree>
    <p:extLst>
      <p:ext uri="{BB962C8B-B14F-4D97-AF65-F5344CB8AC3E}">
        <p14:creationId xmlns:p14="http://schemas.microsoft.com/office/powerpoint/2010/main" val="798268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Rectangle 6"/>
          <p:cNvSpPr>
            <a:spLocks noGrp="1"/>
          </p:cNvSpPr>
          <p:nvPr>
            <p:ph type="sldNum" sz="quarter" idx="10"/>
          </p:nvPr>
        </p:nvSpPr>
        <p:spPr>
          <a:ln/>
        </p:spPr>
        <p:txBody>
          <a:bodyPr/>
          <a:lstStyle>
            <a:lvl1pPr>
              <a:defRPr/>
            </a:lvl1pPr>
          </a:lstStyle>
          <a:p>
            <a:pPr>
              <a:defRPr/>
            </a:pPr>
            <a:fld id="{92E76CCF-E33B-4D7A-AC95-15A88A0F560F}" type="slidenum">
              <a:rPr lang="en-US"/>
              <a:pPr>
                <a:defRPr/>
              </a:pPr>
              <a:t>‹#›</a:t>
            </a:fld>
            <a:endParaRPr lang="en-US" dirty="0"/>
          </a:p>
        </p:txBody>
      </p:sp>
      <p:sp>
        <p:nvSpPr>
          <p:cNvPr id="5" name="Footer Placeholder 4">
            <a:extLst>
              <a:ext uri="{FF2B5EF4-FFF2-40B4-BE49-F238E27FC236}">
                <a16:creationId xmlns:a16="http://schemas.microsoft.com/office/drawing/2014/main" id="{0DAF072F-4D23-9540-1F7C-8A28548E0F3C}"/>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332829428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496E1575-28F6-4592-95C7-315B7A0468E5}" type="slidenum">
              <a:rPr lang="en-US"/>
              <a:pPr>
                <a:defRPr/>
              </a:pPr>
              <a:t>‹#›</a:t>
            </a:fld>
            <a:endParaRPr lang="en-US" dirty="0"/>
          </a:p>
        </p:txBody>
      </p:sp>
      <p:sp>
        <p:nvSpPr>
          <p:cNvPr id="5" name="Footer Placeholder 4">
            <a:extLst>
              <a:ext uri="{FF2B5EF4-FFF2-40B4-BE49-F238E27FC236}">
                <a16:creationId xmlns:a16="http://schemas.microsoft.com/office/drawing/2014/main" id="{5A3A5610-1E75-D4B0-2865-2F7CBA8F51BC}"/>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369138090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6"/>
          <p:cNvSpPr>
            <a:spLocks noGrp="1"/>
          </p:cNvSpPr>
          <p:nvPr>
            <p:ph type="sldNum" sz="quarter" idx="10"/>
          </p:nvPr>
        </p:nvSpPr>
        <p:spPr>
          <a:ln/>
        </p:spPr>
        <p:txBody>
          <a:bodyPr/>
          <a:lstStyle>
            <a:lvl1pPr>
              <a:defRPr/>
            </a:lvl1pPr>
          </a:lstStyle>
          <a:p>
            <a:pPr>
              <a:defRPr/>
            </a:pPr>
            <a:fld id="{2B6ED778-E5F1-4435-8738-09B74F31BCE5}" type="slidenum">
              <a:rPr lang="en-US"/>
              <a:pPr>
                <a:defRPr/>
              </a:pPr>
              <a:t>‹#›</a:t>
            </a:fld>
            <a:endParaRPr lang="en-US" dirty="0"/>
          </a:p>
        </p:txBody>
      </p:sp>
      <p:sp>
        <p:nvSpPr>
          <p:cNvPr id="5" name="Footer Placeholder 4">
            <a:extLst>
              <a:ext uri="{FF2B5EF4-FFF2-40B4-BE49-F238E27FC236}">
                <a16:creationId xmlns:a16="http://schemas.microsoft.com/office/drawing/2014/main" id="{AB00CD40-77A5-3873-8CF8-06F9C8BB21C9}"/>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55465437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1910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p:cNvSpPr>
          <p:nvPr>
            <p:ph type="sldNum" sz="quarter" idx="10"/>
          </p:nvPr>
        </p:nvSpPr>
        <p:spPr>
          <a:ln/>
        </p:spPr>
        <p:txBody>
          <a:bodyPr/>
          <a:lstStyle>
            <a:lvl1pPr>
              <a:defRPr/>
            </a:lvl1pPr>
          </a:lstStyle>
          <a:p>
            <a:pPr>
              <a:defRPr/>
            </a:pPr>
            <a:fld id="{CD6CDF85-3451-4C59-9B2C-EDE0DB8B15D7}" type="slidenum">
              <a:rPr lang="en-US"/>
              <a:pPr>
                <a:defRPr/>
              </a:pPr>
              <a:t>‹#›</a:t>
            </a:fld>
            <a:endParaRPr lang="en-US" dirty="0"/>
          </a:p>
        </p:txBody>
      </p:sp>
      <p:sp>
        <p:nvSpPr>
          <p:cNvPr id="6" name="Footer Placeholder 5">
            <a:extLst>
              <a:ext uri="{FF2B5EF4-FFF2-40B4-BE49-F238E27FC236}">
                <a16:creationId xmlns:a16="http://schemas.microsoft.com/office/drawing/2014/main" id="{333F8A6D-65CE-C72E-F75A-602B4AC1522B}"/>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20415551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p:cNvSpPr>
          <p:nvPr>
            <p:ph type="sldNum" sz="quarter" idx="10"/>
          </p:nvPr>
        </p:nvSpPr>
        <p:spPr>
          <a:ln/>
        </p:spPr>
        <p:txBody>
          <a:bodyPr/>
          <a:lstStyle>
            <a:lvl1pPr>
              <a:defRPr/>
            </a:lvl1pPr>
          </a:lstStyle>
          <a:p>
            <a:pPr>
              <a:defRPr/>
            </a:pPr>
            <a:fld id="{2C5D45CC-E195-45AC-9C17-1A0FC28B0A43}" type="slidenum">
              <a:rPr lang="en-US"/>
              <a:pPr>
                <a:defRPr/>
              </a:pPr>
              <a:t>‹#›</a:t>
            </a:fld>
            <a:endParaRPr lang="en-US" dirty="0"/>
          </a:p>
        </p:txBody>
      </p:sp>
      <p:sp>
        <p:nvSpPr>
          <p:cNvPr id="8" name="Footer Placeholder 7">
            <a:extLst>
              <a:ext uri="{FF2B5EF4-FFF2-40B4-BE49-F238E27FC236}">
                <a16:creationId xmlns:a16="http://schemas.microsoft.com/office/drawing/2014/main" id="{C091A26D-57BE-3058-E920-8712AE3237F2}"/>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06650075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p:cNvSpPr>
          <p:nvPr>
            <p:ph type="sldNum" sz="quarter" idx="10"/>
          </p:nvPr>
        </p:nvSpPr>
        <p:spPr>
          <a:ln/>
        </p:spPr>
        <p:txBody>
          <a:bodyPr/>
          <a:lstStyle>
            <a:lvl1pPr>
              <a:defRPr/>
            </a:lvl1pPr>
          </a:lstStyle>
          <a:p>
            <a:pPr>
              <a:defRPr/>
            </a:pPr>
            <a:fld id="{9FC7008B-91F9-4429-942F-699B40A03219}" type="slidenum">
              <a:rPr lang="en-US"/>
              <a:pPr>
                <a:defRPr/>
              </a:pPr>
              <a:t>‹#›</a:t>
            </a:fld>
            <a:endParaRPr lang="en-US" dirty="0"/>
          </a:p>
        </p:txBody>
      </p:sp>
      <p:sp>
        <p:nvSpPr>
          <p:cNvPr id="4" name="Footer Placeholder 3">
            <a:extLst>
              <a:ext uri="{FF2B5EF4-FFF2-40B4-BE49-F238E27FC236}">
                <a16:creationId xmlns:a16="http://schemas.microsoft.com/office/drawing/2014/main" id="{7FC5AD74-0092-7B0A-5881-5F44F3EB1A13}"/>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183212065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p:cNvSpPr>
          <p:nvPr>
            <p:ph type="sldNum" sz="quarter" idx="10"/>
          </p:nvPr>
        </p:nvSpPr>
        <p:spPr>
          <a:ln/>
        </p:spPr>
        <p:txBody>
          <a:bodyPr/>
          <a:lstStyle>
            <a:lvl1pPr>
              <a:defRPr/>
            </a:lvl1pPr>
          </a:lstStyle>
          <a:p>
            <a:pPr>
              <a:defRPr/>
            </a:pPr>
            <a:fld id="{0BAF641A-B78B-4204-ADF0-1591738D6626}" type="slidenum">
              <a:rPr lang="en-US"/>
              <a:pPr>
                <a:defRPr/>
              </a:pPr>
              <a:t>‹#›</a:t>
            </a:fld>
            <a:endParaRPr lang="en-US" dirty="0"/>
          </a:p>
        </p:txBody>
      </p:sp>
      <p:sp>
        <p:nvSpPr>
          <p:cNvPr id="3" name="Footer Placeholder 2">
            <a:extLst>
              <a:ext uri="{FF2B5EF4-FFF2-40B4-BE49-F238E27FC236}">
                <a16:creationId xmlns:a16="http://schemas.microsoft.com/office/drawing/2014/main" id="{4664FC8E-9340-59BE-17BD-7E4E647538A6}"/>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0767112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2058A28D-254C-4529-8891-D02FEAA5EB4D}" type="slidenum">
              <a:rPr lang="en-US"/>
              <a:pPr>
                <a:defRPr/>
              </a:pPr>
              <a:t>‹#›</a:t>
            </a:fld>
            <a:endParaRPr lang="en-US" dirty="0"/>
          </a:p>
        </p:txBody>
      </p:sp>
      <p:sp>
        <p:nvSpPr>
          <p:cNvPr id="6" name="Footer Placeholder 5">
            <a:extLst>
              <a:ext uri="{FF2B5EF4-FFF2-40B4-BE49-F238E27FC236}">
                <a16:creationId xmlns:a16="http://schemas.microsoft.com/office/drawing/2014/main" id="{06F6CF88-472E-4954-4BAA-34171E84090F}"/>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25111643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Arial" panose="020B0604020202020204" pitchFamily="34" charset="0"/>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67940B00-B4E2-48C4-8BF1-1F76C2802B5E}" type="slidenum">
              <a:rPr lang="en-US"/>
              <a:pPr>
                <a:defRPr/>
              </a:pPr>
              <a:t>‹#›</a:t>
            </a:fld>
            <a:endParaRPr lang="en-US" dirty="0"/>
          </a:p>
        </p:txBody>
      </p:sp>
      <p:sp>
        <p:nvSpPr>
          <p:cNvPr id="6" name="Footer Placeholder 5">
            <a:extLst>
              <a:ext uri="{FF2B5EF4-FFF2-40B4-BE49-F238E27FC236}">
                <a16:creationId xmlns:a16="http://schemas.microsoft.com/office/drawing/2014/main" id="{9726C2D2-AC6F-A8FA-8B4A-87F7928E9201}"/>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12298220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28954C87-CC29-496F-93EF-FDDEB9A93961}" type="slidenum">
              <a:rPr lang="en-US"/>
              <a:pPr>
                <a:defRPr/>
              </a:pPr>
              <a:t>‹#›</a:t>
            </a:fld>
            <a:endParaRPr lang="en-US" dirty="0"/>
          </a:p>
        </p:txBody>
      </p:sp>
      <p:sp>
        <p:nvSpPr>
          <p:cNvPr id="5" name="Footer Placeholder 4">
            <a:extLst>
              <a:ext uri="{FF2B5EF4-FFF2-40B4-BE49-F238E27FC236}">
                <a16:creationId xmlns:a16="http://schemas.microsoft.com/office/drawing/2014/main" id="{61F06388-ACE4-2F71-293F-12F1F995506C}"/>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257697720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9300" y="1277940"/>
            <a:ext cx="1714500" cy="29432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1277940"/>
            <a:ext cx="4991100" cy="2943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72EBAABE-E3D6-40B6-BC45-047407C562E6}" type="slidenum">
              <a:rPr lang="en-US"/>
              <a:pPr>
                <a:defRPr/>
              </a:pPr>
              <a:t>‹#›</a:t>
            </a:fld>
            <a:endParaRPr lang="en-US" dirty="0"/>
          </a:p>
        </p:txBody>
      </p:sp>
      <p:sp>
        <p:nvSpPr>
          <p:cNvPr id="5" name="Footer Placeholder 4">
            <a:extLst>
              <a:ext uri="{FF2B5EF4-FFF2-40B4-BE49-F238E27FC236}">
                <a16:creationId xmlns:a16="http://schemas.microsoft.com/office/drawing/2014/main" id="{538B6BBD-A4B2-00FF-E233-50EDF80662DC}"/>
              </a:ext>
            </a:extLst>
          </p:cNvPr>
          <p:cNvSpPr>
            <a:spLocks noGrp="1"/>
          </p:cNvSpPr>
          <p:nvPr>
            <p:ph type="ftr" sz="quarter" idx="11"/>
          </p:nvPr>
        </p:nvSpPr>
        <p:spPr>
          <a:xfrm>
            <a:off x="3124200" y="6356350"/>
            <a:ext cx="2895600" cy="365125"/>
          </a:xfrm>
          <a:prstGeom prst="rect">
            <a:avLst/>
          </a:prstGeom>
        </p:spPr>
        <p:txBody>
          <a:bodyPr/>
          <a:lstStyle>
            <a:lvl1pPr algn="ctr">
              <a:defRPr sz="1200" b="1" i="0" u="none">
                <a:solidFill>
                  <a:srgbClr val="FF0000"/>
                </a:solidFill>
                <a:latin typeface="Arial" panose="020B0604020202020204" pitchFamily="34" charset="0"/>
              </a:defRPr>
            </a:lvl1pPr>
          </a:lstStyle>
          <a:p>
            <a:endParaRPr lang="en-AU"/>
          </a:p>
        </p:txBody>
      </p:sp>
    </p:spTree>
    <p:extLst>
      <p:ext uri="{BB962C8B-B14F-4D97-AF65-F5344CB8AC3E}">
        <p14:creationId xmlns:p14="http://schemas.microsoft.com/office/powerpoint/2010/main" val="152119239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4816642" cy="1909595"/>
          </a:xfrm>
        </p:spPr>
        <p:txBody>
          <a:bodyPr lIns="0">
            <a:normAutofit/>
          </a:bodyPr>
          <a:lstStyle>
            <a:lvl1pPr algn="l">
              <a:defRPr sz="3038" b="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C3A5D47B-E31E-4709-B819-AD1587155384}" type="datetime1">
              <a:rPr lang="en-GB" smtClean="0"/>
              <a:t>12/06/2024</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39DB6DA6-85BB-45F7-ADF9-3C1D3BA753C0}" type="slidenum">
              <a:rPr lang="en-GB"/>
              <a:pPr>
                <a:defRPr/>
              </a:pPr>
              <a:t>‹#›</a:t>
            </a:fld>
            <a:endParaRPr lang="en-GB" dirty="0"/>
          </a:p>
        </p:txBody>
      </p:sp>
    </p:spTree>
    <p:extLst>
      <p:ext uri="{BB962C8B-B14F-4D97-AF65-F5344CB8AC3E}">
        <p14:creationId xmlns:p14="http://schemas.microsoft.com/office/powerpoint/2010/main" val="390809057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6857999" cy="1909595"/>
          </a:xfrm>
        </p:spPr>
        <p:txBody>
          <a:bodyPr lIns="0">
            <a:normAutofit/>
          </a:bodyPr>
          <a:lstStyle>
            <a:lvl1pPr algn="l">
              <a:tabLst>
                <a:tab pos="1309985" algn="l"/>
              </a:tabLst>
              <a:defRPr sz="1575" b="0" baseline="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368ED404-B40C-40AC-B39C-10D8DBBA873A}" type="datetime1">
              <a:rPr lang="en-GB" smtClean="0"/>
              <a:t>12/06/2024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EBB7B10F-D70E-4612-8B2D-4F6A549F31EE}" type="slidenum">
              <a:rPr lang="en-GB"/>
              <a:pPr>
                <a:defRPr/>
              </a:pPr>
              <a:t>‹#›</a:t>
            </a:fld>
            <a:endParaRPr lang="en-GB" dirty="0"/>
          </a:p>
        </p:txBody>
      </p:sp>
    </p:spTree>
    <p:extLst>
      <p:ext uri="{BB962C8B-B14F-4D97-AF65-F5344CB8AC3E}">
        <p14:creationId xmlns:p14="http://schemas.microsoft.com/office/powerpoint/2010/main" val="1266697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spcAft>
                <a:spcPts val="338"/>
              </a:spcAft>
              <a:defRPr>
                <a:latin typeface="Trebuchet MS" panose="020B0603020202020204"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345AFC-8483-485B-BC61-4039E7ED80FB}" type="datetime1">
              <a:rPr lang="en-GB" smtClean="0"/>
              <a:t>12/06/2024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00C2DF6-D43E-4E63-9D48-7B38BFD764FF}" type="slidenum">
              <a:rPr lang="en-GB"/>
              <a:pPr>
                <a:defRPr/>
              </a:pPr>
              <a:t>‹#›</a:t>
            </a:fld>
            <a:endParaRPr lang="en-GB" dirty="0"/>
          </a:p>
        </p:txBody>
      </p:sp>
    </p:spTree>
    <p:extLst>
      <p:ext uri="{BB962C8B-B14F-4D97-AF65-F5344CB8AC3E}">
        <p14:creationId xmlns:p14="http://schemas.microsoft.com/office/powerpoint/2010/main" val="1954424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28651" y="2149643"/>
            <a:ext cx="6109034" cy="4027320"/>
          </a:xfrm>
        </p:spPr>
        <p:txBody>
          <a:bodyPr/>
          <a:lstStyle>
            <a:lvl1pPr marL="0" indent="0">
              <a:lnSpc>
                <a:spcPct val="125000"/>
              </a:lnSpc>
              <a:buFontTx/>
              <a:buNone/>
              <a:defRPr>
                <a:latin typeface="Trebuchet MS" panose="020B0603020202020204" pitchFamily="34" charset="0"/>
              </a:defRPr>
            </a:lvl1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01FEAF58-AFC5-4D4A-8268-E17F3E563F10}" type="datetime1">
              <a:rPr lang="en-GB" smtClean="0"/>
              <a:t>12/06/2024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9BAEEE6A-0BF9-4513-B1FA-B0F98B80EAA3}" type="slidenum">
              <a:rPr lang="en-GB"/>
              <a:pPr>
                <a:defRPr/>
              </a:pPr>
              <a:t>‹#›</a:t>
            </a:fld>
            <a:endParaRPr lang="en-GB" dirty="0"/>
          </a:p>
        </p:txBody>
      </p:sp>
    </p:spTree>
    <p:extLst>
      <p:ext uri="{BB962C8B-B14F-4D97-AF65-F5344CB8AC3E}">
        <p14:creationId xmlns:p14="http://schemas.microsoft.com/office/powerpoint/2010/main" val="4142517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601A902-9132-45BA-889D-0F0BDCDD7066}" type="datetime1">
              <a:rPr lang="en-GB" smtClean="0"/>
              <a:t>12/06/2024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DCECCB7B-92EF-4DE2-91C7-881294DA5256}" type="slidenum">
              <a:rPr lang="en-GB"/>
              <a:pPr>
                <a:defRPr/>
              </a:pPr>
              <a:t>‹#›</a:t>
            </a:fld>
            <a:endParaRPr lang="en-GB" dirty="0"/>
          </a:p>
        </p:txBody>
      </p:sp>
    </p:spTree>
    <p:extLst>
      <p:ext uri="{BB962C8B-B14F-4D97-AF65-F5344CB8AC3E}">
        <p14:creationId xmlns:p14="http://schemas.microsoft.com/office/powerpoint/2010/main" val="3471750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3561347"/>
            <a:ext cx="3886200" cy="2615616"/>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3561347"/>
            <a:ext cx="3886200" cy="2615616"/>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3"/>
          </p:nvPr>
        </p:nvSpPr>
        <p:spPr>
          <a:xfrm>
            <a:off x="628649" y="2005097"/>
            <a:ext cx="6301539" cy="1232484"/>
          </a:xfrm>
        </p:spPr>
        <p:txBody>
          <a:bodyPr/>
          <a:lstStyle>
            <a:lvl1pPr marL="0" indent="0">
              <a:lnSpc>
                <a:spcPct val="100000"/>
              </a:lnSpc>
              <a:buFontTx/>
              <a:buNone/>
              <a:defRPr>
                <a:solidFill>
                  <a:srgbClr val="37377D"/>
                </a:solidFill>
                <a:latin typeface="Trebuchet MS" panose="020B0603020202020204" pitchFamily="34" charset="0"/>
              </a:defRPr>
            </a:lvl1pPr>
          </a:lstStyle>
          <a:p>
            <a:pPr lvl="0"/>
            <a:r>
              <a:rPr lang="en-US"/>
              <a:t>Edit Master text styles</a:t>
            </a:r>
          </a:p>
        </p:txBody>
      </p:sp>
      <p:sp>
        <p:nvSpPr>
          <p:cNvPr id="6" name="Date Placeholder 3"/>
          <p:cNvSpPr>
            <a:spLocks noGrp="1"/>
          </p:cNvSpPr>
          <p:nvPr>
            <p:ph type="dt" sz="half" idx="14"/>
          </p:nvPr>
        </p:nvSpPr>
        <p:spPr/>
        <p:txBody>
          <a:bodyPr/>
          <a:lstStyle>
            <a:lvl1pPr>
              <a:defRPr/>
            </a:lvl1pPr>
          </a:lstStyle>
          <a:p>
            <a:pPr>
              <a:defRPr/>
            </a:pPr>
            <a:fld id="{5A68FF8D-894E-4C9B-AD14-89A94F1E2AE3}" type="datetime1">
              <a:rPr lang="en-GB" smtClean="0"/>
              <a:t>12/06/2024</a:t>
            </a:fld>
            <a:endParaRPr lang="en-GB" dirty="0"/>
          </a:p>
        </p:txBody>
      </p:sp>
      <p:sp>
        <p:nvSpPr>
          <p:cNvPr id="7"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8" name="Slide Number Placeholder 5"/>
          <p:cNvSpPr>
            <a:spLocks noGrp="1"/>
          </p:cNvSpPr>
          <p:nvPr>
            <p:ph type="sldNum" sz="quarter" idx="16"/>
          </p:nvPr>
        </p:nvSpPr>
        <p:spPr/>
        <p:txBody>
          <a:bodyPr/>
          <a:lstStyle>
            <a:lvl1pPr>
              <a:defRPr/>
            </a:lvl1pPr>
          </a:lstStyle>
          <a:p>
            <a:pPr>
              <a:defRPr/>
            </a:pPr>
            <a:fld id="{ED233574-C0CB-4E8F-9CF8-99EC137A821A}" type="slidenum">
              <a:rPr lang="en-GB"/>
              <a:pPr>
                <a:defRPr/>
              </a:pPr>
              <a:t>‹#›</a:t>
            </a:fld>
            <a:endParaRPr lang="en-GB" dirty="0"/>
          </a:p>
        </p:txBody>
      </p:sp>
    </p:spTree>
    <p:extLst>
      <p:ext uri="{BB962C8B-B14F-4D97-AF65-F5344CB8AC3E}">
        <p14:creationId xmlns:p14="http://schemas.microsoft.com/office/powerpoint/2010/main" val="80084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no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2060500"/>
            <a:ext cx="3886200" cy="4116469"/>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2060500"/>
            <a:ext cx="3886200" cy="4116469"/>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10"/>
          </p:nvPr>
        </p:nvSpPr>
        <p:spPr/>
        <p:txBody>
          <a:bodyPr/>
          <a:lstStyle>
            <a:lvl1pPr>
              <a:defRPr/>
            </a:lvl1pPr>
          </a:lstStyle>
          <a:p>
            <a:pPr>
              <a:defRPr/>
            </a:pPr>
            <a:fld id="{76D34DC0-2A14-4A86-8E27-CE5188B83CF6}" type="datetime1">
              <a:rPr lang="en-GB" smtClean="0"/>
              <a:t>12/06/2024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B43664B-DCF0-48D7-BDBE-6D440BD67EEE}" type="slidenum">
              <a:rPr lang="en-GB"/>
              <a:pPr>
                <a:defRPr/>
              </a:pPr>
              <a:t>‹#›</a:t>
            </a:fld>
            <a:endParaRPr lang="en-GB" dirty="0"/>
          </a:p>
        </p:txBody>
      </p:sp>
    </p:spTree>
    <p:extLst>
      <p:ext uri="{BB962C8B-B14F-4D97-AF65-F5344CB8AC3E}">
        <p14:creationId xmlns:p14="http://schemas.microsoft.com/office/powerpoint/2010/main" val="3472684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3 blue bars">
    <p:spTree>
      <p:nvGrpSpPr>
        <p:cNvPr id="1" name=""/>
        <p:cNvGrpSpPr/>
        <p:nvPr/>
      </p:nvGrpSpPr>
      <p:grpSpPr>
        <a:xfrm>
          <a:off x="0" y="0"/>
          <a:ext cx="0" cy="0"/>
          <a:chOff x="0" y="0"/>
          <a:chExt cx="0" cy="0"/>
        </a:xfrm>
      </p:grpSpPr>
      <p:sp>
        <p:nvSpPr>
          <p:cNvPr id="6" name="Freeform 5"/>
          <p:cNvSpPr/>
          <p:nvPr userDrawn="1"/>
        </p:nvSpPr>
        <p:spPr>
          <a:xfrm>
            <a:off x="695325" y="1976444"/>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7" name="Freeform 6"/>
          <p:cNvSpPr/>
          <p:nvPr userDrawn="1"/>
        </p:nvSpPr>
        <p:spPr>
          <a:xfrm>
            <a:off x="695325" y="5021269"/>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8" name="Freeform 7"/>
          <p:cNvSpPr/>
          <p:nvPr userDrawn="1"/>
        </p:nvSpPr>
        <p:spPr>
          <a:xfrm>
            <a:off x="695325" y="3498852"/>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13" name="Text Placeholder 12"/>
          <p:cNvSpPr>
            <a:spLocks noGrp="1"/>
          </p:cNvSpPr>
          <p:nvPr>
            <p:ph type="body" sz="quarter" idx="13"/>
          </p:nvPr>
        </p:nvSpPr>
        <p:spPr>
          <a:xfrm>
            <a:off x="1209758" y="2047045"/>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4" name="Text Placeholder 12"/>
          <p:cNvSpPr>
            <a:spLocks noGrp="1"/>
          </p:cNvSpPr>
          <p:nvPr>
            <p:ph type="body" sz="quarter" idx="14"/>
          </p:nvPr>
        </p:nvSpPr>
        <p:spPr>
          <a:xfrm>
            <a:off x="1209758" y="356931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5" name="Text Placeholder 12"/>
          <p:cNvSpPr>
            <a:spLocks noGrp="1"/>
          </p:cNvSpPr>
          <p:nvPr>
            <p:ph type="body" sz="quarter" idx="15"/>
          </p:nvPr>
        </p:nvSpPr>
        <p:spPr>
          <a:xfrm>
            <a:off x="1209758" y="510223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9" name="Date Placeholder 3"/>
          <p:cNvSpPr>
            <a:spLocks noGrp="1"/>
          </p:cNvSpPr>
          <p:nvPr>
            <p:ph type="dt" sz="half" idx="16"/>
          </p:nvPr>
        </p:nvSpPr>
        <p:spPr/>
        <p:txBody>
          <a:bodyPr/>
          <a:lstStyle>
            <a:lvl1pPr>
              <a:defRPr/>
            </a:lvl1pPr>
          </a:lstStyle>
          <a:p>
            <a:pPr>
              <a:defRPr/>
            </a:pPr>
            <a:fld id="{E50320B2-3FD2-4178-8F36-B93CD6BE41AD}" type="datetime1">
              <a:rPr lang="en-GB" smtClean="0"/>
              <a:t>12/06/2024</a:t>
            </a:fld>
            <a:endParaRPr lang="en-GB" dirty="0"/>
          </a:p>
        </p:txBody>
      </p:sp>
      <p:sp>
        <p:nvSpPr>
          <p:cNvPr id="10" name="Footer Placeholder 4"/>
          <p:cNvSpPr>
            <a:spLocks noGrp="1"/>
          </p:cNvSpPr>
          <p:nvPr>
            <p:ph type="ftr" sz="quarter" idx="17"/>
          </p:nvPr>
        </p:nvSpPr>
        <p:spPr/>
        <p:txBody>
          <a:bodyPr/>
          <a:lstStyle>
            <a:lvl1pPr>
              <a:defRPr/>
            </a:lvl1pPr>
          </a:lstStyle>
          <a:p>
            <a:pPr>
              <a:defRPr/>
            </a:pPr>
            <a:r>
              <a:rPr lang="en-GB"/>
              <a:t>Draft of the 27042023 (Not for distribution).</a:t>
            </a:r>
            <a:endParaRPr lang="en-GB" dirty="0"/>
          </a:p>
        </p:txBody>
      </p:sp>
      <p:sp>
        <p:nvSpPr>
          <p:cNvPr id="11" name="Slide Number Placeholder 5"/>
          <p:cNvSpPr>
            <a:spLocks noGrp="1"/>
          </p:cNvSpPr>
          <p:nvPr>
            <p:ph type="sldNum" sz="quarter" idx="18"/>
          </p:nvPr>
        </p:nvSpPr>
        <p:spPr/>
        <p:txBody>
          <a:bodyPr/>
          <a:lstStyle>
            <a:lvl1pPr>
              <a:defRPr/>
            </a:lvl1pPr>
          </a:lstStyle>
          <a:p>
            <a:pPr>
              <a:defRPr/>
            </a:pPr>
            <a:fld id="{36FB39D6-876C-4506-A985-873BBF95A1F7}" type="slidenum">
              <a:rPr lang="en-GB"/>
              <a:pPr>
                <a:defRPr/>
              </a:pPr>
              <a:t>‹#›</a:t>
            </a:fld>
            <a:endParaRPr lang="en-GB" dirty="0"/>
          </a:p>
        </p:txBody>
      </p:sp>
    </p:spTree>
    <p:extLst>
      <p:ext uri="{BB962C8B-B14F-4D97-AF65-F5344CB8AC3E}">
        <p14:creationId xmlns:p14="http://schemas.microsoft.com/office/powerpoint/2010/main" val="1266787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36BB5D2-4FD0-490F-98F4-4D5336B55AA4}" type="datetime1">
              <a:rPr lang="en-GB" smtClean="0"/>
              <a:t>12/06/2024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C8F3069C-D768-4522-AFB5-72BF24F78D1E}" type="slidenum">
              <a:rPr lang="en-GB"/>
              <a:pPr>
                <a:defRPr/>
              </a:pPr>
              <a:t>‹#›</a:t>
            </a:fld>
            <a:endParaRPr lang="en-GB" dirty="0"/>
          </a:p>
        </p:txBody>
      </p:sp>
    </p:spTree>
    <p:extLst>
      <p:ext uri="{BB962C8B-B14F-4D97-AF65-F5344CB8AC3E}">
        <p14:creationId xmlns:p14="http://schemas.microsoft.com/office/powerpoint/2010/main" val="3676859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28654" y="2149645"/>
            <a:ext cx="3943349" cy="3096125"/>
          </a:xfrm>
        </p:spPr>
        <p:txBody>
          <a:bodyPr>
            <a:normAutofit/>
          </a:bodyPr>
          <a:lstStyle>
            <a:lvl1pPr marL="0" indent="0">
              <a:lnSpc>
                <a:spcPct val="125000"/>
              </a:lnSpc>
              <a:buFontTx/>
              <a:buNone/>
              <a:defRPr sz="900">
                <a:latin typeface="Trebuchet MS" panose="020B0603020202020204" pitchFamily="34" charset="0"/>
              </a:defRPr>
            </a:lvl1pPr>
          </a:lstStyle>
          <a:p>
            <a:pPr lvl="0"/>
            <a:r>
              <a:rPr lang="en-US"/>
              <a:t>Edit Master text styles</a:t>
            </a:r>
          </a:p>
        </p:txBody>
      </p:sp>
      <p:sp>
        <p:nvSpPr>
          <p:cNvPr id="8" name="Text Placeholder 7"/>
          <p:cNvSpPr>
            <a:spLocks noGrp="1"/>
          </p:cNvSpPr>
          <p:nvPr>
            <p:ph type="body" sz="quarter" idx="13"/>
          </p:nvPr>
        </p:nvSpPr>
        <p:spPr>
          <a:xfrm>
            <a:off x="628653" y="5583238"/>
            <a:ext cx="3782929" cy="773112"/>
          </a:xfrm>
        </p:spPr>
        <p:txBody>
          <a:bodyPr>
            <a:normAutofit/>
          </a:bodyPr>
          <a:lstStyle>
            <a:lvl1pPr marL="0" indent="0">
              <a:lnSpc>
                <a:spcPct val="110000"/>
              </a:lnSpc>
              <a:buFontTx/>
              <a:buNone/>
              <a:defRPr sz="788" i="1">
                <a:solidFill>
                  <a:srgbClr val="37377D"/>
                </a:solidFill>
                <a:latin typeface="Trebuchet MS" panose="020B0603020202020204" pitchFamily="34" charset="0"/>
              </a:defRPr>
            </a:lvl1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5E5138B8-05AB-48F6-9A44-82889B04D56F}" type="datetime1">
              <a:rPr lang="en-GB" smtClean="0"/>
              <a:t>12/06/2024</a:t>
            </a:fld>
            <a:endParaRPr lang="en-GB" dirty="0"/>
          </a:p>
        </p:txBody>
      </p:sp>
      <p:sp>
        <p:nvSpPr>
          <p:cNvPr id="6"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6"/>
          </p:nvPr>
        </p:nvSpPr>
        <p:spPr/>
        <p:txBody>
          <a:bodyPr/>
          <a:lstStyle>
            <a:lvl1pPr>
              <a:defRPr/>
            </a:lvl1pPr>
          </a:lstStyle>
          <a:p>
            <a:pPr>
              <a:defRPr/>
            </a:pPr>
            <a:fld id="{C0367780-51FC-43E5-A429-89541D8948D0}" type="slidenum">
              <a:rPr lang="en-GB"/>
              <a:pPr>
                <a:defRPr/>
              </a:pPr>
              <a:t>‹#›</a:t>
            </a:fld>
            <a:endParaRPr lang="en-GB" dirty="0"/>
          </a:p>
        </p:txBody>
      </p:sp>
    </p:spTree>
    <p:extLst>
      <p:ext uri="{BB962C8B-B14F-4D97-AF65-F5344CB8AC3E}">
        <p14:creationId xmlns:p14="http://schemas.microsoft.com/office/powerpoint/2010/main" val="37133514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A0D4C0C-3808-4DD8-BCE6-63E8B53484CD}" type="datetime1">
              <a:rPr lang="en-GB" smtClean="0"/>
              <a:t>12/06/2024</a:t>
            </a:fld>
            <a:endParaRPr lang="en-GB" dirty="0"/>
          </a:p>
        </p:txBody>
      </p:sp>
      <p:sp>
        <p:nvSpPr>
          <p:cNvPr id="4"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FF3ACEC5-1D7B-4EA2-B67A-E9FC97D95380}" type="slidenum">
              <a:rPr lang="en-GB"/>
              <a:pPr>
                <a:defRPr/>
              </a:pPr>
              <a:t>‹#›</a:t>
            </a:fld>
            <a:endParaRPr lang="en-GB" dirty="0"/>
          </a:p>
        </p:txBody>
      </p:sp>
    </p:spTree>
    <p:extLst>
      <p:ext uri="{BB962C8B-B14F-4D97-AF65-F5344CB8AC3E}">
        <p14:creationId xmlns:p14="http://schemas.microsoft.com/office/powerpoint/2010/main" val="1157255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E1B955-CC79-4C03-9212-27CC4F1D8ABF}" type="datetime1">
              <a:rPr lang="en-GB" smtClean="0"/>
              <a:t>12/06/2024</a:t>
            </a:fld>
            <a:endParaRPr lang="en-GB" dirty="0"/>
          </a:p>
        </p:txBody>
      </p:sp>
      <p:sp>
        <p:nvSpPr>
          <p:cNvPr id="3"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E4359EA5-1EBD-4174-9241-10BABF95247B}" type="slidenum">
              <a:rPr lang="en-GB"/>
              <a:pPr>
                <a:defRPr/>
              </a:pPr>
              <a:t>‹#›</a:t>
            </a:fld>
            <a:endParaRPr lang="en-GB" dirty="0"/>
          </a:p>
        </p:txBody>
      </p:sp>
    </p:spTree>
    <p:extLst>
      <p:ext uri="{BB962C8B-B14F-4D97-AF65-F5344CB8AC3E}">
        <p14:creationId xmlns:p14="http://schemas.microsoft.com/office/powerpoint/2010/main" val="2607241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4908AC5-5A75-4386-B5BA-AB6FAD3EA190}" type="datetime1">
              <a:rPr lang="en-GB" smtClean="0"/>
              <a:t>12/06/2024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0D8F029E-83C4-4832-B417-EDC2192B67A2}" type="slidenum">
              <a:rPr lang="en-GB"/>
              <a:pPr>
                <a:defRPr/>
              </a:pPr>
              <a:t>‹#›</a:t>
            </a:fld>
            <a:endParaRPr lang="en-GB" dirty="0"/>
          </a:p>
        </p:txBody>
      </p:sp>
    </p:spTree>
    <p:extLst>
      <p:ext uri="{BB962C8B-B14F-4D97-AF65-F5344CB8AC3E}">
        <p14:creationId xmlns:p14="http://schemas.microsoft.com/office/powerpoint/2010/main" val="709618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A348B0-C06F-4B79-912F-6C5C8554953F}" type="datetime1">
              <a:rPr lang="en-GB" smtClean="0"/>
              <a:t>12/06/2024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ECC08049-1B0D-4F65-A137-765A587D8E6A}" type="slidenum">
              <a:rPr lang="en-GB"/>
              <a:pPr>
                <a:defRPr/>
              </a:pPr>
              <a:t>‹#›</a:t>
            </a:fld>
            <a:endParaRPr lang="en-GB" dirty="0"/>
          </a:p>
        </p:txBody>
      </p:sp>
    </p:spTree>
    <p:extLst>
      <p:ext uri="{BB962C8B-B14F-4D97-AF65-F5344CB8AC3E}">
        <p14:creationId xmlns:p14="http://schemas.microsoft.com/office/powerpoint/2010/main" val="2478165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FB057FF-CB2D-4790-9F19-B7ADC748B2B8}" type="datetime1">
              <a:rPr lang="en-GB" smtClean="0"/>
              <a:t>12/06/2024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A9F3094-9D36-439E-98A3-D66497030B13}" type="slidenum">
              <a:rPr lang="en-GB"/>
              <a:pPr>
                <a:defRPr/>
              </a:pPr>
              <a:t>‹#›</a:t>
            </a:fld>
            <a:endParaRPr lang="en-GB" dirty="0"/>
          </a:p>
        </p:txBody>
      </p:sp>
    </p:spTree>
    <p:extLst>
      <p:ext uri="{BB962C8B-B14F-4D97-AF65-F5344CB8AC3E}">
        <p14:creationId xmlns:p14="http://schemas.microsoft.com/office/powerpoint/2010/main" val="18973920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A5BEF13-EB16-414C-AA48-29B96812B2B4}" type="datetime1">
              <a:rPr lang="en-GB" smtClean="0"/>
              <a:t>12/06/2024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A5AD073-5928-4052-8396-B9148DE8251C}" type="slidenum">
              <a:rPr lang="en-GB"/>
              <a:pPr>
                <a:defRPr/>
              </a:pPr>
              <a:t>‹#›</a:t>
            </a:fld>
            <a:endParaRPr lang="en-GB" dirty="0"/>
          </a:p>
        </p:txBody>
      </p:sp>
    </p:spTree>
    <p:extLst>
      <p:ext uri="{BB962C8B-B14F-4D97-AF65-F5344CB8AC3E}">
        <p14:creationId xmlns:p14="http://schemas.microsoft.com/office/powerpoint/2010/main" val="304723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628650" y="865188"/>
            <a:ext cx="8515350" cy="0"/>
          </a:xfrm>
          <a:prstGeom prst="line">
            <a:avLst/>
          </a:prstGeom>
          <a:noFill/>
          <a:ln w="6350" cap="flat" cmpd="sng">
            <a:solidFill>
              <a:srgbClr val="37377D"/>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27" name="Picture 2" descr="image1.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7063" y="314325"/>
            <a:ext cx="22590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8" name="Picture 3" descr="image2.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9142413"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4"/>
          <p:cNvSpPr>
            <a:spLocks noGrp="1"/>
          </p:cNvSpPr>
          <p:nvPr>
            <p:ph type="title"/>
          </p:nvPr>
        </p:nvSpPr>
        <p:spPr bwMode="auto">
          <a:xfrm>
            <a:off x="685801" y="1277940"/>
            <a:ext cx="4816475" cy="207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1030" name="Rectangle 5"/>
          <p:cNvSpPr>
            <a:spLocks noGrp="1"/>
          </p:cNvSpPr>
          <p:nvPr>
            <p:ph type="body" idx="1"/>
          </p:nvPr>
        </p:nvSpPr>
        <p:spPr bwMode="auto">
          <a:xfrm>
            <a:off x="685800" y="3355975"/>
            <a:ext cx="6858000"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sp>
        <p:nvSpPr>
          <p:cNvPr id="2" name="Rectangle 6"/>
          <p:cNvSpPr>
            <a:spLocks noGrp="1"/>
          </p:cNvSpPr>
          <p:nvPr>
            <p:ph type="sldNum" sz="quarter" idx="2"/>
          </p:nvPr>
        </p:nvSpPr>
        <p:spPr bwMode="auto">
          <a:xfrm>
            <a:off x="6457950" y="404813"/>
            <a:ext cx="2057400"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ctr" anchorCtr="0" compatLnSpc="1">
            <a:prstTxWarp prst="textNoShape">
              <a:avLst/>
            </a:prstTxWarp>
          </a:bodyPr>
          <a:lstStyle>
            <a:lvl1pPr algn="r" eaLnBrk="1">
              <a:defRPr sz="900">
                <a:solidFill>
                  <a:srgbClr val="37377D"/>
                </a:solidFill>
                <a:latin typeface="+mn-lt"/>
                <a:ea typeface="+mn-ea"/>
                <a:cs typeface="+mn-cs"/>
                <a:sym typeface="Arial" panose="020B0604020202020204" pitchFamily="34" charset="0"/>
              </a:defRPr>
            </a:lvl1pPr>
          </a:lstStyle>
          <a:p>
            <a:pPr>
              <a:defRPr/>
            </a:pPr>
            <a:fld id="{0234B4FB-1E72-4644-88AD-9D17497F235A}" type="slidenum">
              <a:rPr lang="en-US"/>
              <a:pPr>
                <a:defRPr/>
              </a:pPr>
              <a:t>‹#›</a:t>
            </a:fld>
            <a:endParaRPr lang="en-US" dirty="0"/>
          </a:p>
        </p:txBody>
      </p:sp>
      <p:sp>
        <p:nvSpPr>
          <p:cNvPr id="2055" name="Line 7"/>
          <p:cNvSpPr>
            <a:spLocks noChangeShapeType="1"/>
          </p:cNvSpPr>
          <p:nvPr/>
        </p:nvSpPr>
        <p:spPr bwMode="auto">
          <a:xfrm>
            <a:off x="685800" y="1314450"/>
            <a:ext cx="8458200" cy="0"/>
          </a:xfrm>
          <a:prstGeom prst="line">
            <a:avLst/>
          </a:prstGeom>
          <a:noFill/>
          <a:ln w="6350" cap="flat" cmpd="sng">
            <a:solidFill>
              <a:srgbClr val="FFFFFF"/>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33" name="Picture 8" descr="image3.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7799" y="4792665"/>
            <a:ext cx="4841875" cy="206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996032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lnSpc>
          <a:spcPct val="90000"/>
        </a:lnSpc>
        <a:spcBef>
          <a:spcPct val="0"/>
        </a:spcBef>
        <a:spcAft>
          <a:spcPct val="0"/>
        </a:spcAft>
        <a:defRPr sz="2100" kern="1200">
          <a:solidFill>
            <a:srgbClr val="37377D"/>
          </a:solidFill>
          <a:latin typeface="+mj-lt"/>
          <a:ea typeface="+mj-ea"/>
          <a:cs typeface="+mj-cs"/>
          <a:sym typeface="Arial" panose="020B0604020202020204" pitchFamily="34" charset="0"/>
        </a:defRPr>
      </a:lvl1pPr>
      <a:lvl2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5pPr>
      <a:lvl6pPr marL="3429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6pPr>
      <a:lvl7pPr marL="6858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7pPr>
      <a:lvl8pPr marL="10287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8pPr>
      <a:lvl9pPr marL="13716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9pPr>
    </p:titleStyle>
    <p:bodyStyle>
      <a:lvl1pPr marL="171450" indent="-171450"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1pPr>
      <a:lvl2pPr marL="5786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2pPr>
      <a:lvl3pPr marL="9215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3pPr>
      <a:lvl4pPr marL="12644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4pPr>
      <a:lvl5pPr marL="16073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995363"/>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28650" y="2149475"/>
            <a:ext cx="7886700"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6"/>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675">
                <a:solidFill>
                  <a:prstClr val="black">
                    <a:tint val="75000"/>
                  </a:prstClr>
                </a:solidFill>
                <a:latin typeface="Calibri"/>
                <a:ea typeface="+mn-ea"/>
                <a:cs typeface="+mn-cs"/>
              </a:defRPr>
            </a:lvl1pPr>
          </a:lstStyle>
          <a:p>
            <a:pPr>
              <a:defRPr/>
            </a:pPr>
            <a:fld id="{F1F2A7E4-8E3D-4B9E-BCE4-5B349F508B21}" type="datetime1">
              <a:rPr lang="en-GB" smtClean="0"/>
              <a:t>12/06/2024</a:t>
            </a:fld>
            <a:endParaRPr lang="en-GB" dirty="0"/>
          </a:p>
        </p:txBody>
      </p:sp>
      <p:sp>
        <p:nvSpPr>
          <p:cNvPr id="5" name="Footer Placeholder 4"/>
          <p:cNvSpPr>
            <a:spLocks noGrp="1"/>
          </p:cNvSpPr>
          <p:nvPr>
            <p:ph type="ftr" sz="quarter" idx="3"/>
          </p:nvPr>
        </p:nvSpPr>
        <p:spPr>
          <a:xfrm>
            <a:off x="3028950" y="6356356"/>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675">
                <a:solidFill>
                  <a:prstClr val="black">
                    <a:tint val="75000"/>
                  </a:prstClr>
                </a:solidFill>
                <a:latin typeface="Calibri"/>
                <a:ea typeface="+mn-ea"/>
                <a:cs typeface="+mn-cs"/>
              </a:defRPr>
            </a:lvl1pPr>
          </a:lstStyle>
          <a:p>
            <a:pPr>
              <a:defRPr/>
            </a:pPr>
            <a:endParaRPr lang="en-GB" dirty="0"/>
          </a:p>
        </p:txBody>
      </p:sp>
      <p:sp>
        <p:nvSpPr>
          <p:cNvPr id="6" name="Slide Number Placeholder 5"/>
          <p:cNvSpPr>
            <a:spLocks noGrp="1"/>
          </p:cNvSpPr>
          <p:nvPr>
            <p:ph type="sldNum" sz="quarter" idx="4"/>
          </p:nvPr>
        </p:nvSpPr>
        <p:spPr>
          <a:xfrm>
            <a:off x="6457950" y="355606"/>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675">
                <a:solidFill>
                  <a:srgbClr val="37377D"/>
                </a:solidFill>
                <a:latin typeface="Arial" panose="020B0604020202020204" pitchFamily="34" charset="0"/>
                <a:ea typeface="+mn-ea"/>
                <a:cs typeface="Arial" panose="020B0604020202020204" pitchFamily="34" charset="0"/>
              </a:defRPr>
            </a:lvl1pPr>
          </a:lstStyle>
          <a:p>
            <a:pPr>
              <a:defRPr/>
            </a:pPr>
            <a:fld id="{7C167A1B-95E9-493A-9C40-808131AA3201}" type="slidenum">
              <a:rPr lang="en-GB"/>
              <a:pPr>
                <a:defRPr/>
              </a:pPr>
              <a:t>‹#›</a:t>
            </a:fld>
            <a:endParaRPr lang="en-GB" dirty="0"/>
          </a:p>
        </p:txBody>
      </p:sp>
      <p:cxnSp>
        <p:nvCxnSpPr>
          <p:cNvPr id="8" name="Straight Connector 7"/>
          <p:cNvCxnSpPr/>
          <p:nvPr/>
        </p:nvCxnSpPr>
        <p:spPr>
          <a:xfrm>
            <a:off x="628650" y="866775"/>
            <a:ext cx="8515350" cy="0"/>
          </a:xfrm>
          <a:prstGeom prst="line">
            <a:avLst/>
          </a:prstGeom>
          <a:ln>
            <a:solidFill>
              <a:srgbClr val="37377D"/>
            </a:solidFill>
          </a:ln>
        </p:spPr>
        <p:style>
          <a:lnRef idx="1">
            <a:schemeClr val="accent1"/>
          </a:lnRef>
          <a:fillRef idx="0">
            <a:schemeClr val="accent1"/>
          </a:fillRef>
          <a:effectRef idx="0">
            <a:schemeClr val="accent1"/>
          </a:effectRef>
          <a:fontRef idx="minor">
            <a:schemeClr val="tx1"/>
          </a:fontRef>
        </p:style>
      </p:cxnSp>
      <p:pic>
        <p:nvPicPr>
          <p:cNvPr id="2056" name="Picture 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28653" y="315913"/>
            <a:ext cx="22590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3859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dt="0"/>
  <p:txStyles>
    <p:titleStyle>
      <a:lvl1pPr algn="l" rtl="0" eaLnBrk="0" fontAlgn="base" hangingPunct="0">
        <a:lnSpc>
          <a:spcPct val="90000"/>
        </a:lnSpc>
        <a:spcBef>
          <a:spcPct val="0"/>
        </a:spcBef>
        <a:spcAft>
          <a:spcPct val="0"/>
        </a:spcAft>
        <a:defRPr sz="1575" kern="1200">
          <a:solidFill>
            <a:srgbClr val="37377D"/>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p:titleStyle>
    <p:bodyStyle>
      <a:lvl1pPr marL="128588" indent="-128588" algn="l" rtl="0" eaLnBrk="0" fontAlgn="base" hangingPunct="0">
        <a:lnSpc>
          <a:spcPct val="90000"/>
        </a:lnSpc>
        <a:spcBef>
          <a:spcPts val="563"/>
        </a:spcBef>
        <a:spcAft>
          <a:spcPct val="0"/>
        </a:spcAft>
        <a:buClr>
          <a:srgbClr val="37377D"/>
        </a:buClr>
        <a:buFont typeface="Arial" panose="020B0604020202020204" pitchFamily="34" charset="0"/>
        <a:buChar char="•"/>
        <a:defRPr sz="1238" kern="1200">
          <a:solidFill>
            <a:schemeClr val="tx1"/>
          </a:solidFill>
          <a:latin typeface="Arial" panose="020B0604020202020204" pitchFamily="34" charset="0"/>
          <a:ea typeface="+mn-ea"/>
          <a:cs typeface="Arial" panose="020B0604020202020204" pitchFamily="34" charset="0"/>
        </a:defRPr>
      </a:lvl1pPr>
      <a:lvl2pPr marL="38576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2pPr>
      <a:lvl3pPr marL="64293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3pPr>
      <a:lvl4pPr marL="90011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4pPr>
      <a:lvl5pPr marL="115728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wilde@commonwealth.in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1569244" y="1846150"/>
            <a:ext cx="5400675" cy="1532335"/>
          </a:xfrm>
        </p:spPr>
        <p:txBody>
          <a:bodyPr/>
          <a:lstStyle/>
          <a:p>
            <a:pPr algn="ctr" defTabSz="410766" eaLnBrk="1"/>
            <a:r>
              <a:rPr lang="en-US" altLang="en-US" sz="2475" b="1" i="1" dirty="0">
                <a:solidFill>
                  <a:schemeClr val="bg1"/>
                </a:solidFill>
                <a:latin typeface="Trebuchet MS" panose="020B0603020202020204" pitchFamily="34" charset="0"/>
                <a:sym typeface="Trebuchet MS" panose="020B0603020202020204" pitchFamily="34" charset="0"/>
              </a:rPr>
              <a:t>An equalization measure for deep-seabed mining in the Area</a:t>
            </a:r>
          </a:p>
        </p:txBody>
      </p:sp>
      <p:sp>
        <p:nvSpPr>
          <p:cNvPr id="7171" name="Rectangle 2"/>
          <p:cNvSpPr>
            <a:spLocks noGrp="1" noChangeArrowheads="1"/>
          </p:cNvSpPr>
          <p:nvPr>
            <p:ph type="body" idx="1"/>
          </p:nvPr>
        </p:nvSpPr>
        <p:spPr>
          <a:xfrm>
            <a:off x="697084" y="3956703"/>
            <a:ext cx="7942714" cy="780175"/>
          </a:xfrm>
        </p:spPr>
        <p:txBody>
          <a:bodyPr/>
          <a:lstStyle/>
          <a:p>
            <a:pPr marL="0" indent="0" eaLnBrk="1">
              <a:lnSpc>
                <a:spcPct val="72000"/>
              </a:lnSpc>
              <a:buClrTx/>
              <a:buSzTx/>
              <a:buNone/>
            </a:pPr>
            <a:r>
              <a:rPr lang="en-US" altLang="en-US" sz="1900" dirty="0">
                <a:solidFill>
                  <a:schemeClr val="bg1"/>
                </a:solidFill>
                <a:latin typeface="Trebuchet MS" panose="020B0603020202020204" pitchFamily="34" charset="0"/>
                <a:sym typeface="Trebuchet MS" panose="020B0603020202020204" pitchFamily="34" charset="0"/>
              </a:rPr>
              <a:t>Presented by: Daniel Wilde (</a:t>
            </a:r>
            <a:r>
              <a:rPr lang="en-US" altLang="en-US" sz="1900" dirty="0">
                <a:solidFill>
                  <a:schemeClr val="bg1"/>
                </a:solidFill>
                <a:latin typeface="Trebuchet MS" panose="020B0603020202020204" pitchFamily="34" charset="0"/>
                <a:sym typeface="Trebuchet MS" panose="020B0603020202020204" pitchFamily="34" charset="0"/>
                <a:hlinkClick r:id="rId3">
                  <a:extLst>
                    <a:ext uri="{A12FA001-AC4F-418D-AE19-62706E023703}">
                      <ahyp:hlinkClr xmlns:ahyp="http://schemas.microsoft.com/office/drawing/2018/hyperlinkcolor" val="tx"/>
                    </a:ext>
                  </a:extLst>
                </a:hlinkClick>
              </a:rPr>
              <a:t>d.wilde@commonwealth.int</a:t>
            </a:r>
            <a:r>
              <a:rPr lang="en-US" altLang="en-US" sz="1900" dirty="0">
                <a:solidFill>
                  <a:schemeClr val="bg1"/>
                </a:solidFill>
                <a:latin typeface="Trebuchet MS" panose="020B0603020202020204" pitchFamily="34" charset="0"/>
                <a:sym typeface="Trebuchet MS" panose="020B0603020202020204" pitchFamily="34" charset="0"/>
              </a:rPr>
              <a:t>) June 2024</a:t>
            </a:r>
          </a:p>
        </p:txBody>
      </p:sp>
      <p:sp>
        <p:nvSpPr>
          <p:cNvPr id="7172" name="Rectangle 3"/>
          <p:cNvSpPr>
            <a:spLocks/>
          </p:cNvSpPr>
          <p:nvPr/>
        </p:nvSpPr>
        <p:spPr bwMode="auto">
          <a:xfrm>
            <a:off x="5986463" y="1123951"/>
            <a:ext cx="1543050" cy="2738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r" defTabSz="685800" rtl="0" eaLnBrk="1" fontAlgn="base" latinLnBrk="0" hangingPunct="0">
              <a:lnSpc>
                <a:spcPct val="100000"/>
              </a:lnSpc>
              <a:spcBef>
                <a:spcPct val="0"/>
              </a:spcBef>
              <a:spcAft>
                <a:spcPct val="0"/>
              </a:spcAft>
              <a:buClrTx/>
              <a:buSzTx/>
              <a:buFontTx/>
              <a:buNone/>
              <a:tabLst/>
              <a:defRPr/>
            </a:pPr>
            <a:fld id="{79ECC55C-8A23-45D0-8409-CFEABCF342A8}" type="slidenum">
              <a:rPr kumimoji="0" lang="en-US" altLang="en-US" sz="900" b="0" i="0" u="none" strike="noStrike" kern="1200" cap="none" spc="0" normalizeH="0" baseline="0" noProof="0">
                <a:ln>
                  <a:noFill/>
                </a:ln>
                <a:solidFill>
                  <a:srgbClr val="37377D"/>
                </a:solidFill>
                <a:effectLst/>
                <a:uLnTx/>
                <a:uFillTx/>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rPr>
              <a:pPr marL="0" marR="0" lvl="0" indent="0" algn="r" defTabSz="685800" rtl="0" eaLnBrk="1" fontAlgn="base" latinLnBrk="0" hangingPunct="0">
                <a:lnSpc>
                  <a:spcPct val="100000"/>
                </a:lnSpc>
                <a:spcBef>
                  <a:spcPct val="0"/>
                </a:spcBef>
                <a:spcAft>
                  <a:spcPct val="0"/>
                </a:spcAft>
                <a:buClrTx/>
                <a:buSzTx/>
                <a:buFontTx/>
                <a:buNone/>
                <a:tabLst/>
                <a:defRPr/>
              </a:pPr>
              <a:t>1</a:t>
            </a:fld>
            <a:endParaRPr kumimoji="0" lang="en-US" altLang="en-US" sz="135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endParaRPr>
          </a:p>
        </p:txBody>
      </p:sp>
      <p:sp>
        <p:nvSpPr>
          <p:cNvPr id="2" name="Slide Number Placeholder 1">
            <a:extLst>
              <a:ext uri="{FF2B5EF4-FFF2-40B4-BE49-F238E27FC236}">
                <a16:creationId xmlns:a16="http://schemas.microsoft.com/office/drawing/2014/main" id="{33009633-CE70-1D86-6CE2-13C3B668D3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E1575-28F6-4592-95C7-315B7A0468E5}" type="slidenum">
              <a:rPr kumimoji="0" lang="en-US" sz="900" b="0" i="0" u="none" strike="noStrike" kern="1200" cap="none" spc="0" normalizeH="0" baseline="0" noProof="0" smtClean="0">
                <a:ln>
                  <a:noFill/>
                </a:ln>
                <a:solidFill>
                  <a:srgbClr val="37377D"/>
                </a:solidFill>
                <a:effectLst/>
                <a:uLnTx/>
                <a:uFillTx/>
                <a:latin typeface="Arial"/>
                <a:ea typeface="+mn-ea"/>
                <a:cs typeface="Arial"/>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srgbClr val="37377D"/>
              </a:solidFill>
              <a:effectLst/>
              <a:uLnTx/>
              <a:uFillTx/>
              <a:latin typeface="Arial"/>
              <a:ea typeface="+mn-ea"/>
              <a:cs typeface="Arial"/>
              <a:sym typeface="Arial" panose="020B0604020202020204" pitchFamily="34" charset="0"/>
            </a:endParaRPr>
          </a:p>
        </p:txBody>
      </p:sp>
    </p:spTree>
    <p:extLst>
      <p:ext uri="{BB962C8B-B14F-4D97-AF65-F5344CB8AC3E}">
        <p14:creationId xmlns:p14="http://schemas.microsoft.com/office/powerpoint/2010/main" val="182339470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980B2-BC6F-8360-59A9-0B5EBF561A7B}"/>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B2C6F542-3F29-E3D2-A110-5E2CD5BC4BDA}"/>
              </a:ext>
            </a:extLst>
          </p:cNvPr>
          <p:cNvSpPr>
            <a:spLocks noGrp="1"/>
          </p:cNvSpPr>
          <p:nvPr>
            <p:ph idx="1"/>
          </p:nvPr>
        </p:nvSpPr>
        <p:spPr>
          <a:xfrm>
            <a:off x="628650" y="1931761"/>
            <a:ext cx="7886700" cy="4027488"/>
          </a:xfrm>
        </p:spPr>
        <p:txBody>
          <a:bodyPr/>
          <a:lstStyle/>
          <a:p>
            <a:pPr marL="342900" indent="-342900">
              <a:buFont typeface="+mj-lt"/>
              <a:buAutoNum type="arabicPeriod"/>
            </a:pPr>
            <a:r>
              <a:rPr lang="en-GB" sz="2400" dirty="0"/>
              <a:t>The 1994 Implementing Agreement Section 8.1.b provides that ‘The rates of payments under the system shall be within the range of those prevailing in respect of land-based mining […]’.</a:t>
            </a:r>
          </a:p>
          <a:p>
            <a:pPr marL="342900" indent="-342900">
              <a:buFont typeface="+mj-lt"/>
              <a:buAutoNum type="arabicPeriod"/>
            </a:pPr>
            <a:r>
              <a:rPr lang="en-GB" sz="2400" dirty="0"/>
              <a:t>The effective tax rate for a mine is a good measure of ‘rates of payment’.</a:t>
            </a:r>
          </a:p>
          <a:p>
            <a:pPr marL="342900" indent="-342900">
              <a:buFont typeface="+mj-lt"/>
              <a:buAutoNum type="arabicPeriod"/>
            </a:pPr>
            <a:r>
              <a:rPr lang="en-GB" sz="2400" dirty="0"/>
              <a:t>The effective tax rate = payments to government/profits (over the life of the mine).</a:t>
            </a:r>
          </a:p>
          <a:p>
            <a:pPr marL="342900" indent="-342900">
              <a:buFont typeface="+mj-lt"/>
              <a:buAutoNum type="arabicPeriod"/>
            </a:pPr>
            <a:r>
              <a:rPr lang="en-GB" sz="2400" dirty="0"/>
              <a:t>The average effective tax rate for land-based mining is 43%, and this is a good effective tax rate to target for deep-seabed mining (DSM).</a:t>
            </a:r>
          </a:p>
          <a:p>
            <a:pPr marL="0" indent="0">
              <a:buNone/>
            </a:pPr>
            <a:endParaRPr lang="en-GB" sz="2000" dirty="0"/>
          </a:p>
        </p:txBody>
      </p:sp>
      <p:sp>
        <p:nvSpPr>
          <p:cNvPr id="4" name="Slide Number Placeholder 3">
            <a:extLst>
              <a:ext uri="{FF2B5EF4-FFF2-40B4-BE49-F238E27FC236}">
                <a16:creationId xmlns:a16="http://schemas.microsoft.com/office/drawing/2014/main" id="{CC0E84C7-A995-F4E9-BF0A-4D4238CF8477}"/>
              </a:ext>
            </a:extLst>
          </p:cNvPr>
          <p:cNvSpPr>
            <a:spLocks noGrp="1"/>
          </p:cNvSpPr>
          <p:nvPr>
            <p:ph type="sldNum" sz="quarter" idx="12"/>
          </p:nvPr>
        </p:nvSpPr>
        <p:spPr/>
        <p:txBody>
          <a:bodyPr/>
          <a:lstStyle/>
          <a:p>
            <a:pPr>
              <a:defRPr/>
            </a:pPr>
            <a:fld id="{C00C2DF6-D43E-4E63-9D48-7B38BFD764FF}" type="slidenum">
              <a:rPr lang="en-GB" smtClean="0"/>
              <a:pPr>
                <a:defRPr/>
              </a:pPr>
              <a:t>2</a:t>
            </a:fld>
            <a:endParaRPr lang="en-GB" dirty="0"/>
          </a:p>
        </p:txBody>
      </p:sp>
    </p:spTree>
    <p:extLst>
      <p:ext uri="{BB962C8B-B14F-4D97-AF65-F5344CB8AC3E}">
        <p14:creationId xmlns:p14="http://schemas.microsoft.com/office/powerpoint/2010/main" val="246495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A568-520C-9686-0E68-B1A3A7301E2D}"/>
              </a:ext>
            </a:extLst>
          </p:cNvPr>
          <p:cNvSpPr>
            <a:spLocks noGrp="1"/>
          </p:cNvSpPr>
          <p:nvPr>
            <p:ph type="title"/>
          </p:nvPr>
        </p:nvSpPr>
        <p:spPr>
          <a:xfrm>
            <a:off x="628650" y="940935"/>
            <a:ext cx="7886700" cy="792162"/>
          </a:xfrm>
        </p:spPr>
        <p:txBody>
          <a:bodyPr/>
          <a:lstStyle/>
          <a:p>
            <a:r>
              <a:rPr lang="en-GB" sz="2400" dirty="0"/>
              <a:t>Summary of the thematic discussion (March 2024)</a:t>
            </a:r>
          </a:p>
        </p:txBody>
      </p:sp>
      <p:sp>
        <p:nvSpPr>
          <p:cNvPr id="4" name="Slide Number Placeholder 3">
            <a:extLst>
              <a:ext uri="{FF2B5EF4-FFF2-40B4-BE49-F238E27FC236}">
                <a16:creationId xmlns:a16="http://schemas.microsoft.com/office/drawing/2014/main" id="{F73F7133-2DC1-EF83-562B-F9CECD6AEF63}"/>
              </a:ext>
            </a:extLst>
          </p:cNvPr>
          <p:cNvSpPr>
            <a:spLocks noGrp="1"/>
          </p:cNvSpPr>
          <p:nvPr>
            <p:ph type="sldNum" sz="quarter" idx="12"/>
          </p:nvPr>
        </p:nvSpPr>
        <p:spPr/>
        <p:txBody>
          <a:bodyPr/>
          <a:lstStyle/>
          <a:p>
            <a:pPr>
              <a:defRPr/>
            </a:pPr>
            <a:fld id="{C00C2DF6-D43E-4E63-9D48-7B38BFD764FF}" type="slidenum">
              <a:rPr lang="en-GB" smtClean="0"/>
              <a:pPr>
                <a:defRPr/>
              </a:pPr>
              <a:t>3</a:t>
            </a:fld>
            <a:endParaRPr lang="en-GB" dirty="0"/>
          </a:p>
        </p:txBody>
      </p:sp>
      <p:graphicFrame>
        <p:nvGraphicFramePr>
          <p:cNvPr id="5" name="Chart 4">
            <a:extLst>
              <a:ext uri="{FF2B5EF4-FFF2-40B4-BE49-F238E27FC236}">
                <a16:creationId xmlns:a16="http://schemas.microsoft.com/office/drawing/2014/main" id="{7055829C-03D0-92B9-954F-B4D81F55F252}"/>
              </a:ext>
            </a:extLst>
          </p:cNvPr>
          <p:cNvGraphicFramePr>
            <a:graphicFrameLocks/>
          </p:cNvGraphicFramePr>
          <p:nvPr>
            <p:extLst>
              <p:ext uri="{D42A27DB-BD31-4B8C-83A1-F6EECF244321}">
                <p14:modId xmlns:p14="http://schemas.microsoft.com/office/powerpoint/2010/main" val="2981053910"/>
              </p:ext>
            </p:extLst>
          </p:nvPr>
        </p:nvGraphicFramePr>
        <p:xfrm>
          <a:off x="628650" y="1574800"/>
          <a:ext cx="7762240" cy="510032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
            <a:extLst>
              <a:ext uri="{FF2B5EF4-FFF2-40B4-BE49-F238E27FC236}">
                <a16:creationId xmlns:a16="http://schemas.microsoft.com/office/drawing/2014/main" id="{9556CD27-B9DC-609E-65CE-EB0B5DC40A20}"/>
              </a:ext>
            </a:extLst>
          </p:cNvPr>
          <p:cNvSpPr txBox="1"/>
          <p:nvPr/>
        </p:nvSpPr>
        <p:spPr>
          <a:xfrm>
            <a:off x="2338070" y="4413627"/>
            <a:ext cx="1229360" cy="7942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100" dirty="0"/>
              <a:t>$3.7 billion</a:t>
            </a:r>
          </a:p>
        </p:txBody>
      </p:sp>
      <p:sp>
        <p:nvSpPr>
          <p:cNvPr id="7" name="TextBox 6">
            <a:extLst>
              <a:ext uri="{FF2B5EF4-FFF2-40B4-BE49-F238E27FC236}">
                <a16:creationId xmlns:a16="http://schemas.microsoft.com/office/drawing/2014/main" id="{2305AB6C-64E6-46BD-9AA6-085B18A072DF}"/>
              </a:ext>
            </a:extLst>
          </p:cNvPr>
          <p:cNvSpPr txBox="1"/>
          <p:nvPr/>
        </p:nvSpPr>
        <p:spPr>
          <a:xfrm>
            <a:off x="2338070" y="3163054"/>
            <a:ext cx="122936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t>$2.6 billion</a:t>
            </a:r>
          </a:p>
        </p:txBody>
      </p:sp>
    </p:spTree>
    <p:extLst>
      <p:ext uri="{BB962C8B-B14F-4D97-AF65-F5344CB8AC3E}">
        <p14:creationId xmlns:p14="http://schemas.microsoft.com/office/powerpoint/2010/main" val="193674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C63E-4507-296D-78BD-6353FFD72BE9}"/>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5A810948-9A4B-F38F-B6C8-C09D127BE188}"/>
              </a:ext>
            </a:extLst>
          </p:cNvPr>
          <p:cNvSpPr>
            <a:spLocks noGrp="1"/>
          </p:cNvSpPr>
          <p:nvPr>
            <p:ph idx="1"/>
          </p:nvPr>
        </p:nvSpPr>
        <p:spPr>
          <a:xfrm>
            <a:off x="628650" y="1787525"/>
            <a:ext cx="7886700" cy="4027488"/>
          </a:xfrm>
        </p:spPr>
        <p:txBody>
          <a:bodyPr/>
          <a:lstStyle/>
          <a:p>
            <a:pPr marL="0" indent="0">
              <a:buNone/>
            </a:pPr>
            <a:r>
              <a:rPr lang="en-GB" sz="2200" dirty="0"/>
              <a:t>5. There is a need for an equalization measure to ensure a 43% effective tax rate regardless of sponsoring state tax exemptions.</a:t>
            </a:r>
          </a:p>
          <a:p>
            <a:r>
              <a:rPr lang="en-GB" sz="2200" dirty="0"/>
              <a:t>Under all equalizations measures </a:t>
            </a:r>
          </a:p>
          <a:p>
            <a:pPr marL="0" indent="0">
              <a:buNone/>
            </a:pPr>
            <a:r>
              <a:rPr lang="en-GB" sz="2200" dirty="0"/>
              <a:t>  a.) a contractor that pays little or nothing to its sponsoring state pays more to the ISA; and</a:t>
            </a:r>
          </a:p>
          <a:p>
            <a:pPr marL="0" indent="0">
              <a:buNone/>
            </a:pPr>
            <a:r>
              <a:rPr lang="en-GB" sz="2200" dirty="0"/>
              <a:t>  b.) a contractor that makes significant payments to its sponsoring state pays little or nothing under the equalisation measure </a:t>
            </a:r>
          </a:p>
          <a:p>
            <a:r>
              <a:rPr lang="en-GB" sz="2200" dirty="0"/>
              <a:t>the equalization measure is in addition to the ISA base royalty. Thus, it cannot reduce ISA revenue from a mine.</a:t>
            </a:r>
          </a:p>
          <a:p>
            <a:pPr marL="0" indent="0">
              <a:buNone/>
            </a:pPr>
            <a:endParaRPr lang="en-GB" sz="2400" dirty="0"/>
          </a:p>
        </p:txBody>
      </p:sp>
      <p:sp>
        <p:nvSpPr>
          <p:cNvPr id="4" name="Slide Number Placeholder 3">
            <a:extLst>
              <a:ext uri="{FF2B5EF4-FFF2-40B4-BE49-F238E27FC236}">
                <a16:creationId xmlns:a16="http://schemas.microsoft.com/office/drawing/2014/main" id="{CD9BDB60-4D50-626B-593E-8CB3B738075D}"/>
              </a:ext>
            </a:extLst>
          </p:cNvPr>
          <p:cNvSpPr>
            <a:spLocks noGrp="1"/>
          </p:cNvSpPr>
          <p:nvPr>
            <p:ph type="sldNum" sz="quarter" idx="12"/>
          </p:nvPr>
        </p:nvSpPr>
        <p:spPr/>
        <p:txBody>
          <a:bodyPr/>
          <a:lstStyle/>
          <a:p>
            <a:pPr>
              <a:defRPr/>
            </a:pPr>
            <a:fld id="{C00C2DF6-D43E-4E63-9D48-7B38BFD764FF}" type="slidenum">
              <a:rPr lang="en-GB" smtClean="0"/>
              <a:pPr>
                <a:defRPr/>
              </a:pPr>
              <a:t>4</a:t>
            </a:fld>
            <a:endParaRPr lang="en-GB" dirty="0"/>
          </a:p>
        </p:txBody>
      </p:sp>
    </p:spTree>
    <p:extLst>
      <p:ext uri="{BB962C8B-B14F-4D97-AF65-F5344CB8AC3E}">
        <p14:creationId xmlns:p14="http://schemas.microsoft.com/office/powerpoint/2010/main" val="225937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BC03-7A5D-5480-9A75-BF07849E7CDE}"/>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4501CED3-EC58-BB94-73A3-C3BAD19A4F6F}"/>
              </a:ext>
            </a:extLst>
          </p:cNvPr>
          <p:cNvSpPr>
            <a:spLocks noGrp="1"/>
          </p:cNvSpPr>
          <p:nvPr>
            <p:ph idx="1"/>
          </p:nvPr>
        </p:nvSpPr>
        <p:spPr>
          <a:xfrm>
            <a:off x="628650" y="1787525"/>
            <a:ext cx="7886700" cy="4027488"/>
          </a:xfrm>
        </p:spPr>
        <p:txBody>
          <a:bodyPr/>
          <a:lstStyle/>
          <a:p>
            <a:pPr marL="0" indent="0">
              <a:buNone/>
            </a:pPr>
            <a:r>
              <a:rPr lang="en-GB" sz="2200" dirty="0"/>
              <a:t>6. The Exploitation Regulations need to include text requiring contractors to pay the equalization measure. However, the details of the measure can be included in a standard.</a:t>
            </a:r>
          </a:p>
          <a:p>
            <a:pPr marL="0" indent="0">
              <a:buNone/>
            </a:pPr>
            <a:endParaRPr lang="en-GB" sz="2200" i="1" dirty="0"/>
          </a:p>
          <a:p>
            <a:pPr marL="0" indent="0">
              <a:buNone/>
            </a:pPr>
            <a:r>
              <a:rPr lang="en-GB" sz="2200" i="1" dirty="0"/>
              <a:t>[The below text is from the draft submission already circulated to the working group]</a:t>
            </a:r>
          </a:p>
        </p:txBody>
      </p:sp>
      <p:sp>
        <p:nvSpPr>
          <p:cNvPr id="4" name="Slide Number Placeholder 3">
            <a:extLst>
              <a:ext uri="{FF2B5EF4-FFF2-40B4-BE49-F238E27FC236}">
                <a16:creationId xmlns:a16="http://schemas.microsoft.com/office/drawing/2014/main" id="{7C5A9762-4433-EE02-D384-A839C06749E4}"/>
              </a:ext>
            </a:extLst>
          </p:cNvPr>
          <p:cNvSpPr>
            <a:spLocks noGrp="1"/>
          </p:cNvSpPr>
          <p:nvPr>
            <p:ph type="sldNum" sz="quarter" idx="12"/>
          </p:nvPr>
        </p:nvSpPr>
        <p:spPr/>
        <p:txBody>
          <a:bodyPr/>
          <a:lstStyle/>
          <a:p>
            <a:pPr>
              <a:defRPr/>
            </a:pPr>
            <a:fld id="{C00C2DF6-D43E-4E63-9D48-7B38BFD764FF}" type="slidenum">
              <a:rPr lang="en-GB" smtClean="0"/>
              <a:pPr>
                <a:defRPr/>
              </a:pPr>
              <a:t>5</a:t>
            </a:fld>
            <a:endParaRPr lang="en-GB" dirty="0"/>
          </a:p>
        </p:txBody>
      </p:sp>
      <p:pic>
        <p:nvPicPr>
          <p:cNvPr id="6" name="Picture 5">
            <a:extLst>
              <a:ext uri="{FF2B5EF4-FFF2-40B4-BE49-F238E27FC236}">
                <a16:creationId xmlns:a16="http://schemas.microsoft.com/office/drawing/2014/main" id="{A9EE8922-4902-5F4D-AF40-F891679AF0F6}"/>
              </a:ext>
            </a:extLst>
          </p:cNvPr>
          <p:cNvPicPr>
            <a:picLocks noChangeAspect="1"/>
          </p:cNvPicPr>
          <p:nvPr/>
        </p:nvPicPr>
        <p:blipFill rotWithShape="1">
          <a:blip r:embed="rId3"/>
          <a:srcRect l="22416" t="54021" r="21639" b="25450"/>
          <a:stretch/>
        </p:blipFill>
        <p:spPr>
          <a:xfrm>
            <a:off x="163286" y="4194176"/>
            <a:ext cx="8490858" cy="1752600"/>
          </a:xfrm>
          <a:prstGeom prst="rect">
            <a:avLst/>
          </a:prstGeom>
        </p:spPr>
      </p:pic>
    </p:spTree>
    <p:extLst>
      <p:ext uri="{BB962C8B-B14F-4D97-AF65-F5344CB8AC3E}">
        <p14:creationId xmlns:p14="http://schemas.microsoft.com/office/powerpoint/2010/main" val="280424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CC85-82EC-EBB6-CDB0-5BC1E1C75484}"/>
              </a:ext>
            </a:extLst>
          </p:cNvPr>
          <p:cNvSpPr>
            <a:spLocks noGrp="1"/>
          </p:cNvSpPr>
          <p:nvPr>
            <p:ph type="title"/>
          </p:nvPr>
        </p:nvSpPr>
        <p:spPr/>
        <p:txBody>
          <a:bodyPr/>
          <a:lstStyle/>
          <a:p>
            <a:r>
              <a:rPr lang="en-GB" sz="2400" dirty="0"/>
              <a:t>Summary of the thematic discussion (March 2024)</a:t>
            </a:r>
          </a:p>
        </p:txBody>
      </p:sp>
      <p:sp>
        <p:nvSpPr>
          <p:cNvPr id="3" name="Content Placeholder 2">
            <a:extLst>
              <a:ext uri="{FF2B5EF4-FFF2-40B4-BE49-F238E27FC236}">
                <a16:creationId xmlns:a16="http://schemas.microsoft.com/office/drawing/2014/main" id="{03AA9916-EB2B-8BE9-770A-A1342B9848CC}"/>
              </a:ext>
            </a:extLst>
          </p:cNvPr>
          <p:cNvSpPr>
            <a:spLocks noGrp="1"/>
          </p:cNvSpPr>
          <p:nvPr>
            <p:ph idx="1"/>
          </p:nvPr>
        </p:nvSpPr>
        <p:spPr>
          <a:xfrm>
            <a:off x="628650" y="1835149"/>
            <a:ext cx="7886700" cy="4027488"/>
          </a:xfrm>
        </p:spPr>
        <p:txBody>
          <a:bodyPr/>
          <a:lstStyle/>
          <a:p>
            <a:r>
              <a:rPr lang="en-GB" sz="2200" dirty="0"/>
              <a:t>Two possible equalization measures</a:t>
            </a:r>
          </a:p>
        </p:txBody>
      </p:sp>
      <p:sp>
        <p:nvSpPr>
          <p:cNvPr id="4" name="Slide Number Placeholder 3">
            <a:extLst>
              <a:ext uri="{FF2B5EF4-FFF2-40B4-BE49-F238E27FC236}">
                <a16:creationId xmlns:a16="http://schemas.microsoft.com/office/drawing/2014/main" id="{8F900A62-F372-2287-7249-035DCEEAD204}"/>
              </a:ext>
            </a:extLst>
          </p:cNvPr>
          <p:cNvSpPr>
            <a:spLocks noGrp="1"/>
          </p:cNvSpPr>
          <p:nvPr>
            <p:ph type="sldNum" sz="quarter" idx="12"/>
          </p:nvPr>
        </p:nvSpPr>
        <p:spPr/>
        <p:txBody>
          <a:bodyPr/>
          <a:lstStyle/>
          <a:p>
            <a:pPr>
              <a:defRPr/>
            </a:pPr>
            <a:fld id="{C00C2DF6-D43E-4E63-9D48-7B38BFD764FF}" type="slidenum">
              <a:rPr lang="en-GB" smtClean="0"/>
              <a:pPr>
                <a:defRPr/>
              </a:pPr>
              <a:t>6</a:t>
            </a:fld>
            <a:endParaRPr lang="en-GB" dirty="0"/>
          </a:p>
        </p:txBody>
      </p:sp>
      <p:sp>
        <p:nvSpPr>
          <p:cNvPr id="6" name="TextBox 5">
            <a:extLst>
              <a:ext uri="{FF2B5EF4-FFF2-40B4-BE49-F238E27FC236}">
                <a16:creationId xmlns:a16="http://schemas.microsoft.com/office/drawing/2014/main" id="{72634843-3092-C8CD-0DE4-57C70F0797A6}"/>
              </a:ext>
            </a:extLst>
          </p:cNvPr>
          <p:cNvSpPr txBox="1"/>
          <p:nvPr/>
        </p:nvSpPr>
        <p:spPr>
          <a:xfrm>
            <a:off x="713014" y="2344546"/>
            <a:ext cx="7135585" cy="3416320"/>
          </a:xfrm>
          <a:prstGeom prst="rect">
            <a:avLst/>
          </a:prstGeom>
          <a:noFill/>
        </p:spPr>
        <p:txBody>
          <a:bodyPr wrap="square">
            <a:spAutoFit/>
          </a:bodyPr>
          <a:lstStyle/>
          <a:p>
            <a:pPr marL="0" indent="0">
              <a:buNone/>
            </a:pPr>
            <a:r>
              <a:rPr lang="en-GB" sz="2400" b="1" dirty="0"/>
              <a:t>Option 1: Hybrid</a:t>
            </a:r>
          </a:p>
          <a:p>
            <a:pPr marL="285750" indent="-285750">
              <a:buFont typeface="Arial" panose="020B0604020202020204" pitchFamily="34" charset="0"/>
              <a:buChar char="•"/>
            </a:pPr>
            <a:r>
              <a:rPr lang="en-GB" sz="2400" dirty="0"/>
              <a:t>if a contractor receives tax exemptions or subsidies then it pays an additional royalty of 8% against which payments to the sponsoring state are creditable; </a:t>
            </a:r>
          </a:p>
          <a:p>
            <a:pPr marL="285750" indent="-285750">
              <a:buFont typeface="Arial" panose="020B0604020202020204" pitchFamily="34" charset="0"/>
              <a:buChar char="•"/>
            </a:pPr>
            <a:r>
              <a:rPr lang="en-GB" sz="2400" dirty="0"/>
              <a:t>in the alternate, the contractor pays a 25% profit share (on profits from all related entities from mining activities) to the ISA from which royalty payments to the sponsoring state and all mining payments by related entities are creditable. </a:t>
            </a:r>
          </a:p>
        </p:txBody>
      </p:sp>
    </p:spTree>
    <p:extLst>
      <p:ext uri="{BB962C8B-B14F-4D97-AF65-F5344CB8AC3E}">
        <p14:creationId xmlns:p14="http://schemas.microsoft.com/office/powerpoint/2010/main" val="3986408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A2FD8-4874-3F2E-BD8A-8886A5205E6C}"/>
              </a:ext>
            </a:extLst>
          </p:cNvPr>
          <p:cNvSpPr>
            <a:spLocks noGrp="1"/>
          </p:cNvSpPr>
          <p:nvPr>
            <p:ph type="title"/>
          </p:nvPr>
        </p:nvSpPr>
        <p:spPr/>
        <p:txBody>
          <a:bodyPr/>
          <a:lstStyle/>
          <a:p>
            <a:r>
              <a:rPr lang="en-GB" sz="2400" dirty="0"/>
              <a:t>Summary of thematic discussion (6)</a:t>
            </a:r>
          </a:p>
        </p:txBody>
      </p:sp>
      <p:sp>
        <p:nvSpPr>
          <p:cNvPr id="3" name="Content Placeholder 2">
            <a:extLst>
              <a:ext uri="{FF2B5EF4-FFF2-40B4-BE49-F238E27FC236}">
                <a16:creationId xmlns:a16="http://schemas.microsoft.com/office/drawing/2014/main" id="{B69D5F54-D5B4-D552-1D27-C01F3FCB73CF}"/>
              </a:ext>
            </a:extLst>
          </p:cNvPr>
          <p:cNvSpPr>
            <a:spLocks noGrp="1"/>
          </p:cNvSpPr>
          <p:nvPr>
            <p:ph idx="1"/>
          </p:nvPr>
        </p:nvSpPr>
        <p:spPr>
          <a:xfrm>
            <a:off x="628650" y="1787525"/>
            <a:ext cx="7886700" cy="4027488"/>
          </a:xfrm>
        </p:spPr>
        <p:txBody>
          <a:bodyPr/>
          <a:lstStyle/>
          <a:p>
            <a:pPr marL="0" indent="0">
              <a:buNone/>
            </a:pPr>
            <a:r>
              <a:rPr lang="en-GB" sz="2200" b="1" dirty="0"/>
              <a:t>Option 2: Profit Share</a:t>
            </a:r>
          </a:p>
          <a:p>
            <a:r>
              <a:rPr lang="en-GB" sz="2400" dirty="0"/>
              <a:t>the contractor pays a 25% profit share to the ISA against which its payments to the sponsoring state are creditable.</a:t>
            </a:r>
            <a:endParaRPr lang="en-GB" dirty="0"/>
          </a:p>
        </p:txBody>
      </p:sp>
      <p:sp>
        <p:nvSpPr>
          <p:cNvPr id="4" name="Slide Number Placeholder 3">
            <a:extLst>
              <a:ext uri="{FF2B5EF4-FFF2-40B4-BE49-F238E27FC236}">
                <a16:creationId xmlns:a16="http://schemas.microsoft.com/office/drawing/2014/main" id="{65EEAB5F-2F9E-03F9-0388-F07128D947EE}"/>
              </a:ext>
            </a:extLst>
          </p:cNvPr>
          <p:cNvSpPr>
            <a:spLocks noGrp="1"/>
          </p:cNvSpPr>
          <p:nvPr>
            <p:ph type="sldNum" sz="quarter" idx="12"/>
          </p:nvPr>
        </p:nvSpPr>
        <p:spPr/>
        <p:txBody>
          <a:bodyPr/>
          <a:lstStyle/>
          <a:p>
            <a:pPr>
              <a:defRPr/>
            </a:pPr>
            <a:fld id="{C00C2DF6-D43E-4E63-9D48-7B38BFD764FF}" type="slidenum">
              <a:rPr lang="en-GB" smtClean="0"/>
              <a:pPr>
                <a:defRPr/>
              </a:pPr>
              <a:t>7</a:t>
            </a:fld>
            <a:endParaRPr lang="en-GB" dirty="0"/>
          </a:p>
        </p:txBody>
      </p:sp>
    </p:spTree>
    <p:extLst>
      <p:ext uri="{BB962C8B-B14F-4D97-AF65-F5344CB8AC3E}">
        <p14:creationId xmlns:p14="http://schemas.microsoft.com/office/powerpoint/2010/main" val="186715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9155-6C12-EA7D-80B4-6CAC6AAB1D98}"/>
              </a:ext>
            </a:extLst>
          </p:cNvPr>
          <p:cNvSpPr>
            <a:spLocks noGrp="1"/>
          </p:cNvSpPr>
          <p:nvPr>
            <p:ph type="title"/>
          </p:nvPr>
        </p:nvSpPr>
        <p:spPr/>
        <p:txBody>
          <a:bodyPr/>
          <a:lstStyle/>
          <a:p>
            <a:r>
              <a:rPr lang="en-GB" sz="2400" dirty="0"/>
              <a:t>Summary of thematic discussion (7)</a:t>
            </a:r>
          </a:p>
        </p:txBody>
      </p:sp>
      <p:sp>
        <p:nvSpPr>
          <p:cNvPr id="3" name="Content Placeholder 2">
            <a:extLst>
              <a:ext uri="{FF2B5EF4-FFF2-40B4-BE49-F238E27FC236}">
                <a16:creationId xmlns:a16="http://schemas.microsoft.com/office/drawing/2014/main" id="{BB1811B0-576F-98E7-34D9-417BBFE29365}"/>
              </a:ext>
            </a:extLst>
          </p:cNvPr>
          <p:cNvSpPr>
            <a:spLocks noGrp="1"/>
          </p:cNvSpPr>
          <p:nvPr>
            <p:ph idx="1"/>
          </p:nvPr>
        </p:nvSpPr>
        <p:spPr>
          <a:xfrm>
            <a:off x="628650" y="2042653"/>
            <a:ext cx="7886700" cy="4027488"/>
          </a:xfrm>
        </p:spPr>
        <p:txBody>
          <a:bodyPr/>
          <a:lstStyle/>
          <a:p>
            <a:pPr marL="0" indent="0">
              <a:buNone/>
            </a:pPr>
            <a:r>
              <a:rPr lang="en-GB" sz="2400" dirty="0"/>
              <a:t>Key benefits of both equalization measures:</a:t>
            </a:r>
          </a:p>
          <a:p>
            <a:pPr marL="0" indent="0">
              <a:buNone/>
            </a:pPr>
            <a:endParaRPr lang="en-GB" sz="2400" dirty="0"/>
          </a:p>
          <a:p>
            <a:r>
              <a:rPr lang="en-GB" sz="2400" dirty="0"/>
              <a:t>disincentivise sponsoring state tax avoidance. </a:t>
            </a:r>
          </a:p>
          <a:p>
            <a:r>
              <a:rPr lang="en-GB" sz="2400" dirty="0"/>
              <a:t>help ensure a level playing field with land-based mining.</a:t>
            </a:r>
          </a:p>
          <a:p>
            <a:r>
              <a:rPr lang="en-GB" sz="2400" dirty="0"/>
              <a:t>can increase but not decrease ISA revenues from a mine.</a:t>
            </a:r>
          </a:p>
          <a:p>
            <a:r>
              <a:rPr lang="en-GB" sz="2400" dirty="0"/>
              <a:t>create a level playing field between contractors regardless of tax exemptions and subsidies.</a:t>
            </a:r>
          </a:p>
          <a:p>
            <a:pPr marL="0" indent="0">
              <a:buNone/>
            </a:pPr>
            <a:endParaRPr lang="en-GB" sz="2400" dirty="0"/>
          </a:p>
        </p:txBody>
      </p:sp>
      <p:sp>
        <p:nvSpPr>
          <p:cNvPr id="4" name="Slide Number Placeholder 3">
            <a:extLst>
              <a:ext uri="{FF2B5EF4-FFF2-40B4-BE49-F238E27FC236}">
                <a16:creationId xmlns:a16="http://schemas.microsoft.com/office/drawing/2014/main" id="{35A50444-B7FD-90B8-0396-61FF80934E0C}"/>
              </a:ext>
            </a:extLst>
          </p:cNvPr>
          <p:cNvSpPr>
            <a:spLocks noGrp="1"/>
          </p:cNvSpPr>
          <p:nvPr>
            <p:ph type="sldNum" sz="quarter" idx="12"/>
          </p:nvPr>
        </p:nvSpPr>
        <p:spPr/>
        <p:txBody>
          <a:bodyPr/>
          <a:lstStyle/>
          <a:p>
            <a:pPr>
              <a:defRPr/>
            </a:pPr>
            <a:fld id="{C00C2DF6-D43E-4E63-9D48-7B38BFD764FF}" type="slidenum">
              <a:rPr lang="en-GB" smtClean="0"/>
              <a:pPr>
                <a:defRPr/>
              </a:pPr>
              <a:t>8</a:t>
            </a:fld>
            <a:endParaRPr lang="en-GB" dirty="0"/>
          </a:p>
        </p:txBody>
      </p:sp>
    </p:spTree>
    <p:extLst>
      <p:ext uri="{BB962C8B-B14F-4D97-AF65-F5344CB8AC3E}">
        <p14:creationId xmlns:p14="http://schemas.microsoft.com/office/powerpoint/2010/main" val="1320703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BC801-4C9D-064C-E236-A34EB8F07FEC}"/>
              </a:ext>
            </a:extLst>
          </p:cNvPr>
          <p:cNvSpPr>
            <a:spLocks noGrp="1"/>
          </p:cNvSpPr>
          <p:nvPr>
            <p:ph type="title"/>
          </p:nvPr>
        </p:nvSpPr>
        <p:spPr>
          <a:xfrm>
            <a:off x="628650" y="1352323"/>
            <a:ext cx="7886700" cy="792162"/>
          </a:xfrm>
        </p:spPr>
        <p:txBody>
          <a:bodyPr/>
          <a:lstStyle/>
          <a:p>
            <a:br>
              <a:rPr lang="en-GB" sz="2200" dirty="0"/>
            </a:br>
            <a:r>
              <a:rPr lang="en-GB" sz="2200" dirty="0"/>
              <a:t>What definition of profits is the profit share component of the hybrid applied to?</a:t>
            </a:r>
            <a:br>
              <a:rPr lang="en-GB" sz="2200" dirty="0"/>
            </a:br>
            <a:br>
              <a:rPr lang="en-GB" sz="2200" dirty="0"/>
            </a:br>
            <a:r>
              <a:rPr lang="en-GB" sz="1800" dirty="0"/>
              <a:t>Profits from mining activities (to be defined by the ISA) by related entities (as defined by </a:t>
            </a:r>
            <a:r>
              <a:rPr lang="en-GB" sz="1800" dirty="0" err="1"/>
              <a:t>GloBE</a:t>
            </a:r>
            <a:r>
              <a:rPr lang="en-GB" sz="1800" dirty="0"/>
              <a:t>). With royalty payments to the sponsoring state and all tax payments by related entities to all states from mining activities creditable.</a:t>
            </a:r>
          </a:p>
        </p:txBody>
      </p:sp>
      <p:sp>
        <p:nvSpPr>
          <p:cNvPr id="4" name="Slide Number Placeholder 3">
            <a:extLst>
              <a:ext uri="{FF2B5EF4-FFF2-40B4-BE49-F238E27FC236}">
                <a16:creationId xmlns:a16="http://schemas.microsoft.com/office/drawing/2014/main" id="{34D27864-5CE4-ED33-5C8F-9FE05715E0C1}"/>
              </a:ext>
            </a:extLst>
          </p:cNvPr>
          <p:cNvSpPr>
            <a:spLocks noGrp="1"/>
          </p:cNvSpPr>
          <p:nvPr>
            <p:ph type="sldNum" sz="quarter" idx="12"/>
          </p:nvPr>
        </p:nvSpPr>
        <p:spPr/>
        <p:txBody>
          <a:bodyPr/>
          <a:lstStyle/>
          <a:p>
            <a:pPr>
              <a:defRPr/>
            </a:pPr>
            <a:fld id="{C00C2DF6-D43E-4E63-9D48-7B38BFD764FF}" type="slidenum">
              <a:rPr lang="en-GB" smtClean="0"/>
              <a:pPr>
                <a:defRPr/>
              </a:pPr>
              <a:t>9</a:t>
            </a:fld>
            <a:endParaRPr lang="en-GB" dirty="0"/>
          </a:p>
        </p:txBody>
      </p:sp>
      <p:sp>
        <p:nvSpPr>
          <p:cNvPr id="9" name="Rectangle 8">
            <a:extLst>
              <a:ext uri="{FF2B5EF4-FFF2-40B4-BE49-F238E27FC236}">
                <a16:creationId xmlns:a16="http://schemas.microsoft.com/office/drawing/2014/main" id="{C61E3BEB-A2F7-B90F-CD0E-C911C89B03BE}"/>
              </a:ext>
            </a:extLst>
          </p:cNvPr>
          <p:cNvSpPr/>
          <p:nvPr/>
        </p:nvSpPr>
        <p:spPr>
          <a:xfrm>
            <a:off x="925288" y="3429000"/>
            <a:ext cx="5714997"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(Parent Company)</a:t>
            </a:r>
          </a:p>
        </p:txBody>
      </p:sp>
      <p:cxnSp>
        <p:nvCxnSpPr>
          <p:cNvPr id="11" name="Straight Arrow Connector 10">
            <a:extLst>
              <a:ext uri="{FF2B5EF4-FFF2-40B4-BE49-F238E27FC236}">
                <a16:creationId xmlns:a16="http://schemas.microsoft.com/office/drawing/2014/main" id="{B859AD0B-3213-C285-31D5-84F71DF88F2F}"/>
              </a:ext>
            </a:extLst>
          </p:cNvPr>
          <p:cNvCxnSpPr>
            <a:cxnSpLocks/>
            <a:stCxn id="9" idx="2"/>
          </p:cNvCxnSpPr>
          <p:nvPr/>
        </p:nvCxnSpPr>
        <p:spPr>
          <a:xfrm>
            <a:off x="3782787" y="4441371"/>
            <a:ext cx="3292927"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A2290FB-1A1F-B562-8FF4-D9EF2B0B4193}"/>
              </a:ext>
            </a:extLst>
          </p:cNvPr>
          <p:cNvSpPr/>
          <p:nvPr/>
        </p:nvSpPr>
        <p:spPr>
          <a:xfrm>
            <a:off x="6215742" y="5214257"/>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Contractor</a:t>
            </a:r>
          </a:p>
        </p:txBody>
      </p:sp>
      <p:cxnSp>
        <p:nvCxnSpPr>
          <p:cNvPr id="17" name="Straight Arrow Connector 16">
            <a:extLst>
              <a:ext uri="{FF2B5EF4-FFF2-40B4-BE49-F238E27FC236}">
                <a16:creationId xmlns:a16="http://schemas.microsoft.com/office/drawing/2014/main" id="{60A260F3-D590-C745-E2B4-9174C989CFDA}"/>
              </a:ext>
            </a:extLst>
          </p:cNvPr>
          <p:cNvCxnSpPr>
            <a:cxnSpLocks/>
            <a:endCxn id="29" idx="0"/>
          </p:cNvCxnSpPr>
          <p:nvPr/>
        </p:nvCxnSpPr>
        <p:spPr>
          <a:xfrm flipH="1">
            <a:off x="2155374" y="4441371"/>
            <a:ext cx="2264228" cy="78377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728F274-E847-59C7-15D1-7637D34BCBC8}"/>
              </a:ext>
            </a:extLst>
          </p:cNvPr>
          <p:cNvSpPr/>
          <p:nvPr/>
        </p:nvSpPr>
        <p:spPr>
          <a:xfrm>
            <a:off x="3581401" y="5214257"/>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cxnSp>
        <p:nvCxnSpPr>
          <p:cNvPr id="24" name="Straight Arrow Connector 23">
            <a:extLst>
              <a:ext uri="{FF2B5EF4-FFF2-40B4-BE49-F238E27FC236}">
                <a16:creationId xmlns:a16="http://schemas.microsoft.com/office/drawing/2014/main" id="{7B963F4F-67DC-79A0-238D-1F1166D33B1A}"/>
              </a:ext>
            </a:extLst>
          </p:cNvPr>
          <p:cNvCxnSpPr>
            <a:cxnSpLocks/>
            <a:stCxn id="9" idx="2"/>
            <a:endCxn id="20" idx="0"/>
          </p:cNvCxnSpPr>
          <p:nvPr/>
        </p:nvCxnSpPr>
        <p:spPr>
          <a:xfrm>
            <a:off x="3782787" y="4441371"/>
            <a:ext cx="1028700"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FCE8BBB2-01DC-1757-F3CC-6579F89EFF22}"/>
              </a:ext>
            </a:extLst>
          </p:cNvPr>
          <p:cNvSpPr/>
          <p:nvPr/>
        </p:nvSpPr>
        <p:spPr>
          <a:xfrm>
            <a:off x="925288" y="5225142"/>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not undertaking mining activities</a:t>
            </a:r>
          </a:p>
        </p:txBody>
      </p:sp>
      <p:sp>
        <p:nvSpPr>
          <p:cNvPr id="31" name="Rectangle 30">
            <a:extLst>
              <a:ext uri="{FF2B5EF4-FFF2-40B4-BE49-F238E27FC236}">
                <a16:creationId xmlns:a16="http://schemas.microsoft.com/office/drawing/2014/main" id="{A5CAAE12-5950-8ABC-D4D9-6339F690F90D}"/>
              </a:ext>
            </a:extLst>
          </p:cNvPr>
          <p:cNvSpPr/>
          <p:nvPr/>
        </p:nvSpPr>
        <p:spPr>
          <a:xfrm>
            <a:off x="3559634" y="3145971"/>
            <a:ext cx="5377537" cy="3189515"/>
          </a:xfrm>
          <a:prstGeom prst="rect">
            <a:avLst/>
          </a:prstGeom>
          <a:solidFill>
            <a:schemeClr val="accent2">
              <a:lumMod val="40000"/>
              <a:lumOff val="60000"/>
              <a:alpha val="31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871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2ECD4-6B1A-F866-D4E6-A67CBF295618}"/>
              </a:ext>
            </a:extLst>
          </p:cNvPr>
          <p:cNvSpPr>
            <a:spLocks noGrp="1"/>
          </p:cNvSpPr>
          <p:nvPr>
            <p:ph type="title"/>
          </p:nvPr>
        </p:nvSpPr>
        <p:spPr/>
        <p:txBody>
          <a:bodyPr/>
          <a:lstStyle/>
          <a:p>
            <a:r>
              <a:rPr lang="en-GB" sz="2200" dirty="0"/>
              <a:t>What profits is the option 2 profit share applied to?</a:t>
            </a:r>
          </a:p>
        </p:txBody>
      </p:sp>
      <p:sp>
        <p:nvSpPr>
          <p:cNvPr id="4" name="Slide Number Placeholder 3">
            <a:extLst>
              <a:ext uri="{FF2B5EF4-FFF2-40B4-BE49-F238E27FC236}">
                <a16:creationId xmlns:a16="http://schemas.microsoft.com/office/drawing/2014/main" id="{A1A20533-101B-6C76-9C1D-8B13E77659BC}"/>
              </a:ext>
            </a:extLst>
          </p:cNvPr>
          <p:cNvSpPr>
            <a:spLocks noGrp="1"/>
          </p:cNvSpPr>
          <p:nvPr>
            <p:ph type="sldNum" sz="quarter" idx="12"/>
          </p:nvPr>
        </p:nvSpPr>
        <p:spPr/>
        <p:txBody>
          <a:bodyPr/>
          <a:lstStyle/>
          <a:p>
            <a:pPr>
              <a:defRPr/>
            </a:pPr>
            <a:fld id="{C00C2DF6-D43E-4E63-9D48-7B38BFD764FF}" type="slidenum">
              <a:rPr lang="en-GB" smtClean="0"/>
              <a:pPr>
                <a:defRPr/>
              </a:pPr>
              <a:t>10</a:t>
            </a:fld>
            <a:endParaRPr lang="en-GB" dirty="0"/>
          </a:p>
        </p:txBody>
      </p:sp>
      <p:sp>
        <p:nvSpPr>
          <p:cNvPr id="5" name="Rectangle 4">
            <a:extLst>
              <a:ext uri="{FF2B5EF4-FFF2-40B4-BE49-F238E27FC236}">
                <a16:creationId xmlns:a16="http://schemas.microsoft.com/office/drawing/2014/main" id="{DF1195BA-786C-AD07-D511-3F2712BD3A54}"/>
              </a:ext>
            </a:extLst>
          </p:cNvPr>
          <p:cNvSpPr/>
          <p:nvPr/>
        </p:nvSpPr>
        <p:spPr>
          <a:xfrm>
            <a:off x="742953" y="2509157"/>
            <a:ext cx="5714997"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(Parent Company)</a:t>
            </a:r>
          </a:p>
        </p:txBody>
      </p:sp>
      <p:cxnSp>
        <p:nvCxnSpPr>
          <p:cNvPr id="6" name="Straight Arrow Connector 5">
            <a:extLst>
              <a:ext uri="{FF2B5EF4-FFF2-40B4-BE49-F238E27FC236}">
                <a16:creationId xmlns:a16="http://schemas.microsoft.com/office/drawing/2014/main" id="{7D052A5B-DA48-12FC-60D0-DA6162900CB3}"/>
              </a:ext>
            </a:extLst>
          </p:cNvPr>
          <p:cNvCxnSpPr>
            <a:cxnSpLocks/>
            <a:stCxn id="5" idx="2"/>
          </p:cNvCxnSpPr>
          <p:nvPr/>
        </p:nvCxnSpPr>
        <p:spPr>
          <a:xfrm>
            <a:off x="3600452" y="3521528"/>
            <a:ext cx="3292927"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3C56825-0107-777D-BCFE-391E633E79E6}"/>
              </a:ext>
            </a:extLst>
          </p:cNvPr>
          <p:cNvSpPr/>
          <p:nvPr/>
        </p:nvSpPr>
        <p:spPr>
          <a:xfrm>
            <a:off x="6055177" y="4305298"/>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Contractor</a:t>
            </a:r>
          </a:p>
        </p:txBody>
      </p:sp>
      <p:cxnSp>
        <p:nvCxnSpPr>
          <p:cNvPr id="8" name="Straight Arrow Connector 7">
            <a:extLst>
              <a:ext uri="{FF2B5EF4-FFF2-40B4-BE49-F238E27FC236}">
                <a16:creationId xmlns:a16="http://schemas.microsoft.com/office/drawing/2014/main" id="{8122F1EA-3114-EAA1-7297-9D1556225D62}"/>
              </a:ext>
            </a:extLst>
          </p:cNvPr>
          <p:cNvCxnSpPr>
            <a:cxnSpLocks/>
            <a:endCxn id="11" idx="0"/>
          </p:cNvCxnSpPr>
          <p:nvPr/>
        </p:nvCxnSpPr>
        <p:spPr>
          <a:xfrm flipH="1">
            <a:off x="1973039" y="3521528"/>
            <a:ext cx="2264228" cy="78377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D08A8C7-8F23-C503-E7A9-CDFA0224ABC0}"/>
              </a:ext>
            </a:extLst>
          </p:cNvPr>
          <p:cNvSpPr/>
          <p:nvPr/>
        </p:nvSpPr>
        <p:spPr>
          <a:xfrm>
            <a:off x="3399066" y="4294414"/>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cxnSp>
        <p:nvCxnSpPr>
          <p:cNvPr id="10" name="Straight Arrow Connector 9">
            <a:extLst>
              <a:ext uri="{FF2B5EF4-FFF2-40B4-BE49-F238E27FC236}">
                <a16:creationId xmlns:a16="http://schemas.microsoft.com/office/drawing/2014/main" id="{0F4D215C-6174-B92B-B88F-263A738319FD}"/>
              </a:ext>
            </a:extLst>
          </p:cNvPr>
          <p:cNvCxnSpPr>
            <a:cxnSpLocks/>
            <a:stCxn id="5" idx="2"/>
            <a:endCxn id="9" idx="0"/>
          </p:cNvCxnSpPr>
          <p:nvPr/>
        </p:nvCxnSpPr>
        <p:spPr>
          <a:xfrm>
            <a:off x="3600452" y="3521528"/>
            <a:ext cx="1028700" cy="7728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02BFFB8-5E4A-17A1-8218-49C4E435FCB1}"/>
              </a:ext>
            </a:extLst>
          </p:cNvPr>
          <p:cNvSpPr/>
          <p:nvPr/>
        </p:nvSpPr>
        <p:spPr>
          <a:xfrm>
            <a:off x="742953" y="4305299"/>
            <a:ext cx="2460171" cy="1012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Related Entity undertaking mining activities</a:t>
            </a:r>
          </a:p>
        </p:txBody>
      </p:sp>
      <p:sp>
        <p:nvSpPr>
          <p:cNvPr id="12" name="Rectangle 11">
            <a:extLst>
              <a:ext uri="{FF2B5EF4-FFF2-40B4-BE49-F238E27FC236}">
                <a16:creationId xmlns:a16="http://schemas.microsoft.com/office/drawing/2014/main" id="{836D247F-427F-8DB4-5B22-142CFAA15687}"/>
              </a:ext>
            </a:extLst>
          </p:cNvPr>
          <p:cNvSpPr/>
          <p:nvPr/>
        </p:nvSpPr>
        <p:spPr>
          <a:xfrm>
            <a:off x="5935435" y="4082596"/>
            <a:ext cx="2699657" cy="1333047"/>
          </a:xfrm>
          <a:prstGeom prst="rect">
            <a:avLst/>
          </a:prstGeom>
          <a:solidFill>
            <a:schemeClr val="accent2">
              <a:lumMod val="40000"/>
              <a:lumOff val="60000"/>
              <a:alpha val="31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975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0F70-7E52-070A-5266-8CFEC3CCA698}"/>
              </a:ext>
            </a:extLst>
          </p:cNvPr>
          <p:cNvSpPr>
            <a:spLocks noGrp="1"/>
          </p:cNvSpPr>
          <p:nvPr>
            <p:ph type="title"/>
          </p:nvPr>
        </p:nvSpPr>
        <p:spPr>
          <a:xfrm>
            <a:off x="628650" y="858047"/>
            <a:ext cx="7886700" cy="792162"/>
          </a:xfrm>
        </p:spPr>
        <p:txBody>
          <a:bodyPr/>
          <a:lstStyle/>
          <a:p>
            <a:r>
              <a:rPr lang="en-GB" sz="2100" dirty="0"/>
              <a:t>The hybrid equalization measure</a:t>
            </a:r>
          </a:p>
        </p:txBody>
      </p:sp>
      <p:sp>
        <p:nvSpPr>
          <p:cNvPr id="3" name="Content Placeholder 2">
            <a:extLst>
              <a:ext uri="{FF2B5EF4-FFF2-40B4-BE49-F238E27FC236}">
                <a16:creationId xmlns:a16="http://schemas.microsoft.com/office/drawing/2014/main" id="{FCEFB685-4A92-D344-B76C-8EA7F795DA29}"/>
              </a:ext>
            </a:extLst>
          </p:cNvPr>
          <p:cNvSpPr>
            <a:spLocks noGrp="1"/>
          </p:cNvSpPr>
          <p:nvPr>
            <p:ph idx="1"/>
          </p:nvPr>
        </p:nvSpPr>
        <p:spPr>
          <a:xfrm>
            <a:off x="628650" y="1650209"/>
            <a:ext cx="7886700" cy="4027488"/>
          </a:xfrm>
        </p:spPr>
        <p:txBody>
          <a:bodyPr/>
          <a:lstStyle/>
          <a:p>
            <a:pPr marL="0" indent="0">
              <a:buNone/>
            </a:pPr>
            <a:r>
              <a:rPr lang="en-GB" sz="2000" b="1" dirty="0"/>
              <a:t>Hybrid</a:t>
            </a:r>
          </a:p>
          <a:p>
            <a:pPr marL="0" indent="0">
              <a:buNone/>
            </a:pPr>
            <a:r>
              <a:rPr lang="en-GB" sz="1800" b="1" dirty="0">
                <a:solidFill>
                  <a:schemeClr val="accent1"/>
                </a:solidFill>
              </a:rPr>
              <a:t>   </a:t>
            </a:r>
            <a:r>
              <a:rPr lang="en-GB" sz="1800" b="1" i="1" dirty="0">
                <a:solidFill>
                  <a:schemeClr val="accent1"/>
                </a:solidFill>
              </a:rPr>
              <a:t>Advantages</a:t>
            </a:r>
          </a:p>
          <a:p>
            <a:r>
              <a:rPr lang="en-GB" sz="1800" dirty="0"/>
              <a:t>builds on earlier work by the Africa Group on the additional royalty and by contractors on the </a:t>
            </a:r>
            <a:r>
              <a:rPr lang="en-GB" sz="1800" dirty="0" err="1"/>
              <a:t>GloBE</a:t>
            </a:r>
            <a:r>
              <a:rPr lang="en-GB" sz="1800" dirty="0"/>
              <a:t> profit share</a:t>
            </a:r>
          </a:p>
          <a:p>
            <a:r>
              <a:rPr lang="en-GB" sz="1800" dirty="0"/>
              <a:t>uses definitions of covered taxes, income and related entities from </a:t>
            </a:r>
            <a:r>
              <a:rPr lang="en-GB" sz="1800" dirty="0" err="1"/>
              <a:t>GloBE</a:t>
            </a:r>
            <a:endParaRPr lang="en-GB" sz="1800" dirty="0"/>
          </a:p>
          <a:p>
            <a:r>
              <a:rPr lang="en-GB" sz="1800" dirty="0"/>
              <a:t>protects against profit shifting between related entities and jurisdictions</a:t>
            </a:r>
          </a:p>
          <a:p>
            <a:pPr marL="0" indent="0">
              <a:buNone/>
            </a:pPr>
            <a:r>
              <a:rPr lang="en-GB" sz="1800" b="1" i="1" dirty="0">
                <a:solidFill>
                  <a:schemeClr val="accent1"/>
                </a:solidFill>
              </a:rPr>
              <a:t>  Disadvantages</a:t>
            </a:r>
          </a:p>
          <a:p>
            <a:r>
              <a:rPr lang="en-GB" sz="1800" dirty="0"/>
              <a:t>potentially vulnerable to profit shifting from inside to outside the mining perimeter/definition of mining activities</a:t>
            </a:r>
          </a:p>
          <a:p>
            <a:r>
              <a:rPr lang="en-GB" sz="1800" dirty="0"/>
              <a:t>it is unusual in extractive industry taxation to have a hybrid</a:t>
            </a:r>
          </a:p>
          <a:p>
            <a:r>
              <a:rPr lang="en-GB" sz="1800" dirty="0"/>
              <a:t>mining activities must be defined</a:t>
            </a:r>
          </a:p>
          <a:p>
            <a:r>
              <a:rPr lang="en-GB" sz="1800" dirty="0"/>
              <a:t>quite complicated</a:t>
            </a:r>
          </a:p>
        </p:txBody>
      </p:sp>
      <p:sp>
        <p:nvSpPr>
          <p:cNvPr id="4" name="Slide Number Placeholder 3">
            <a:extLst>
              <a:ext uri="{FF2B5EF4-FFF2-40B4-BE49-F238E27FC236}">
                <a16:creationId xmlns:a16="http://schemas.microsoft.com/office/drawing/2014/main" id="{CC8E3845-0E0F-1E22-F659-38ADEC4DDA1A}"/>
              </a:ext>
            </a:extLst>
          </p:cNvPr>
          <p:cNvSpPr>
            <a:spLocks noGrp="1"/>
          </p:cNvSpPr>
          <p:nvPr>
            <p:ph type="sldNum" sz="quarter" idx="12"/>
          </p:nvPr>
        </p:nvSpPr>
        <p:spPr/>
        <p:txBody>
          <a:bodyPr/>
          <a:lstStyle/>
          <a:p>
            <a:pPr>
              <a:defRPr/>
            </a:pPr>
            <a:fld id="{C00C2DF6-D43E-4E63-9D48-7B38BFD764FF}" type="slidenum">
              <a:rPr lang="en-GB" smtClean="0"/>
              <a:pPr>
                <a:defRPr/>
              </a:pPr>
              <a:t>11</a:t>
            </a:fld>
            <a:endParaRPr lang="en-GB" dirty="0"/>
          </a:p>
        </p:txBody>
      </p:sp>
    </p:spTree>
    <p:extLst>
      <p:ext uri="{BB962C8B-B14F-4D97-AF65-F5344CB8AC3E}">
        <p14:creationId xmlns:p14="http://schemas.microsoft.com/office/powerpoint/2010/main" val="976055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63D2-D1F5-8DEA-A400-025CC13E927F}"/>
              </a:ext>
            </a:extLst>
          </p:cNvPr>
          <p:cNvSpPr>
            <a:spLocks noGrp="1"/>
          </p:cNvSpPr>
          <p:nvPr>
            <p:ph type="title"/>
          </p:nvPr>
        </p:nvSpPr>
        <p:spPr/>
        <p:txBody>
          <a:bodyPr/>
          <a:lstStyle/>
          <a:p>
            <a:r>
              <a:rPr lang="en-GB" sz="2100" dirty="0"/>
              <a:t>The profit share equalization measure</a:t>
            </a:r>
          </a:p>
        </p:txBody>
      </p:sp>
      <p:sp>
        <p:nvSpPr>
          <p:cNvPr id="3" name="Content Placeholder 2">
            <a:extLst>
              <a:ext uri="{FF2B5EF4-FFF2-40B4-BE49-F238E27FC236}">
                <a16:creationId xmlns:a16="http://schemas.microsoft.com/office/drawing/2014/main" id="{443406E5-7D16-1F05-AE3A-709722D9C1EF}"/>
              </a:ext>
            </a:extLst>
          </p:cNvPr>
          <p:cNvSpPr>
            <a:spLocks noGrp="1"/>
          </p:cNvSpPr>
          <p:nvPr>
            <p:ph idx="1"/>
          </p:nvPr>
        </p:nvSpPr>
        <p:spPr>
          <a:xfrm>
            <a:off x="628650" y="1931761"/>
            <a:ext cx="7886700" cy="4027488"/>
          </a:xfrm>
        </p:spPr>
        <p:txBody>
          <a:bodyPr/>
          <a:lstStyle/>
          <a:p>
            <a:pPr marL="0" indent="0">
              <a:buNone/>
            </a:pPr>
            <a:r>
              <a:rPr lang="en-GB" sz="1800" b="1" i="1" dirty="0">
                <a:solidFill>
                  <a:schemeClr val="accent1"/>
                </a:solidFill>
              </a:rPr>
              <a:t>Advantages</a:t>
            </a:r>
          </a:p>
          <a:p>
            <a:r>
              <a:rPr lang="en-GB" sz="1800" dirty="0"/>
              <a:t>Cash flow profit shares are a well-established fiscal instrument in extractive industry taxation.</a:t>
            </a:r>
          </a:p>
          <a:p>
            <a:r>
              <a:rPr lang="en-GB" sz="1800" dirty="0"/>
              <a:t>The text is complete, except for some administrative provisions.</a:t>
            </a:r>
          </a:p>
          <a:p>
            <a:r>
              <a:rPr lang="en-GB" sz="1800" dirty="0"/>
              <a:t>Immediate expensing and the ineligibility of interest expense constraint transfer mispricing of costs to some extent.</a:t>
            </a:r>
          </a:p>
          <a:p>
            <a:pPr marL="0" indent="0">
              <a:buNone/>
            </a:pPr>
            <a:r>
              <a:rPr lang="en-GB" sz="1800" b="1" i="1" dirty="0">
                <a:solidFill>
                  <a:schemeClr val="accent1"/>
                </a:solidFill>
              </a:rPr>
              <a:t>Disadvantages</a:t>
            </a:r>
          </a:p>
          <a:p>
            <a:r>
              <a:rPr lang="en-GB" sz="1800" dirty="0"/>
              <a:t>Potentially vulnerable to profit shifting from the contractor to related entities</a:t>
            </a:r>
          </a:p>
          <a:p>
            <a:pPr marL="0" indent="0">
              <a:buNone/>
            </a:pPr>
            <a:r>
              <a:rPr lang="en-GB" sz="1600" b="1" i="1" dirty="0"/>
              <a:t> </a:t>
            </a:r>
          </a:p>
          <a:p>
            <a:endParaRPr lang="en-GB" sz="1600" b="1" i="1" dirty="0"/>
          </a:p>
          <a:p>
            <a:endParaRPr lang="en-GB" sz="1400" dirty="0"/>
          </a:p>
          <a:p>
            <a:endParaRPr lang="en-GB" sz="1400" b="1" i="1" dirty="0">
              <a:solidFill>
                <a:schemeClr val="accent1"/>
              </a:solidFill>
            </a:endParaRPr>
          </a:p>
          <a:p>
            <a:endParaRPr lang="en-GB" dirty="0"/>
          </a:p>
        </p:txBody>
      </p:sp>
      <p:sp>
        <p:nvSpPr>
          <p:cNvPr id="4" name="Slide Number Placeholder 3">
            <a:extLst>
              <a:ext uri="{FF2B5EF4-FFF2-40B4-BE49-F238E27FC236}">
                <a16:creationId xmlns:a16="http://schemas.microsoft.com/office/drawing/2014/main" id="{5B7A0CA6-8C27-34F4-4A2F-131AE87B3F8D}"/>
              </a:ext>
            </a:extLst>
          </p:cNvPr>
          <p:cNvSpPr>
            <a:spLocks noGrp="1"/>
          </p:cNvSpPr>
          <p:nvPr>
            <p:ph type="sldNum" sz="quarter" idx="12"/>
          </p:nvPr>
        </p:nvSpPr>
        <p:spPr/>
        <p:txBody>
          <a:bodyPr/>
          <a:lstStyle/>
          <a:p>
            <a:pPr>
              <a:defRPr/>
            </a:pPr>
            <a:fld id="{C00C2DF6-D43E-4E63-9D48-7B38BFD764FF}" type="slidenum">
              <a:rPr lang="en-GB" smtClean="0"/>
              <a:pPr>
                <a:defRPr/>
              </a:pPr>
              <a:t>12</a:t>
            </a:fld>
            <a:endParaRPr lang="en-GB" dirty="0"/>
          </a:p>
        </p:txBody>
      </p:sp>
    </p:spTree>
    <p:extLst>
      <p:ext uri="{BB962C8B-B14F-4D97-AF65-F5344CB8AC3E}">
        <p14:creationId xmlns:p14="http://schemas.microsoft.com/office/powerpoint/2010/main" val="3468326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18E0-D6FB-D736-D9AB-EEB6B5A78515}"/>
              </a:ext>
            </a:extLst>
          </p:cNvPr>
          <p:cNvSpPr>
            <a:spLocks noGrp="1"/>
          </p:cNvSpPr>
          <p:nvPr>
            <p:ph type="title"/>
          </p:nvPr>
        </p:nvSpPr>
        <p:spPr/>
        <p:txBody>
          <a:bodyPr/>
          <a:lstStyle/>
          <a:p>
            <a:r>
              <a:rPr lang="en-GB" sz="2200" dirty="0"/>
              <a:t>Conclusion</a:t>
            </a:r>
          </a:p>
        </p:txBody>
      </p:sp>
      <p:sp>
        <p:nvSpPr>
          <p:cNvPr id="3" name="Content Placeholder 2">
            <a:extLst>
              <a:ext uri="{FF2B5EF4-FFF2-40B4-BE49-F238E27FC236}">
                <a16:creationId xmlns:a16="http://schemas.microsoft.com/office/drawing/2014/main" id="{191ECA06-AB00-83CF-D44D-200BF546623C}"/>
              </a:ext>
            </a:extLst>
          </p:cNvPr>
          <p:cNvSpPr>
            <a:spLocks noGrp="1"/>
          </p:cNvSpPr>
          <p:nvPr>
            <p:ph idx="1"/>
          </p:nvPr>
        </p:nvSpPr>
        <p:spPr>
          <a:xfrm>
            <a:off x="628650" y="1835149"/>
            <a:ext cx="7886700" cy="4027488"/>
          </a:xfrm>
        </p:spPr>
        <p:txBody>
          <a:bodyPr/>
          <a:lstStyle/>
          <a:p>
            <a:pPr marL="0" indent="0">
              <a:buNone/>
            </a:pPr>
            <a:r>
              <a:rPr lang="en-GB" sz="2200" dirty="0"/>
              <a:t>Way forward:</a:t>
            </a:r>
          </a:p>
          <a:p>
            <a:pPr marL="0" indent="0">
              <a:buNone/>
            </a:pPr>
            <a:endParaRPr lang="en-GB" sz="2200" dirty="0"/>
          </a:p>
          <a:p>
            <a:pPr marL="0" indent="0">
              <a:buNone/>
            </a:pPr>
            <a:r>
              <a:rPr lang="en-GB" sz="2200" dirty="0"/>
              <a:t>a.) agree on the preferred equalization measure, and</a:t>
            </a:r>
          </a:p>
          <a:p>
            <a:pPr marL="0" indent="0">
              <a:buNone/>
            </a:pPr>
            <a:r>
              <a:rPr lang="en-GB" sz="2200" dirty="0"/>
              <a:t>b.) finalise the text for that measure.</a:t>
            </a:r>
          </a:p>
          <a:p>
            <a:pPr marL="0" indent="0">
              <a:buNone/>
            </a:pPr>
            <a:endParaRPr lang="en-GB" sz="2200" dirty="0"/>
          </a:p>
          <a:p>
            <a:pPr marL="0" indent="0">
              <a:buNone/>
            </a:pPr>
            <a:endParaRPr lang="en-GB" sz="2200" dirty="0"/>
          </a:p>
        </p:txBody>
      </p:sp>
      <p:sp>
        <p:nvSpPr>
          <p:cNvPr id="4" name="Slide Number Placeholder 3">
            <a:extLst>
              <a:ext uri="{FF2B5EF4-FFF2-40B4-BE49-F238E27FC236}">
                <a16:creationId xmlns:a16="http://schemas.microsoft.com/office/drawing/2014/main" id="{38CF3C34-BC2B-56E8-C722-11AEEF4CA362}"/>
              </a:ext>
            </a:extLst>
          </p:cNvPr>
          <p:cNvSpPr>
            <a:spLocks noGrp="1"/>
          </p:cNvSpPr>
          <p:nvPr>
            <p:ph type="sldNum" sz="quarter" idx="12"/>
          </p:nvPr>
        </p:nvSpPr>
        <p:spPr/>
        <p:txBody>
          <a:bodyPr/>
          <a:lstStyle/>
          <a:p>
            <a:pPr>
              <a:defRPr/>
            </a:pPr>
            <a:fld id="{C00C2DF6-D43E-4E63-9D48-7B38BFD764FF}" type="slidenum">
              <a:rPr lang="en-GB" smtClean="0"/>
              <a:pPr>
                <a:defRPr/>
              </a:pPr>
              <a:t>13</a:t>
            </a:fld>
            <a:endParaRPr lang="en-GB" dirty="0"/>
          </a:p>
        </p:txBody>
      </p:sp>
    </p:spTree>
    <p:extLst>
      <p:ext uri="{BB962C8B-B14F-4D97-AF65-F5344CB8AC3E}">
        <p14:creationId xmlns:p14="http://schemas.microsoft.com/office/powerpoint/2010/main" val="406805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3C57-23ED-A6D9-0DEA-41134748CFB3}"/>
              </a:ext>
            </a:extLst>
          </p:cNvPr>
          <p:cNvSpPr>
            <a:spLocks noGrp="1"/>
          </p:cNvSpPr>
          <p:nvPr>
            <p:ph type="title"/>
          </p:nvPr>
        </p:nvSpPr>
        <p:spPr/>
        <p:txBody>
          <a:bodyPr/>
          <a:lstStyle/>
          <a:p>
            <a:r>
              <a:rPr lang="en-GB" sz="2800" dirty="0"/>
              <a:t>Disclaimer</a:t>
            </a:r>
          </a:p>
        </p:txBody>
      </p:sp>
      <p:sp>
        <p:nvSpPr>
          <p:cNvPr id="3" name="Content Placeholder 2">
            <a:extLst>
              <a:ext uri="{FF2B5EF4-FFF2-40B4-BE49-F238E27FC236}">
                <a16:creationId xmlns:a16="http://schemas.microsoft.com/office/drawing/2014/main" id="{3A23F1D9-C52B-B14D-4748-0ECE62BC534F}"/>
              </a:ext>
            </a:extLst>
          </p:cNvPr>
          <p:cNvSpPr>
            <a:spLocks noGrp="1"/>
          </p:cNvSpPr>
          <p:nvPr>
            <p:ph idx="1"/>
          </p:nvPr>
        </p:nvSpPr>
        <p:spPr/>
        <p:txBody>
          <a:bodyPr/>
          <a:lstStyle/>
          <a:p>
            <a:r>
              <a:rPr lang="en-GB" sz="2200" dirty="0"/>
              <a:t>The views and opinions expressed in this Presentation are those of the presenter and </a:t>
            </a:r>
            <a:r>
              <a:rPr lang="en-GB" sz="2200" b="1" u="sng" dirty="0"/>
              <a:t>do not </a:t>
            </a:r>
            <a:r>
              <a:rPr lang="en-GB" sz="2200" dirty="0"/>
              <a:t>necessarily represent the views of the Commonwealth Secretariat or any Commonwealth member country.</a:t>
            </a:r>
          </a:p>
          <a:p>
            <a:endParaRPr lang="en-GB" sz="2200" dirty="0"/>
          </a:p>
          <a:p>
            <a:endParaRPr lang="en-GB" dirty="0"/>
          </a:p>
        </p:txBody>
      </p:sp>
      <p:sp>
        <p:nvSpPr>
          <p:cNvPr id="4" name="Slide Number Placeholder 3">
            <a:extLst>
              <a:ext uri="{FF2B5EF4-FFF2-40B4-BE49-F238E27FC236}">
                <a16:creationId xmlns:a16="http://schemas.microsoft.com/office/drawing/2014/main" id="{D85BF33C-A5E7-B090-80AC-A1831BF3E9C3}"/>
              </a:ext>
            </a:extLst>
          </p:cNvPr>
          <p:cNvSpPr>
            <a:spLocks noGrp="1"/>
          </p:cNvSpPr>
          <p:nvPr>
            <p:ph type="sldNum" sz="quarter" idx="12"/>
          </p:nvPr>
        </p:nvSpPr>
        <p:spPr/>
        <p:txBody>
          <a:bodyPr/>
          <a:lstStyle/>
          <a:p>
            <a:pPr>
              <a:defRPr/>
            </a:pPr>
            <a:fld id="{C00C2DF6-D43E-4E63-9D48-7B38BFD764FF}" type="slidenum">
              <a:rPr lang="en-GB" smtClean="0"/>
              <a:pPr>
                <a:defRPr/>
              </a:pPr>
              <a:t>14</a:t>
            </a:fld>
            <a:endParaRPr lang="en-GB" dirty="0"/>
          </a:p>
        </p:txBody>
      </p:sp>
    </p:spTree>
    <p:extLst>
      <p:ext uri="{BB962C8B-B14F-4D97-AF65-F5344CB8AC3E}">
        <p14:creationId xmlns:p14="http://schemas.microsoft.com/office/powerpoint/2010/main" val="43636899"/>
      </p:ext>
    </p:extLst>
  </p:cSld>
  <p:clrMapOvr>
    <a:masterClrMapping/>
  </p:clrMapOvr>
</p:sld>
</file>

<file path=ppt/theme/theme1.xml><?xml version="1.0" encoding="utf-8"?>
<a:theme xmlns:a="http://schemas.openxmlformats.org/drawingml/2006/main" name="Default - Title Slide">
  <a:themeElements>
    <a:clrScheme name="">
      <a:dk1>
        <a:srgbClr val="000000"/>
      </a:dk1>
      <a:lt1>
        <a:srgbClr val="FFFFFF"/>
      </a:lt1>
      <a:dk2>
        <a:srgbClr val="A7A7A7"/>
      </a:dk2>
      <a:lt2>
        <a:srgbClr val="535353"/>
      </a:lt2>
      <a:accent1>
        <a:srgbClr val="5B9BD5"/>
      </a:accent1>
      <a:accent2>
        <a:srgbClr val="ED7D31"/>
      </a:accent2>
      <a:accent3>
        <a:srgbClr val="FFFFFF"/>
      </a:accent3>
      <a:accent4>
        <a:srgbClr val="000000"/>
      </a:accent4>
      <a:accent5>
        <a:srgbClr val="B5CBE7"/>
      </a:accent5>
      <a:accent6>
        <a:srgbClr val="D7712B"/>
      </a:accent6>
      <a:hlink>
        <a:srgbClr val="0000FF"/>
      </a:hlink>
      <a:folHlink>
        <a:srgbClr val="FF00FF"/>
      </a:folHlink>
    </a:clrScheme>
    <a:fontScheme name="Default - 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monwealth PPT template trebuchet with charts" id="{842063A5-8C95-4A67-BB4F-EDA12A17DF7C}" vid="{96DFAEAD-5510-4342-BD49-2B760B8411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a7065bc-64eb-4c10-937d-809cc42d23d7" xsi:nil="true"/>
    <lcf76f155ced4ddcb4097134ff3c332f xmlns="24339691-f6e6-4c37-9e4b-ba03e2030f2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AFE9305EFE8F4FA3295A86EB035787" ma:contentTypeVersion="20" ma:contentTypeDescription="Create a new document." ma:contentTypeScope="" ma:versionID="2b26a81452359f813de735d5d34e1824">
  <xsd:schema xmlns:xsd="http://www.w3.org/2001/XMLSchema" xmlns:xs="http://www.w3.org/2001/XMLSchema" xmlns:p="http://schemas.microsoft.com/office/2006/metadata/properties" xmlns:ns1="http://schemas.microsoft.com/sharepoint/v3" xmlns:ns2="24339691-f6e6-4c37-9e4b-ba03e2030f22" xmlns:ns3="9d0a4623-c864-491c-b5bc-3e6bb733add1" xmlns:ns4="5a7065bc-64eb-4c10-937d-809cc42d23d7" targetNamespace="http://schemas.microsoft.com/office/2006/metadata/properties" ma:root="true" ma:fieldsID="7542e3e7e01211e18681160966522fdf" ns1:_="" ns2:_="" ns3:_="" ns4:_="">
    <xsd:import namespace="http://schemas.microsoft.com/sharepoint/v3"/>
    <xsd:import namespace="24339691-f6e6-4c37-9e4b-ba03e2030f22"/>
    <xsd:import namespace="9d0a4623-c864-491c-b5bc-3e6bb733add1"/>
    <xsd:import namespace="5a7065bc-64eb-4c10-937d-809cc42d23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39691-f6e6-4c37-9e4b-ba03e2030f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0c5782-4f8d-428d-beff-b3387859ea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0a4623-c864-491c-b5bc-3e6bb733add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7065bc-64eb-4c10-937d-809cc42d23d7"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f5d2c64-3be6-48a2-9df5-1dec36999e03}" ma:internalName="TaxCatchAll" ma:showField="CatchAllData" ma:web="9d0a4623-c864-491c-b5bc-3e6bb733ad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EB09AF-4AE2-4254-BF39-5CA2FB58E337}">
  <ds:schemaRefs>
    <ds:schemaRef ds:uri="http://schemas.microsoft.com/office/2006/metadata/properties"/>
    <ds:schemaRef ds:uri="http://schemas.microsoft.com/office/infopath/2007/PartnerControls"/>
    <ds:schemaRef ds:uri="http://schemas.microsoft.com/sharepoint/v3"/>
    <ds:schemaRef ds:uri="5a7065bc-64eb-4c10-937d-809cc42d23d7"/>
    <ds:schemaRef ds:uri="24339691-f6e6-4c37-9e4b-ba03e2030f22"/>
  </ds:schemaRefs>
</ds:datastoreItem>
</file>

<file path=customXml/itemProps2.xml><?xml version="1.0" encoding="utf-8"?>
<ds:datastoreItem xmlns:ds="http://schemas.openxmlformats.org/officeDocument/2006/customXml" ds:itemID="{BB2DBA66-3E10-456B-B91B-67EB39DE3121}">
  <ds:schemaRefs>
    <ds:schemaRef ds:uri="http://schemas.microsoft.com/sharepoint/v3/contenttype/forms"/>
  </ds:schemaRefs>
</ds:datastoreItem>
</file>

<file path=customXml/itemProps3.xml><?xml version="1.0" encoding="utf-8"?>
<ds:datastoreItem xmlns:ds="http://schemas.openxmlformats.org/officeDocument/2006/customXml" ds:itemID="{CC070DC1-3C0B-4566-80B4-2CAD5509E5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4339691-f6e6-4c37-9e4b-ba03e2030f22"/>
    <ds:schemaRef ds:uri="9d0a4623-c864-491c-b5bc-3e6bb733add1"/>
    <ds:schemaRef ds:uri="5a7065bc-64eb-4c10-937d-809cc42d2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344</TotalTime>
  <Words>828</Words>
  <Application>Microsoft Office PowerPoint</Application>
  <PresentationFormat>On-screen Show (4:3)</PresentationFormat>
  <Paragraphs>104</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Helvetica</vt:lpstr>
      <vt:lpstr>Trebuchet MS</vt:lpstr>
      <vt:lpstr>Default - Title Slide</vt:lpstr>
      <vt:lpstr>1_Office Theme</vt:lpstr>
      <vt:lpstr>An equalization measure for deep-seabed mining in the Area</vt:lpstr>
      <vt:lpstr>Summary of the thematic discussion (March 2024)</vt:lpstr>
      <vt:lpstr>Summary of the thematic discussion (March 2024)</vt:lpstr>
      <vt:lpstr>Summary of the thematic discussion (March 2024)</vt:lpstr>
      <vt:lpstr>Summary of the thematic discussion (March 2024)</vt:lpstr>
      <vt:lpstr>Summary of the thematic discussion (March 2024)</vt:lpstr>
      <vt:lpstr>Summary of thematic discussion (6)</vt:lpstr>
      <vt:lpstr>Summary of thematic discussion (7)</vt:lpstr>
      <vt:lpstr> What definition of profits is the profit share component of the hybrid applied to?  Profits from mining activities (to be defined by the ISA) by related entities (as defined by GloBE). With royalty payments to the sponsoring state and all tax payments by related entities to all states from mining activities creditable.</vt:lpstr>
      <vt:lpstr>What profits is the option 2 profit share applied to?</vt:lpstr>
      <vt:lpstr>The hybrid equalization measure</vt:lpstr>
      <vt:lpstr>The profit share equalization measure</vt:lpstr>
      <vt:lpstr>Conclusion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equalization measure for deep-seabed mining in the Area</dc:title>
  <dc:creator>Wilde, Daniel</dc:creator>
  <cp:keywords>[SEC=OFFICIAL]</cp:keywords>
  <cp:lastModifiedBy>Robyn Frost</cp:lastModifiedBy>
  <cp:revision>2</cp:revision>
  <dcterms:created xsi:type="dcterms:W3CDTF">2024-06-11T10:15:55Z</dcterms:created>
  <dcterms:modified xsi:type="dcterms:W3CDTF">2024-06-12T11:25:47Z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0x01010044AFE9305EFE8F4FA3295A86EB035787</vt:lpwstr>
  </property>
  <property fmtid="{D5CDD505-2E9C-101B-9397-08002B2CF9AE}" pid="3" name="PM_Namespace">
    <vt:lpwstr>gov.au</vt:lpwstr>
  </property>
  <property fmtid="{D5CDD505-2E9C-101B-9397-08002B2CF9AE}" pid="4" name="PM_Caveats_Count">
    <vt:lpwstr>0</vt:lpwstr>
  </property>
  <property fmtid="{D5CDD505-2E9C-101B-9397-08002B2CF9AE}" pid="5" name="PM_Version">
    <vt:lpwstr>2018.4</vt:lpwstr>
  </property>
  <property fmtid="{D5CDD505-2E9C-101B-9397-08002B2CF9AE}" pid="6" name="PM_Note">
    <vt:lpwstr/>
  </property>
  <property fmtid="{D5CDD505-2E9C-101B-9397-08002B2CF9AE}" pid="7" name="PMHMAC">
    <vt:lpwstr>v=2022.1;a=SHA256;h=8F9EE72E9994E09624EEDF47D84FF7A5ABA2ABD0EF77D58DED02627AFEAD9555</vt:lpwstr>
  </property>
  <property fmtid="{D5CDD505-2E9C-101B-9397-08002B2CF9AE}" pid="8" name="PM_Qualifier">
    <vt:lpwstr/>
  </property>
  <property fmtid="{D5CDD505-2E9C-101B-9397-08002B2CF9AE}" pid="9" name="PM_SecurityClassification">
    <vt:lpwstr>OFFICIAL</vt:lpwstr>
  </property>
  <property fmtid="{D5CDD505-2E9C-101B-9397-08002B2CF9AE}" pid="10" name="PM_ProtectiveMarkingValue_Header">
    <vt:lpwstr>OFFICIAL</vt:lpwstr>
  </property>
  <property fmtid="{D5CDD505-2E9C-101B-9397-08002B2CF9AE}" pid="11" name="PM_OriginationTimeStamp">
    <vt:lpwstr>2024-06-12T11:25:23Z</vt:lpwstr>
  </property>
  <property fmtid="{D5CDD505-2E9C-101B-9397-08002B2CF9AE}" pid="12" name="PM_Markers">
    <vt:lpwstr/>
  </property>
  <property fmtid="{D5CDD505-2E9C-101B-9397-08002B2CF9AE}" pid="13" name="PM_InsertionValue">
    <vt:lpwstr>OFFICIAL</vt:lpwstr>
  </property>
  <property fmtid="{D5CDD505-2E9C-101B-9397-08002B2CF9AE}" pid="14" name="PM_Originator_Hash_SHA1">
    <vt:lpwstr>99C5868D4E3FED2E0B0D5EA525480BA06F26801E</vt:lpwstr>
  </property>
  <property fmtid="{D5CDD505-2E9C-101B-9397-08002B2CF9AE}" pid="15" name="PM_DisplayValueSecClassificationWithQualifier">
    <vt:lpwstr>OFFICIAL</vt:lpwstr>
  </property>
  <property fmtid="{D5CDD505-2E9C-101B-9397-08002B2CF9AE}" pid="16" name="PM_Originating_FileId">
    <vt:lpwstr>21EDB0C469E848DABE2B23337CB83AA5</vt:lpwstr>
  </property>
  <property fmtid="{D5CDD505-2E9C-101B-9397-08002B2CF9AE}" pid="17" name="PM_ProtectiveMarkingValue_Footer">
    <vt:lpwstr>OFFICIAL</vt:lpwstr>
  </property>
  <property fmtid="{D5CDD505-2E9C-101B-9397-08002B2CF9AE}" pid="18" name="PM_ProtectiveMarkingImage_Header">
    <vt:lpwstr>C:\Program Files (x86)\Common Files\janusNET Shared\janusSEAL\Images\DocumentSlashBlue.png</vt:lpwstr>
  </property>
  <property fmtid="{D5CDD505-2E9C-101B-9397-08002B2CF9AE}" pid="19" name="PM_ProtectiveMarkingImage_Footer">
    <vt:lpwstr>C:\Program Files (x86)\Common Files\janusNET Shared\janusSEAL\Images\DocumentSlashBlue.png</vt:lpwstr>
  </property>
  <property fmtid="{D5CDD505-2E9C-101B-9397-08002B2CF9AE}" pid="20" name="PM_Display">
    <vt:lpwstr>OFFICIAL</vt:lpwstr>
  </property>
  <property fmtid="{D5CDD505-2E9C-101B-9397-08002B2CF9AE}" pid="21" name="PM_OriginatorUserAccountName_SHA256">
    <vt:lpwstr>2A5B08BD8563F31C9EDCB18D77312BF9947C5840BE3393AF1196CA8C402FB10E</vt:lpwstr>
  </property>
  <property fmtid="{D5CDD505-2E9C-101B-9397-08002B2CF9AE}" pid="22" name="PM_OriginatorDomainName_SHA256">
    <vt:lpwstr>6F3591835F3B2A8A025B00B5BA6418010DA3A17C9C26EA9C049FFD28039489A2</vt:lpwstr>
  </property>
  <property fmtid="{D5CDD505-2E9C-101B-9397-08002B2CF9AE}" pid="23" name="PMUuid">
    <vt:lpwstr>v=2022.2;d=gov.au;g=46DD6D7C-8107-577B-BC6E-F348953B2E44</vt:lpwstr>
  </property>
  <property fmtid="{D5CDD505-2E9C-101B-9397-08002B2CF9AE}" pid="24" name="PM_Hash_Version">
    <vt:lpwstr>2022.1</vt:lpwstr>
  </property>
  <property fmtid="{D5CDD505-2E9C-101B-9397-08002B2CF9AE}" pid="25" name="PM_Hash_Salt_Prev">
    <vt:lpwstr>9EB8E3449EC4AE9F80166326D7A248C0</vt:lpwstr>
  </property>
  <property fmtid="{D5CDD505-2E9C-101B-9397-08002B2CF9AE}" pid="26" name="PM_Hash_Salt">
    <vt:lpwstr>9EB8E3449EC4AE9F80166326D7A248C0</vt:lpwstr>
  </property>
  <property fmtid="{D5CDD505-2E9C-101B-9397-08002B2CF9AE}" pid="27" name="PM_Hash_SHA1">
    <vt:lpwstr>3F8EA7DF451C7F228BA1F87E0E0615E1D7B71855</vt:lpwstr>
  </property>
  <property fmtid="{D5CDD505-2E9C-101B-9397-08002B2CF9AE}" pid="28" name="PM_PrintOutPlacement_PPT">
    <vt:lpwstr/>
  </property>
</Properties>
</file>