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96" r:id="rId5"/>
  </p:sldMasterIdLst>
  <p:sldIdLst>
    <p:sldId id="262" r:id="rId6"/>
    <p:sldId id="388" r:id="rId7"/>
    <p:sldId id="389" r:id="rId8"/>
    <p:sldId id="390" r:id="rId9"/>
    <p:sldId id="392" r:id="rId10"/>
    <p:sldId id="393" r:id="rId11"/>
    <p:sldId id="394" r:id="rId12"/>
    <p:sldId id="391" r:id="rId13"/>
    <p:sldId id="397" r:id="rId14"/>
    <p:sldId id="398" r:id="rId15"/>
    <p:sldId id="395" r:id="rId16"/>
    <p:sldId id="396" r:id="rId17"/>
    <p:sldId id="400" r:id="rId18"/>
    <p:sldId id="401" r:id="rId19"/>
    <p:sldId id="399" r:id="rId20"/>
    <p:sldId id="384"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5EF371-0F99-47FE-8AB2-7D75BAD8E58B}" v="8" dt="2024-07-15T15:53:46.6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152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800" b="1" dirty="0"/>
              <a:t>Effective</a:t>
            </a:r>
            <a:r>
              <a:rPr lang="en-GB" sz="1800" b="1" baseline="0" dirty="0"/>
              <a:t> Tax Rate (The thematic working group agreed to target 43%)</a:t>
            </a:r>
            <a:endParaRPr lang="en-GB" sz="1800" b="1" dirty="0"/>
          </a:p>
        </c:rich>
      </c:tx>
      <c:layout>
        <c:manualLayout>
          <c:xMode val="edge"/>
          <c:yMode val="edge"/>
          <c:x val="0.1655187162468566"/>
          <c:y val="1.797200959939768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6555381749156357E-2"/>
          <c:y val="0.130599117491526"/>
          <c:w val="0.92298330872703416"/>
          <c:h val="0.72423840880368706"/>
        </c:manualLayout>
      </c:layout>
      <c:barChart>
        <c:barDir val="col"/>
        <c:grouping val="stacked"/>
        <c:varyColors val="0"/>
        <c:ser>
          <c:idx val="0"/>
          <c:order val="0"/>
          <c:tx>
            <c:strRef>
              <c:f>[GraphEqualisationPresentation.xlsx]Sheet1!$A$2</c:f>
              <c:strCache>
                <c:ptCount val="1"/>
                <c:pt idx="0">
                  <c:v>ISA Share of Profits </c:v>
                </c:pt>
              </c:strCache>
            </c:strRef>
          </c:tx>
          <c:spPr>
            <a:solidFill>
              <a:schemeClr val="accent1"/>
            </a:solidFill>
            <a:ln>
              <a:noFill/>
            </a:ln>
            <a:effectLst/>
          </c:spPr>
          <c:invertIfNegative val="0"/>
          <c:cat>
            <c:strRef>
              <c:f>[GraphEqualisationPresentation.xlsx]Sheet1!$B$1:$C$1</c:f>
              <c:strCache>
                <c:ptCount val="2"/>
                <c:pt idx="0">
                  <c:v>Assuming ISA Royalty at 2.5%/7% and sponsoring state CIT at 25%</c:v>
                </c:pt>
                <c:pt idx="1">
                  <c:v>Assuming ISA Royalty at 2.5%/7% and sponsoring state tax exemption</c:v>
                </c:pt>
              </c:strCache>
            </c:strRef>
          </c:cat>
          <c:val>
            <c:numRef>
              <c:f>[GraphEqualisationPresentation.xlsx]Sheet1!$B$2:$C$2</c:f>
              <c:numCache>
                <c:formatCode>0%</c:formatCode>
                <c:ptCount val="2"/>
                <c:pt idx="0">
                  <c:v>0.25</c:v>
                </c:pt>
                <c:pt idx="1">
                  <c:v>0.25</c:v>
                </c:pt>
              </c:numCache>
            </c:numRef>
          </c:val>
          <c:extLst>
            <c:ext xmlns:c16="http://schemas.microsoft.com/office/drawing/2014/chart" uri="{C3380CC4-5D6E-409C-BE32-E72D297353CC}">
              <c16:uniqueId val="{00000000-D22D-4FCB-9723-CD2FC302A08C}"/>
            </c:ext>
          </c:extLst>
        </c:ser>
        <c:ser>
          <c:idx val="1"/>
          <c:order val="1"/>
          <c:tx>
            <c:strRef>
              <c:f>[GraphEqualisationPresentation.xlsx]Sheet1!$A$3</c:f>
              <c:strCache>
                <c:ptCount val="1"/>
                <c:pt idx="0">
                  <c:v>Sponsoring State Share of Profits </c:v>
                </c:pt>
              </c:strCache>
            </c:strRef>
          </c:tx>
          <c:spPr>
            <a:solidFill>
              <a:schemeClr val="accent2"/>
            </a:solidFill>
            <a:ln>
              <a:noFill/>
            </a:ln>
            <a:effectLst/>
          </c:spPr>
          <c:invertIfNegative val="0"/>
          <c:cat>
            <c:strRef>
              <c:f>[GraphEqualisationPresentation.xlsx]Sheet1!$B$1:$C$1</c:f>
              <c:strCache>
                <c:ptCount val="2"/>
                <c:pt idx="0">
                  <c:v>Assuming ISA Royalty at 2.5%/7% and sponsoring state CIT at 25%</c:v>
                </c:pt>
                <c:pt idx="1">
                  <c:v>Assuming ISA Royalty at 2.5%/7% and sponsoring state tax exemption</c:v>
                </c:pt>
              </c:strCache>
            </c:strRef>
          </c:cat>
          <c:val>
            <c:numRef>
              <c:f>[GraphEqualisationPresentation.xlsx]Sheet1!$B$3:$C$3</c:f>
              <c:numCache>
                <c:formatCode>General</c:formatCode>
                <c:ptCount val="2"/>
                <c:pt idx="0" formatCode="0%">
                  <c:v>0.18</c:v>
                </c:pt>
                <c:pt idx="1">
                  <c:v>0</c:v>
                </c:pt>
              </c:numCache>
            </c:numRef>
          </c:val>
          <c:extLst>
            <c:ext xmlns:c16="http://schemas.microsoft.com/office/drawing/2014/chart" uri="{C3380CC4-5D6E-409C-BE32-E72D297353CC}">
              <c16:uniqueId val="{00000001-D22D-4FCB-9723-CD2FC302A08C}"/>
            </c:ext>
          </c:extLst>
        </c:ser>
        <c:dLbls>
          <c:showLegendKey val="0"/>
          <c:showVal val="0"/>
          <c:showCatName val="0"/>
          <c:showSerName val="0"/>
          <c:showPercent val="0"/>
          <c:showBubbleSize val="0"/>
        </c:dLbls>
        <c:gapWidth val="150"/>
        <c:overlap val="100"/>
        <c:axId val="1719928015"/>
        <c:axId val="1719925135"/>
      </c:barChart>
      <c:catAx>
        <c:axId val="17199280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en-US"/>
          </a:p>
        </c:txPr>
        <c:crossAx val="1719925135"/>
        <c:crosses val="autoZero"/>
        <c:auto val="1"/>
        <c:lblAlgn val="ctr"/>
        <c:lblOffset val="100"/>
        <c:noMultiLvlLbl val="0"/>
      </c:catAx>
      <c:valAx>
        <c:axId val="171992513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1719928015"/>
        <c:crosses val="autoZero"/>
        <c:crossBetween val="between"/>
      </c:valAx>
      <c:spPr>
        <a:noFill/>
        <a:ln>
          <a:noFill/>
        </a:ln>
        <a:effectLst/>
      </c:spPr>
    </c:plotArea>
    <c:legend>
      <c:legendPos val="b"/>
      <c:layout>
        <c:manualLayout>
          <c:xMode val="edge"/>
          <c:yMode val="edge"/>
          <c:x val="0.17817589030064424"/>
          <c:y val="0.94381135918054693"/>
          <c:w val="0.65785262504473874"/>
          <c:h val="5.6188640819453087E-2"/>
        </c:manualLayout>
      </c:layout>
      <c:overlay val="0"/>
      <c:spPr>
        <a:noFill/>
        <a:ln>
          <a:noFill/>
        </a:ln>
        <a:effectLst/>
      </c:spPr>
      <c:txPr>
        <a:bodyPr rot="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0.67179</cdr:x>
      <cdr:y>0.57898</cdr:y>
    </cdr:from>
    <cdr:to>
      <cdr:x>0.83017</cdr:x>
      <cdr:y>0.73471</cdr:y>
    </cdr:to>
    <cdr:sp macro="" textlink="">
      <cdr:nvSpPr>
        <cdr:cNvPr id="2" name="TextBox 1">
          <a:extLst xmlns:a="http://schemas.openxmlformats.org/drawingml/2006/main">
            <a:ext uri="{FF2B5EF4-FFF2-40B4-BE49-F238E27FC236}">
              <a16:creationId xmlns:a16="http://schemas.microsoft.com/office/drawing/2014/main" id="{8C5FC5C9-D1FA-A236-AD44-C5EA17A5FAD8}"/>
            </a:ext>
          </a:extLst>
        </cdr:cNvPr>
        <cdr:cNvSpPr txBox="1"/>
      </cdr:nvSpPr>
      <cdr:spPr>
        <a:xfrm xmlns:a="http://schemas.openxmlformats.org/drawingml/2006/main">
          <a:off x="5214620" y="2952989"/>
          <a:ext cx="1229360" cy="79426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GB" sz="2100" dirty="0"/>
            <a:t>$3.7 billion</a:t>
          </a: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Rectangle 6"/>
          <p:cNvSpPr>
            <a:spLocks noGrp="1"/>
          </p:cNvSpPr>
          <p:nvPr>
            <p:ph type="sldNum" sz="quarter" idx="10"/>
          </p:nvPr>
        </p:nvSpPr>
        <p:spPr>
          <a:ln/>
        </p:spPr>
        <p:txBody>
          <a:bodyPr/>
          <a:lstStyle>
            <a:lvl1pPr>
              <a:defRPr/>
            </a:lvl1pPr>
          </a:lstStyle>
          <a:p>
            <a:pPr>
              <a:defRPr/>
            </a:pPr>
            <a:fld id="{92E76CCF-E33B-4D7A-AC95-15A88A0F560F}" type="slidenum">
              <a:rPr lang="en-US"/>
              <a:pPr>
                <a:defRPr/>
              </a:pPr>
              <a:t>‹#›</a:t>
            </a:fld>
            <a:endParaRPr lang="en-US" dirty="0"/>
          </a:p>
        </p:txBody>
      </p:sp>
    </p:spTree>
    <p:extLst>
      <p:ext uri="{BB962C8B-B14F-4D97-AF65-F5344CB8AC3E}">
        <p14:creationId xmlns:p14="http://schemas.microsoft.com/office/powerpoint/2010/main" val="33282942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p:cNvSpPr>
          <p:nvPr>
            <p:ph type="sldNum" sz="quarter" idx="10"/>
          </p:nvPr>
        </p:nvSpPr>
        <p:spPr>
          <a:ln/>
        </p:spPr>
        <p:txBody>
          <a:bodyPr/>
          <a:lstStyle>
            <a:lvl1pPr>
              <a:defRPr/>
            </a:lvl1pPr>
          </a:lstStyle>
          <a:p>
            <a:pPr>
              <a:defRPr/>
            </a:pPr>
            <a:fld id="{496E1575-28F6-4592-95C7-315B7A0468E5}" type="slidenum">
              <a:rPr lang="en-US"/>
              <a:pPr>
                <a:defRPr/>
              </a:pPr>
              <a:t>‹#›</a:t>
            </a:fld>
            <a:endParaRPr lang="en-US" dirty="0"/>
          </a:p>
        </p:txBody>
      </p:sp>
    </p:spTree>
    <p:extLst>
      <p:ext uri="{BB962C8B-B14F-4D97-AF65-F5344CB8AC3E}">
        <p14:creationId xmlns:p14="http://schemas.microsoft.com/office/powerpoint/2010/main" val="3691380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0"/>
            <a:ext cx="7886700" cy="2852737"/>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4589465"/>
            <a:ext cx="7886700" cy="1500187"/>
          </a:xfrm>
        </p:spPr>
        <p:txBody>
          <a:bodyPr/>
          <a:lstStyle>
            <a:lvl1pPr marL="0" indent="0">
              <a:buNone/>
              <a:defRPr sz="1800"/>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sp>
        <p:nvSpPr>
          <p:cNvPr id="4" name="Rectangle 6"/>
          <p:cNvSpPr>
            <a:spLocks noGrp="1"/>
          </p:cNvSpPr>
          <p:nvPr>
            <p:ph type="sldNum" sz="quarter" idx="10"/>
          </p:nvPr>
        </p:nvSpPr>
        <p:spPr>
          <a:ln/>
        </p:spPr>
        <p:txBody>
          <a:bodyPr/>
          <a:lstStyle>
            <a:lvl1pPr>
              <a:defRPr/>
            </a:lvl1pPr>
          </a:lstStyle>
          <a:p>
            <a:pPr>
              <a:defRPr/>
            </a:pPr>
            <a:fld id="{2B6ED778-E5F1-4435-8738-09B74F31BCE5}" type="slidenum">
              <a:rPr lang="en-US"/>
              <a:pPr>
                <a:defRPr/>
              </a:pPr>
              <a:t>‹#›</a:t>
            </a:fld>
            <a:endParaRPr lang="en-US" dirty="0"/>
          </a:p>
        </p:txBody>
      </p:sp>
    </p:spTree>
    <p:extLst>
      <p:ext uri="{BB962C8B-B14F-4D97-AF65-F5344CB8AC3E}">
        <p14:creationId xmlns:p14="http://schemas.microsoft.com/office/powerpoint/2010/main" val="2554654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3355975"/>
            <a:ext cx="3352800" cy="86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191000" y="3355975"/>
            <a:ext cx="3352800" cy="86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6"/>
          <p:cNvSpPr>
            <a:spLocks noGrp="1"/>
          </p:cNvSpPr>
          <p:nvPr>
            <p:ph type="sldNum" sz="quarter" idx="10"/>
          </p:nvPr>
        </p:nvSpPr>
        <p:spPr>
          <a:ln/>
        </p:spPr>
        <p:txBody>
          <a:bodyPr/>
          <a:lstStyle>
            <a:lvl1pPr>
              <a:defRPr/>
            </a:lvl1pPr>
          </a:lstStyle>
          <a:p>
            <a:pPr>
              <a:defRPr/>
            </a:pPr>
            <a:fld id="{CD6CDF85-3451-4C59-9B2C-EDE0DB8B15D7}" type="slidenum">
              <a:rPr lang="en-US"/>
              <a:pPr>
                <a:defRPr/>
              </a:pPr>
              <a:t>‹#›</a:t>
            </a:fld>
            <a:endParaRPr lang="en-US" dirty="0"/>
          </a:p>
        </p:txBody>
      </p:sp>
    </p:spTree>
    <p:extLst>
      <p:ext uri="{BB962C8B-B14F-4D97-AF65-F5344CB8AC3E}">
        <p14:creationId xmlns:p14="http://schemas.microsoft.com/office/powerpoint/2010/main" val="22041555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7"/>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30239" y="1681163"/>
            <a:ext cx="386873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30239"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p:cNvSpPr>
            <a:spLocks noGrp="1"/>
          </p:cNvSpPr>
          <p:nvPr>
            <p:ph type="sldNum" sz="quarter" idx="10"/>
          </p:nvPr>
        </p:nvSpPr>
        <p:spPr>
          <a:ln/>
        </p:spPr>
        <p:txBody>
          <a:bodyPr/>
          <a:lstStyle>
            <a:lvl1pPr>
              <a:defRPr/>
            </a:lvl1pPr>
          </a:lstStyle>
          <a:p>
            <a:pPr>
              <a:defRPr/>
            </a:pPr>
            <a:fld id="{2C5D45CC-E195-45AC-9C17-1A0FC28B0A43}" type="slidenum">
              <a:rPr lang="en-US"/>
              <a:pPr>
                <a:defRPr/>
              </a:pPr>
              <a:t>‹#›</a:t>
            </a:fld>
            <a:endParaRPr lang="en-US" dirty="0"/>
          </a:p>
        </p:txBody>
      </p:sp>
    </p:spTree>
    <p:extLst>
      <p:ext uri="{BB962C8B-B14F-4D97-AF65-F5344CB8AC3E}">
        <p14:creationId xmlns:p14="http://schemas.microsoft.com/office/powerpoint/2010/main" val="2066500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6"/>
          <p:cNvSpPr>
            <a:spLocks noGrp="1"/>
          </p:cNvSpPr>
          <p:nvPr>
            <p:ph type="sldNum" sz="quarter" idx="10"/>
          </p:nvPr>
        </p:nvSpPr>
        <p:spPr>
          <a:ln/>
        </p:spPr>
        <p:txBody>
          <a:bodyPr/>
          <a:lstStyle>
            <a:lvl1pPr>
              <a:defRPr/>
            </a:lvl1pPr>
          </a:lstStyle>
          <a:p>
            <a:pPr>
              <a:defRPr/>
            </a:pPr>
            <a:fld id="{9FC7008B-91F9-4429-942F-699B40A03219}" type="slidenum">
              <a:rPr lang="en-US"/>
              <a:pPr>
                <a:defRPr/>
              </a:pPr>
              <a:t>‹#›</a:t>
            </a:fld>
            <a:endParaRPr lang="en-US" dirty="0"/>
          </a:p>
        </p:txBody>
      </p:sp>
    </p:spTree>
    <p:extLst>
      <p:ext uri="{BB962C8B-B14F-4D97-AF65-F5344CB8AC3E}">
        <p14:creationId xmlns:p14="http://schemas.microsoft.com/office/powerpoint/2010/main" val="1832120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p:cNvSpPr>
          <p:nvPr>
            <p:ph type="sldNum" sz="quarter" idx="10"/>
          </p:nvPr>
        </p:nvSpPr>
        <p:spPr>
          <a:ln/>
        </p:spPr>
        <p:txBody>
          <a:bodyPr/>
          <a:lstStyle>
            <a:lvl1pPr>
              <a:defRPr/>
            </a:lvl1pPr>
          </a:lstStyle>
          <a:p>
            <a:pPr>
              <a:defRPr/>
            </a:pPr>
            <a:fld id="{0BAF641A-B78B-4204-ADF0-1591738D6626}" type="slidenum">
              <a:rPr lang="en-US"/>
              <a:pPr>
                <a:defRPr/>
              </a:pPr>
              <a:t>‹#›</a:t>
            </a:fld>
            <a:endParaRPr lang="en-US" dirty="0"/>
          </a:p>
        </p:txBody>
      </p:sp>
    </p:spTree>
    <p:extLst>
      <p:ext uri="{BB962C8B-B14F-4D97-AF65-F5344CB8AC3E}">
        <p14:creationId xmlns:p14="http://schemas.microsoft.com/office/powerpoint/2010/main" val="2076711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200"/>
            <a:ext cx="2949575" cy="160020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788" y="987427"/>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30239" y="2057400"/>
            <a:ext cx="2949575"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Rectangle 6"/>
          <p:cNvSpPr>
            <a:spLocks noGrp="1"/>
          </p:cNvSpPr>
          <p:nvPr>
            <p:ph type="sldNum" sz="quarter" idx="10"/>
          </p:nvPr>
        </p:nvSpPr>
        <p:spPr>
          <a:ln/>
        </p:spPr>
        <p:txBody>
          <a:bodyPr/>
          <a:lstStyle>
            <a:lvl1pPr>
              <a:defRPr/>
            </a:lvl1pPr>
          </a:lstStyle>
          <a:p>
            <a:pPr>
              <a:defRPr/>
            </a:pPr>
            <a:fld id="{2058A28D-254C-4529-8891-D02FEAA5EB4D}" type="slidenum">
              <a:rPr lang="en-US"/>
              <a:pPr>
                <a:defRPr/>
              </a:pPr>
              <a:t>‹#›</a:t>
            </a:fld>
            <a:endParaRPr lang="en-US" dirty="0"/>
          </a:p>
        </p:txBody>
      </p:sp>
    </p:spTree>
    <p:extLst>
      <p:ext uri="{BB962C8B-B14F-4D97-AF65-F5344CB8AC3E}">
        <p14:creationId xmlns:p14="http://schemas.microsoft.com/office/powerpoint/2010/main" val="2251116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200"/>
            <a:ext cx="2949575" cy="160020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788" y="987427"/>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GB" noProof="0" dirty="0">
              <a:sym typeface="Arial" panose="020B0604020202020204" pitchFamily="34" charset="0"/>
            </a:endParaRPr>
          </a:p>
        </p:txBody>
      </p:sp>
      <p:sp>
        <p:nvSpPr>
          <p:cNvPr id="4" name="Text Placeholder 3"/>
          <p:cNvSpPr>
            <a:spLocks noGrp="1"/>
          </p:cNvSpPr>
          <p:nvPr>
            <p:ph type="body" sz="half" idx="2"/>
          </p:nvPr>
        </p:nvSpPr>
        <p:spPr>
          <a:xfrm>
            <a:off x="630239" y="2057400"/>
            <a:ext cx="2949575"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Rectangle 6"/>
          <p:cNvSpPr>
            <a:spLocks noGrp="1"/>
          </p:cNvSpPr>
          <p:nvPr>
            <p:ph type="sldNum" sz="quarter" idx="10"/>
          </p:nvPr>
        </p:nvSpPr>
        <p:spPr>
          <a:ln/>
        </p:spPr>
        <p:txBody>
          <a:bodyPr/>
          <a:lstStyle>
            <a:lvl1pPr>
              <a:defRPr/>
            </a:lvl1pPr>
          </a:lstStyle>
          <a:p>
            <a:pPr>
              <a:defRPr/>
            </a:pPr>
            <a:fld id="{67940B00-B4E2-48C4-8BF1-1F76C2802B5E}" type="slidenum">
              <a:rPr lang="en-US"/>
              <a:pPr>
                <a:defRPr/>
              </a:pPr>
              <a:t>‹#›</a:t>
            </a:fld>
            <a:endParaRPr lang="en-US" dirty="0"/>
          </a:p>
        </p:txBody>
      </p:sp>
    </p:spTree>
    <p:extLst>
      <p:ext uri="{BB962C8B-B14F-4D97-AF65-F5344CB8AC3E}">
        <p14:creationId xmlns:p14="http://schemas.microsoft.com/office/powerpoint/2010/main" val="122982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p:cNvSpPr>
          <p:nvPr>
            <p:ph type="sldNum" sz="quarter" idx="10"/>
          </p:nvPr>
        </p:nvSpPr>
        <p:spPr>
          <a:ln/>
        </p:spPr>
        <p:txBody>
          <a:bodyPr/>
          <a:lstStyle>
            <a:lvl1pPr>
              <a:defRPr/>
            </a:lvl1pPr>
          </a:lstStyle>
          <a:p>
            <a:pPr>
              <a:defRPr/>
            </a:pPr>
            <a:fld id="{28954C87-CC29-496F-93EF-FDDEB9A93961}" type="slidenum">
              <a:rPr lang="en-US"/>
              <a:pPr>
                <a:defRPr/>
              </a:pPr>
              <a:t>‹#›</a:t>
            </a:fld>
            <a:endParaRPr lang="en-US" dirty="0"/>
          </a:p>
        </p:txBody>
      </p:sp>
    </p:spTree>
    <p:extLst>
      <p:ext uri="{BB962C8B-B14F-4D97-AF65-F5344CB8AC3E}">
        <p14:creationId xmlns:p14="http://schemas.microsoft.com/office/powerpoint/2010/main" val="2576977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29300" y="1277940"/>
            <a:ext cx="1714500" cy="29432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5800" y="1277940"/>
            <a:ext cx="4991100" cy="2943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p:cNvSpPr>
          <p:nvPr>
            <p:ph type="sldNum" sz="quarter" idx="10"/>
          </p:nvPr>
        </p:nvSpPr>
        <p:spPr>
          <a:ln/>
        </p:spPr>
        <p:txBody>
          <a:bodyPr/>
          <a:lstStyle>
            <a:lvl1pPr>
              <a:defRPr/>
            </a:lvl1pPr>
          </a:lstStyle>
          <a:p>
            <a:pPr>
              <a:defRPr/>
            </a:pPr>
            <a:fld id="{72EBAABE-E3D6-40B6-BC45-047407C562E6}" type="slidenum">
              <a:rPr lang="en-US"/>
              <a:pPr>
                <a:defRPr/>
              </a:pPr>
              <a:t>‹#›</a:t>
            </a:fld>
            <a:endParaRPr lang="en-US" dirty="0"/>
          </a:p>
        </p:txBody>
      </p:sp>
    </p:spTree>
    <p:extLst>
      <p:ext uri="{BB962C8B-B14F-4D97-AF65-F5344CB8AC3E}">
        <p14:creationId xmlns:p14="http://schemas.microsoft.com/office/powerpoint/2010/main" val="15211923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userDrawn="1"/>
        </p:nvCxnSpPr>
        <p:spPr>
          <a:xfrm>
            <a:off x="685800" y="1316038"/>
            <a:ext cx="84582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1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77798" y="4794250"/>
            <a:ext cx="4843463" cy="206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3" y="1362999"/>
            <a:ext cx="4816642" cy="1909595"/>
          </a:xfrm>
        </p:spPr>
        <p:txBody>
          <a:bodyPr lIns="0">
            <a:normAutofit/>
          </a:bodyPr>
          <a:lstStyle>
            <a:lvl1pPr algn="l">
              <a:defRPr sz="3038" b="0">
                <a:solidFill>
                  <a:schemeClr val="bg1"/>
                </a:solidFill>
                <a:latin typeface="Trebuchet MS" panose="020B0603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685800" y="3441117"/>
            <a:ext cx="6858000" cy="697246"/>
          </a:xfrm>
        </p:spPr>
        <p:txBody>
          <a:bodyPr lIns="0" anchor="ctr">
            <a:normAutofit/>
          </a:bodyPr>
          <a:lstStyle>
            <a:lvl1pPr marL="0" indent="0" algn="l">
              <a:buNone/>
              <a:defRPr sz="1238" baseline="0">
                <a:solidFill>
                  <a:schemeClr val="bg1"/>
                </a:solidFill>
                <a:latin typeface="Trebuchet MS" panose="020B0603020202020204" pitchFamily="34" charset="0"/>
                <a:cs typeface="Arial" panose="020B0604020202020204" pitchFamily="34" charset="0"/>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7" name="Date Placeholder 3"/>
          <p:cNvSpPr>
            <a:spLocks noGrp="1"/>
          </p:cNvSpPr>
          <p:nvPr>
            <p:ph type="dt" sz="half" idx="10"/>
          </p:nvPr>
        </p:nvSpPr>
        <p:spPr/>
        <p:txBody>
          <a:bodyPr/>
          <a:lstStyle>
            <a:lvl1pPr>
              <a:defRPr/>
            </a:lvl1pPr>
          </a:lstStyle>
          <a:p>
            <a:pPr>
              <a:defRPr/>
            </a:pPr>
            <a:fld id="{C3A5D47B-E31E-4709-B819-AD1587155384}" type="datetime1">
              <a:rPr lang="en-GB" smtClean="0"/>
              <a:t>15/07/2024</a:t>
            </a:fld>
            <a:endParaRPr lang="en-GB" dirty="0"/>
          </a:p>
        </p:txBody>
      </p:sp>
      <p:sp>
        <p:nvSpPr>
          <p:cNvPr id="8"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9" name="Slide Number Placeholder 5"/>
          <p:cNvSpPr>
            <a:spLocks noGrp="1"/>
          </p:cNvSpPr>
          <p:nvPr>
            <p:ph type="sldNum" sz="quarter" idx="12"/>
          </p:nvPr>
        </p:nvSpPr>
        <p:spPr/>
        <p:txBody>
          <a:bodyPr/>
          <a:lstStyle>
            <a:lvl1pPr>
              <a:defRPr/>
            </a:lvl1pPr>
          </a:lstStyle>
          <a:p>
            <a:pPr>
              <a:defRPr/>
            </a:pPr>
            <a:fld id="{39DB6DA6-85BB-45F7-ADF9-3C1D3BA753C0}" type="slidenum">
              <a:rPr lang="en-GB"/>
              <a:pPr>
                <a:defRPr/>
              </a:pPr>
              <a:t>‹#›</a:t>
            </a:fld>
            <a:endParaRPr lang="en-GB" dirty="0"/>
          </a:p>
        </p:txBody>
      </p:sp>
    </p:spTree>
    <p:extLst>
      <p:ext uri="{BB962C8B-B14F-4D97-AF65-F5344CB8AC3E}">
        <p14:creationId xmlns:p14="http://schemas.microsoft.com/office/powerpoint/2010/main" val="39080905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Closing Slide">
    <p:spTree>
      <p:nvGrpSpPr>
        <p:cNvPr id="1" name=""/>
        <p:cNvGrpSpPr/>
        <p:nvPr/>
      </p:nvGrpSpPr>
      <p:grpSpPr>
        <a:xfrm>
          <a:off x="0" y="0"/>
          <a:ext cx="0" cy="0"/>
          <a:chOff x="0" y="0"/>
          <a:chExt cx="0" cy="0"/>
        </a:xfrm>
      </p:grpSpPr>
      <p:pic>
        <p:nvPicPr>
          <p:cNvPr id="4" name="Pictur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userDrawn="1"/>
        </p:nvCxnSpPr>
        <p:spPr>
          <a:xfrm>
            <a:off x="685800" y="1316038"/>
            <a:ext cx="84582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1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77798" y="4794250"/>
            <a:ext cx="4843463" cy="206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3" y="1362999"/>
            <a:ext cx="6857999" cy="1909595"/>
          </a:xfrm>
        </p:spPr>
        <p:txBody>
          <a:bodyPr lIns="0">
            <a:normAutofit/>
          </a:bodyPr>
          <a:lstStyle>
            <a:lvl1pPr algn="l">
              <a:tabLst>
                <a:tab pos="1309985" algn="l"/>
              </a:tabLst>
              <a:defRPr sz="1575" b="0" baseline="0">
                <a:solidFill>
                  <a:schemeClr val="bg1"/>
                </a:solidFill>
                <a:latin typeface="Trebuchet MS" panose="020B0603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685800" y="3441117"/>
            <a:ext cx="6858000" cy="697246"/>
          </a:xfrm>
        </p:spPr>
        <p:txBody>
          <a:bodyPr lIns="0" anchor="ctr">
            <a:normAutofit/>
          </a:bodyPr>
          <a:lstStyle>
            <a:lvl1pPr marL="0" indent="0" algn="l">
              <a:buNone/>
              <a:defRPr sz="1238" baseline="0">
                <a:solidFill>
                  <a:schemeClr val="bg1"/>
                </a:solidFill>
                <a:latin typeface="Trebuchet MS" panose="020B0603020202020204" pitchFamily="34" charset="0"/>
                <a:cs typeface="Arial" panose="020B0604020202020204" pitchFamily="34" charset="0"/>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7" name="Date Placeholder 3"/>
          <p:cNvSpPr>
            <a:spLocks noGrp="1"/>
          </p:cNvSpPr>
          <p:nvPr>
            <p:ph type="dt" sz="half" idx="10"/>
          </p:nvPr>
        </p:nvSpPr>
        <p:spPr/>
        <p:txBody>
          <a:bodyPr/>
          <a:lstStyle>
            <a:lvl1pPr>
              <a:defRPr/>
            </a:lvl1pPr>
          </a:lstStyle>
          <a:p>
            <a:pPr>
              <a:defRPr/>
            </a:pPr>
            <a:fld id="{368ED404-B40C-40AC-B39C-10D8DBBA873A}" type="datetime1">
              <a:rPr lang="en-GB" smtClean="0"/>
              <a:t>15/07/2024</a:t>
            </a:fld>
            <a:endParaRPr lang="en-GB" dirty="0"/>
          </a:p>
        </p:txBody>
      </p:sp>
      <p:sp>
        <p:nvSpPr>
          <p:cNvPr id="8"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9" name="Slide Number Placeholder 5"/>
          <p:cNvSpPr>
            <a:spLocks noGrp="1"/>
          </p:cNvSpPr>
          <p:nvPr>
            <p:ph type="sldNum" sz="quarter" idx="12"/>
          </p:nvPr>
        </p:nvSpPr>
        <p:spPr/>
        <p:txBody>
          <a:bodyPr/>
          <a:lstStyle>
            <a:lvl1pPr>
              <a:defRPr/>
            </a:lvl1pPr>
          </a:lstStyle>
          <a:p>
            <a:pPr>
              <a:defRPr/>
            </a:pPr>
            <a:fld id="{EBB7B10F-D70E-4612-8B2D-4F6A549F31EE}" type="slidenum">
              <a:rPr lang="en-GB"/>
              <a:pPr>
                <a:defRPr/>
              </a:pPr>
              <a:t>‹#›</a:t>
            </a:fld>
            <a:endParaRPr lang="en-GB" dirty="0"/>
          </a:p>
        </p:txBody>
      </p:sp>
    </p:spTree>
    <p:extLst>
      <p:ext uri="{BB962C8B-B14F-4D97-AF65-F5344CB8AC3E}">
        <p14:creationId xmlns:p14="http://schemas.microsoft.com/office/powerpoint/2010/main" val="12666975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atin typeface="Trebuchet MS" panose="020B0603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spcAft>
                <a:spcPts val="338"/>
              </a:spcAft>
              <a:defRPr>
                <a:latin typeface="Trebuchet MS" panose="020B0603020202020204" pitchFamily="34" charset="0"/>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A7345AFC-8483-485B-BC61-4039E7ED80FB}" type="datetime1">
              <a:rPr lang="en-GB" smtClean="0"/>
              <a:t>15/07/2024</a:t>
            </a:fld>
            <a:endParaRPr lang="en-GB" dirty="0"/>
          </a:p>
        </p:txBody>
      </p:sp>
      <p:sp>
        <p:nvSpPr>
          <p:cNvPr id="5"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C00C2DF6-D43E-4E63-9D48-7B38BFD764FF}" type="slidenum">
              <a:rPr lang="en-GB"/>
              <a:pPr>
                <a:defRPr/>
              </a:pPr>
              <a:t>‹#›</a:t>
            </a:fld>
            <a:endParaRPr lang="en-GB" dirty="0"/>
          </a:p>
        </p:txBody>
      </p:sp>
    </p:spTree>
    <p:extLst>
      <p:ext uri="{BB962C8B-B14F-4D97-AF65-F5344CB8AC3E}">
        <p14:creationId xmlns:p14="http://schemas.microsoft.com/office/powerpoint/2010/main" val="19544241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_Title and Content no 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28651" y="2149643"/>
            <a:ext cx="6109034" cy="4027320"/>
          </a:xfrm>
        </p:spPr>
        <p:txBody>
          <a:bodyPr/>
          <a:lstStyle>
            <a:lvl1pPr marL="0" indent="0">
              <a:lnSpc>
                <a:spcPct val="125000"/>
              </a:lnSpc>
              <a:buFontTx/>
              <a:buNone/>
              <a:defRPr>
                <a:latin typeface="Trebuchet MS" panose="020B0603020202020204" pitchFamily="34" charset="0"/>
              </a:defRPr>
            </a:lvl1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pPr>
              <a:defRPr/>
            </a:pPr>
            <a:fld id="{01FEAF58-AFC5-4D4A-8268-E17F3E563F10}" type="datetime1">
              <a:rPr lang="en-GB" smtClean="0"/>
              <a:t>15/07/2024</a:t>
            </a:fld>
            <a:endParaRPr lang="en-GB" dirty="0"/>
          </a:p>
        </p:txBody>
      </p:sp>
      <p:sp>
        <p:nvSpPr>
          <p:cNvPr id="5"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9BAEEE6A-0BF9-4513-B1FA-B0F98B80EAA3}" type="slidenum">
              <a:rPr lang="en-GB"/>
              <a:pPr>
                <a:defRPr/>
              </a:pPr>
              <a:t>‹#›</a:t>
            </a:fld>
            <a:endParaRPr lang="en-GB" dirty="0"/>
          </a:p>
        </p:txBody>
      </p:sp>
    </p:spTree>
    <p:extLst>
      <p:ext uri="{BB962C8B-B14F-4D97-AF65-F5344CB8AC3E}">
        <p14:creationId xmlns:p14="http://schemas.microsoft.com/office/powerpoint/2010/main" val="41425178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5"/>
            <a:ext cx="7886700" cy="2852737"/>
          </a:xfrm>
        </p:spPr>
        <p:txBody>
          <a:bodyPr anchor="b"/>
          <a:lstStyle>
            <a:lvl1pPr>
              <a:defRPr sz="3375"/>
            </a:lvl1pPr>
          </a:lstStyle>
          <a:p>
            <a:r>
              <a:rPr lang="en-US"/>
              <a:t>Click to edit Master title style</a:t>
            </a:r>
            <a:endParaRPr lang="en-US" dirty="0"/>
          </a:p>
        </p:txBody>
      </p:sp>
      <p:sp>
        <p:nvSpPr>
          <p:cNvPr id="3" name="Text Placeholder 2"/>
          <p:cNvSpPr>
            <a:spLocks noGrp="1"/>
          </p:cNvSpPr>
          <p:nvPr>
            <p:ph type="body" idx="1"/>
          </p:nvPr>
        </p:nvSpPr>
        <p:spPr>
          <a:xfrm>
            <a:off x="623888" y="4589470"/>
            <a:ext cx="7886700" cy="1500187"/>
          </a:xfrm>
        </p:spPr>
        <p:txBody>
          <a:bodyPr/>
          <a:lstStyle>
            <a:lvl1pPr marL="0" indent="0">
              <a:buNone/>
              <a:defRPr sz="1350">
                <a:solidFill>
                  <a:schemeClr val="tx1"/>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7601A902-9132-45BA-889D-0F0BDCDD7066}" type="datetime1">
              <a:rPr lang="en-GB" smtClean="0"/>
              <a:t>15/07/2024</a:t>
            </a:fld>
            <a:endParaRPr lang="en-GB" dirty="0"/>
          </a:p>
        </p:txBody>
      </p:sp>
      <p:sp>
        <p:nvSpPr>
          <p:cNvPr id="5"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DCECCB7B-92EF-4DE2-91C7-881294DA5256}" type="slidenum">
              <a:rPr lang="en-GB"/>
              <a:pPr>
                <a:defRPr/>
              </a:pPr>
              <a:t>‹#›</a:t>
            </a:fld>
            <a:endParaRPr lang="en-GB" dirty="0"/>
          </a:p>
        </p:txBody>
      </p:sp>
    </p:spTree>
    <p:extLst>
      <p:ext uri="{BB962C8B-B14F-4D97-AF65-F5344CB8AC3E}">
        <p14:creationId xmlns:p14="http://schemas.microsoft.com/office/powerpoint/2010/main" val="34717504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atin typeface="Trebuchet MS" panose="020B0603020202020204" pitchFamily="34" charset="0"/>
              </a:defRPr>
            </a:lvl1pPr>
          </a:lstStyle>
          <a:p>
            <a:r>
              <a:rPr lang="en-US"/>
              <a:t>Click to edit Master title style</a:t>
            </a:r>
            <a:endParaRPr lang="en-US" dirty="0"/>
          </a:p>
        </p:txBody>
      </p:sp>
      <p:sp>
        <p:nvSpPr>
          <p:cNvPr id="3" name="Content Placeholder 2"/>
          <p:cNvSpPr>
            <a:spLocks noGrp="1"/>
          </p:cNvSpPr>
          <p:nvPr>
            <p:ph sz="half" idx="1"/>
          </p:nvPr>
        </p:nvSpPr>
        <p:spPr>
          <a:xfrm>
            <a:off x="628650" y="3561347"/>
            <a:ext cx="3886200" cy="2615616"/>
          </a:xfrm>
        </p:spPr>
        <p:txBody>
          <a:bodyPr>
            <a:normAutofit/>
          </a:bodyPr>
          <a:lstStyle>
            <a:lvl1pPr marL="0" indent="0">
              <a:buFontTx/>
              <a:buNone/>
              <a:defRPr sz="900">
                <a:solidFill>
                  <a:srgbClr val="37377D"/>
                </a:solidFill>
                <a:latin typeface="Trebuchet MS" panose="020B0603020202020204" pitchFamily="34" charset="0"/>
              </a:defRPr>
            </a:lvl1pPr>
            <a:lvl2pPr marL="0" indent="0">
              <a:lnSpc>
                <a:spcPct val="110000"/>
              </a:lnSpc>
              <a:buFontTx/>
              <a:buNone/>
              <a:defRPr sz="900" baseline="0">
                <a:latin typeface="Trebuchet MS" panose="020B0603020202020204" pitchFamily="34" charset="0"/>
              </a:defRPr>
            </a:lvl2pPr>
          </a:lstStyle>
          <a:p>
            <a:pPr lvl="0"/>
            <a:r>
              <a:rPr lang="en-US"/>
              <a:t>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29150" y="3561347"/>
            <a:ext cx="3886200" cy="2615616"/>
          </a:xfrm>
        </p:spPr>
        <p:txBody>
          <a:bodyPr/>
          <a:lstStyle>
            <a:lvl1pPr marL="0" indent="0">
              <a:buFontTx/>
              <a:buNone/>
              <a:defRPr sz="900">
                <a:solidFill>
                  <a:srgbClr val="37377D"/>
                </a:solidFill>
                <a:latin typeface="Trebuchet MS" panose="020B0603020202020204" pitchFamily="34" charset="0"/>
              </a:defRPr>
            </a:lvl1pPr>
            <a:lvl2pPr marL="0" indent="0">
              <a:lnSpc>
                <a:spcPct val="110000"/>
              </a:lnSpc>
              <a:buFontTx/>
              <a:buNone/>
              <a:defRPr sz="900">
                <a:latin typeface="Trebuchet MS" panose="020B0603020202020204" pitchFamily="34" charset="0"/>
              </a:defRPr>
            </a:lvl2pPr>
          </a:lstStyle>
          <a:p>
            <a:pPr lvl="0"/>
            <a:r>
              <a:rPr lang="en-US"/>
              <a:t>Edit Master text styles</a:t>
            </a:r>
          </a:p>
          <a:p>
            <a:pPr lvl="1"/>
            <a:r>
              <a:rPr lang="en-US"/>
              <a:t>Second level</a:t>
            </a:r>
          </a:p>
          <a:p>
            <a:pPr lvl="2"/>
            <a:r>
              <a:rPr lang="en-US"/>
              <a:t>Third level</a:t>
            </a:r>
          </a:p>
        </p:txBody>
      </p:sp>
      <p:sp>
        <p:nvSpPr>
          <p:cNvPr id="9" name="Text Placeholder 8"/>
          <p:cNvSpPr>
            <a:spLocks noGrp="1"/>
          </p:cNvSpPr>
          <p:nvPr>
            <p:ph type="body" sz="quarter" idx="13"/>
          </p:nvPr>
        </p:nvSpPr>
        <p:spPr>
          <a:xfrm>
            <a:off x="628649" y="2005097"/>
            <a:ext cx="6301539" cy="1232484"/>
          </a:xfrm>
        </p:spPr>
        <p:txBody>
          <a:bodyPr/>
          <a:lstStyle>
            <a:lvl1pPr marL="0" indent="0">
              <a:lnSpc>
                <a:spcPct val="100000"/>
              </a:lnSpc>
              <a:buFontTx/>
              <a:buNone/>
              <a:defRPr>
                <a:solidFill>
                  <a:srgbClr val="37377D"/>
                </a:solidFill>
                <a:latin typeface="Trebuchet MS" panose="020B0603020202020204" pitchFamily="34" charset="0"/>
              </a:defRPr>
            </a:lvl1pPr>
          </a:lstStyle>
          <a:p>
            <a:pPr lvl="0"/>
            <a:r>
              <a:rPr lang="en-US"/>
              <a:t>Edit Master text styles</a:t>
            </a:r>
          </a:p>
        </p:txBody>
      </p:sp>
      <p:sp>
        <p:nvSpPr>
          <p:cNvPr id="6" name="Date Placeholder 3"/>
          <p:cNvSpPr>
            <a:spLocks noGrp="1"/>
          </p:cNvSpPr>
          <p:nvPr>
            <p:ph type="dt" sz="half" idx="14"/>
          </p:nvPr>
        </p:nvSpPr>
        <p:spPr/>
        <p:txBody>
          <a:bodyPr/>
          <a:lstStyle>
            <a:lvl1pPr>
              <a:defRPr/>
            </a:lvl1pPr>
          </a:lstStyle>
          <a:p>
            <a:pPr>
              <a:defRPr/>
            </a:pPr>
            <a:fld id="{5A68FF8D-894E-4C9B-AD14-89A94F1E2AE3}" type="datetime1">
              <a:rPr lang="en-GB" smtClean="0"/>
              <a:t>15/07/2024</a:t>
            </a:fld>
            <a:endParaRPr lang="en-GB" dirty="0"/>
          </a:p>
        </p:txBody>
      </p:sp>
      <p:sp>
        <p:nvSpPr>
          <p:cNvPr id="7" name="Footer Placeholder 4"/>
          <p:cNvSpPr>
            <a:spLocks noGrp="1"/>
          </p:cNvSpPr>
          <p:nvPr>
            <p:ph type="ftr" sz="quarter" idx="15"/>
          </p:nvPr>
        </p:nvSpPr>
        <p:spPr/>
        <p:txBody>
          <a:bodyPr/>
          <a:lstStyle>
            <a:lvl1pPr>
              <a:defRPr/>
            </a:lvl1pPr>
          </a:lstStyle>
          <a:p>
            <a:pPr>
              <a:defRPr/>
            </a:pPr>
            <a:r>
              <a:rPr lang="en-GB"/>
              <a:t>Draft of the 27042023 (Not for distribution).</a:t>
            </a:r>
            <a:endParaRPr lang="en-GB" dirty="0"/>
          </a:p>
        </p:txBody>
      </p:sp>
      <p:sp>
        <p:nvSpPr>
          <p:cNvPr id="8" name="Slide Number Placeholder 5"/>
          <p:cNvSpPr>
            <a:spLocks noGrp="1"/>
          </p:cNvSpPr>
          <p:nvPr>
            <p:ph type="sldNum" sz="quarter" idx="16"/>
          </p:nvPr>
        </p:nvSpPr>
        <p:spPr/>
        <p:txBody>
          <a:bodyPr/>
          <a:lstStyle>
            <a:lvl1pPr>
              <a:defRPr/>
            </a:lvl1pPr>
          </a:lstStyle>
          <a:p>
            <a:pPr>
              <a:defRPr/>
            </a:pPr>
            <a:fld id="{ED233574-C0CB-4E8F-9CF8-99EC137A821A}" type="slidenum">
              <a:rPr lang="en-GB"/>
              <a:pPr>
                <a:defRPr/>
              </a:pPr>
              <a:t>‹#›</a:t>
            </a:fld>
            <a:endParaRPr lang="en-GB" dirty="0"/>
          </a:p>
        </p:txBody>
      </p:sp>
    </p:spTree>
    <p:extLst>
      <p:ext uri="{BB962C8B-B14F-4D97-AF65-F5344CB8AC3E}">
        <p14:creationId xmlns:p14="http://schemas.microsoft.com/office/powerpoint/2010/main" val="800840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wo Content, no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atin typeface="Trebuchet MS" panose="020B0603020202020204" pitchFamily="34" charset="0"/>
              </a:defRPr>
            </a:lvl1pPr>
          </a:lstStyle>
          <a:p>
            <a:r>
              <a:rPr lang="en-US"/>
              <a:t>Click to edit Master title style</a:t>
            </a:r>
            <a:endParaRPr lang="en-US" dirty="0"/>
          </a:p>
        </p:txBody>
      </p:sp>
      <p:sp>
        <p:nvSpPr>
          <p:cNvPr id="3" name="Content Placeholder 2"/>
          <p:cNvSpPr>
            <a:spLocks noGrp="1"/>
          </p:cNvSpPr>
          <p:nvPr>
            <p:ph sz="half" idx="1"/>
          </p:nvPr>
        </p:nvSpPr>
        <p:spPr>
          <a:xfrm>
            <a:off x="628650" y="2060500"/>
            <a:ext cx="3886200" cy="4116469"/>
          </a:xfrm>
        </p:spPr>
        <p:txBody>
          <a:bodyPr>
            <a:normAutofit/>
          </a:bodyPr>
          <a:lstStyle>
            <a:lvl1pPr marL="0" indent="0">
              <a:buFontTx/>
              <a:buNone/>
              <a:defRPr sz="900">
                <a:solidFill>
                  <a:srgbClr val="37377D"/>
                </a:solidFill>
                <a:latin typeface="Trebuchet MS" panose="020B0603020202020204" pitchFamily="34" charset="0"/>
              </a:defRPr>
            </a:lvl1pPr>
            <a:lvl2pPr marL="0" indent="0">
              <a:lnSpc>
                <a:spcPct val="110000"/>
              </a:lnSpc>
              <a:buFontTx/>
              <a:buNone/>
              <a:defRPr sz="900" baseline="0">
                <a:latin typeface="Trebuchet MS" panose="020B0603020202020204" pitchFamily="34" charset="0"/>
              </a:defRPr>
            </a:lvl2pPr>
          </a:lstStyle>
          <a:p>
            <a:pPr lvl="0"/>
            <a:r>
              <a:rPr lang="en-US"/>
              <a:t>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29150" y="2060500"/>
            <a:ext cx="3886200" cy="4116469"/>
          </a:xfrm>
        </p:spPr>
        <p:txBody>
          <a:bodyPr/>
          <a:lstStyle>
            <a:lvl1pPr marL="0" indent="0">
              <a:buFontTx/>
              <a:buNone/>
              <a:defRPr sz="900">
                <a:solidFill>
                  <a:srgbClr val="37377D"/>
                </a:solidFill>
                <a:latin typeface="Trebuchet MS" panose="020B0603020202020204" pitchFamily="34" charset="0"/>
              </a:defRPr>
            </a:lvl1pPr>
            <a:lvl2pPr marL="0" indent="0">
              <a:lnSpc>
                <a:spcPct val="110000"/>
              </a:lnSpc>
              <a:buFontTx/>
              <a:buNone/>
              <a:defRPr sz="900">
                <a:latin typeface="Trebuchet MS" panose="020B0603020202020204" pitchFamily="34" charset="0"/>
              </a:defRPr>
            </a:lvl2pPr>
          </a:lstStyle>
          <a:p>
            <a:pPr lvl="0"/>
            <a:r>
              <a:rPr lang="en-US"/>
              <a:t>Edit Master text styles</a:t>
            </a:r>
          </a:p>
          <a:p>
            <a:pPr lvl="1"/>
            <a:r>
              <a:rPr lang="en-US"/>
              <a:t>Second level</a:t>
            </a:r>
          </a:p>
          <a:p>
            <a:pPr lvl="2"/>
            <a:r>
              <a:rPr lang="en-US"/>
              <a:t>Third level</a:t>
            </a:r>
          </a:p>
        </p:txBody>
      </p:sp>
      <p:sp>
        <p:nvSpPr>
          <p:cNvPr id="5" name="Date Placeholder 3"/>
          <p:cNvSpPr>
            <a:spLocks noGrp="1"/>
          </p:cNvSpPr>
          <p:nvPr>
            <p:ph type="dt" sz="half" idx="10"/>
          </p:nvPr>
        </p:nvSpPr>
        <p:spPr/>
        <p:txBody>
          <a:bodyPr/>
          <a:lstStyle>
            <a:lvl1pPr>
              <a:defRPr/>
            </a:lvl1pPr>
          </a:lstStyle>
          <a:p>
            <a:pPr>
              <a:defRPr/>
            </a:pPr>
            <a:fld id="{76D34DC0-2A14-4A86-8E27-CE5188B83CF6}" type="datetime1">
              <a:rPr lang="en-GB" smtClean="0"/>
              <a:t>15/07/2024</a:t>
            </a:fld>
            <a:endParaRPr lang="en-GB" dirty="0"/>
          </a:p>
        </p:txBody>
      </p:sp>
      <p:sp>
        <p:nvSpPr>
          <p:cNvPr id="6"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7" name="Slide Number Placeholder 5"/>
          <p:cNvSpPr>
            <a:spLocks noGrp="1"/>
          </p:cNvSpPr>
          <p:nvPr>
            <p:ph type="sldNum" sz="quarter" idx="12"/>
          </p:nvPr>
        </p:nvSpPr>
        <p:spPr/>
        <p:txBody>
          <a:bodyPr/>
          <a:lstStyle>
            <a:lvl1pPr>
              <a:defRPr/>
            </a:lvl1pPr>
          </a:lstStyle>
          <a:p>
            <a:pPr>
              <a:defRPr/>
            </a:pPr>
            <a:fld id="{CB43664B-DCF0-48D7-BDBE-6D440BD67EEE}" type="slidenum">
              <a:rPr lang="en-GB"/>
              <a:pPr>
                <a:defRPr/>
              </a:pPr>
              <a:t>‹#›</a:t>
            </a:fld>
            <a:endParaRPr lang="en-GB" dirty="0"/>
          </a:p>
        </p:txBody>
      </p:sp>
    </p:spTree>
    <p:extLst>
      <p:ext uri="{BB962C8B-B14F-4D97-AF65-F5344CB8AC3E}">
        <p14:creationId xmlns:p14="http://schemas.microsoft.com/office/powerpoint/2010/main" val="34726846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and 3 blue bars">
    <p:spTree>
      <p:nvGrpSpPr>
        <p:cNvPr id="1" name=""/>
        <p:cNvGrpSpPr/>
        <p:nvPr/>
      </p:nvGrpSpPr>
      <p:grpSpPr>
        <a:xfrm>
          <a:off x="0" y="0"/>
          <a:ext cx="0" cy="0"/>
          <a:chOff x="0" y="0"/>
          <a:chExt cx="0" cy="0"/>
        </a:xfrm>
      </p:grpSpPr>
      <p:sp>
        <p:nvSpPr>
          <p:cNvPr id="6" name="Freeform 5"/>
          <p:cNvSpPr/>
          <p:nvPr userDrawn="1"/>
        </p:nvSpPr>
        <p:spPr>
          <a:xfrm>
            <a:off x="695325" y="1976444"/>
            <a:ext cx="7239000" cy="1323975"/>
          </a:xfrm>
          <a:custGeom>
            <a:avLst/>
            <a:gdLst>
              <a:gd name="connsiteX0" fmla="*/ 6972300 w 7239000"/>
              <a:gd name="connsiteY0" fmla="*/ 0 h 1323975"/>
              <a:gd name="connsiteX1" fmla="*/ 7239000 w 7239000"/>
              <a:gd name="connsiteY1" fmla="*/ 600075 h 1323975"/>
              <a:gd name="connsiteX2" fmla="*/ 7239000 w 7239000"/>
              <a:gd name="connsiteY2" fmla="*/ 1323975 h 1323975"/>
              <a:gd name="connsiteX3" fmla="*/ 0 w 7239000"/>
              <a:gd name="connsiteY3" fmla="*/ 1323975 h 1323975"/>
              <a:gd name="connsiteX4" fmla="*/ 0 w 7239000"/>
              <a:gd name="connsiteY4" fmla="*/ 0 h 1323975"/>
              <a:gd name="connsiteX5" fmla="*/ 6972300 w 7239000"/>
              <a:gd name="connsiteY5" fmla="*/ 0 h 132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9000" h="1323975">
                <a:moveTo>
                  <a:pt x="6972300" y="0"/>
                </a:moveTo>
                <a:lnTo>
                  <a:pt x="7239000" y="600075"/>
                </a:lnTo>
                <a:lnTo>
                  <a:pt x="7239000" y="1323975"/>
                </a:lnTo>
                <a:lnTo>
                  <a:pt x="0" y="1323975"/>
                </a:lnTo>
                <a:lnTo>
                  <a:pt x="0" y="0"/>
                </a:lnTo>
                <a:lnTo>
                  <a:pt x="6972300" y="0"/>
                </a:lnTo>
                <a:close/>
              </a:path>
            </a:pathLst>
          </a:custGeom>
          <a:solidFill>
            <a:srgbClr val="EBEBF1">
              <a:alpha val="827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Ins="405000" anchor="ctr"/>
          <a:lstStyle/>
          <a:p>
            <a:pPr marL="401836" eaLnBrk="1" fontAlgn="auto" hangingPunct="1">
              <a:spcBef>
                <a:spcPts val="0"/>
              </a:spcBef>
              <a:spcAft>
                <a:spcPts val="0"/>
              </a:spcAft>
              <a:defRPr/>
            </a:pPr>
            <a:endParaRPr lang="en-GB" sz="1238" dirty="0">
              <a:solidFill>
                <a:srgbClr val="37377D"/>
              </a:solidFill>
              <a:latin typeface="Arial" panose="020B0604020202020204" pitchFamily="34" charset="0"/>
              <a:cs typeface="Arial" panose="020B0604020202020204" pitchFamily="34" charset="0"/>
            </a:endParaRPr>
          </a:p>
        </p:txBody>
      </p:sp>
      <p:sp>
        <p:nvSpPr>
          <p:cNvPr id="7" name="Freeform 6"/>
          <p:cNvSpPr/>
          <p:nvPr userDrawn="1"/>
        </p:nvSpPr>
        <p:spPr>
          <a:xfrm>
            <a:off x="695325" y="5021269"/>
            <a:ext cx="7239000" cy="1323975"/>
          </a:xfrm>
          <a:custGeom>
            <a:avLst/>
            <a:gdLst>
              <a:gd name="connsiteX0" fmla="*/ 6972300 w 7239000"/>
              <a:gd name="connsiteY0" fmla="*/ 0 h 1323975"/>
              <a:gd name="connsiteX1" fmla="*/ 7239000 w 7239000"/>
              <a:gd name="connsiteY1" fmla="*/ 600075 h 1323975"/>
              <a:gd name="connsiteX2" fmla="*/ 7239000 w 7239000"/>
              <a:gd name="connsiteY2" fmla="*/ 1323975 h 1323975"/>
              <a:gd name="connsiteX3" fmla="*/ 0 w 7239000"/>
              <a:gd name="connsiteY3" fmla="*/ 1323975 h 1323975"/>
              <a:gd name="connsiteX4" fmla="*/ 0 w 7239000"/>
              <a:gd name="connsiteY4" fmla="*/ 0 h 1323975"/>
              <a:gd name="connsiteX5" fmla="*/ 6972300 w 7239000"/>
              <a:gd name="connsiteY5" fmla="*/ 0 h 132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9000" h="1323975">
                <a:moveTo>
                  <a:pt x="6972300" y="0"/>
                </a:moveTo>
                <a:lnTo>
                  <a:pt x="7239000" y="600075"/>
                </a:lnTo>
                <a:lnTo>
                  <a:pt x="7239000" y="1323975"/>
                </a:lnTo>
                <a:lnTo>
                  <a:pt x="0" y="1323975"/>
                </a:lnTo>
                <a:lnTo>
                  <a:pt x="0" y="0"/>
                </a:lnTo>
                <a:lnTo>
                  <a:pt x="6972300" y="0"/>
                </a:lnTo>
                <a:close/>
              </a:path>
            </a:pathLst>
          </a:custGeom>
          <a:solidFill>
            <a:srgbClr val="EBEBF1">
              <a:alpha val="827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Ins="405000" anchor="ctr"/>
          <a:lstStyle/>
          <a:p>
            <a:pPr marL="401836" eaLnBrk="1" fontAlgn="auto" hangingPunct="1">
              <a:spcBef>
                <a:spcPts val="0"/>
              </a:spcBef>
              <a:spcAft>
                <a:spcPts val="0"/>
              </a:spcAft>
              <a:defRPr/>
            </a:pPr>
            <a:endParaRPr lang="en-GB" sz="1238" dirty="0">
              <a:solidFill>
                <a:srgbClr val="37377D"/>
              </a:solidFill>
              <a:latin typeface="Arial" panose="020B0604020202020204" pitchFamily="34" charset="0"/>
              <a:cs typeface="Arial" panose="020B0604020202020204" pitchFamily="34" charset="0"/>
            </a:endParaRPr>
          </a:p>
        </p:txBody>
      </p:sp>
      <p:sp>
        <p:nvSpPr>
          <p:cNvPr id="8" name="Freeform 7"/>
          <p:cNvSpPr/>
          <p:nvPr userDrawn="1"/>
        </p:nvSpPr>
        <p:spPr>
          <a:xfrm>
            <a:off x="695325" y="3498852"/>
            <a:ext cx="7239000" cy="1323975"/>
          </a:xfrm>
          <a:custGeom>
            <a:avLst/>
            <a:gdLst>
              <a:gd name="connsiteX0" fmla="*/ 6972300 w 7239000"/>
              <a:gd name="connsiteY0" fmla="*/ 0 h 1323975"/>
              <a:gd name="connsiteX1" fmla="*/ 7239000 w 7239000"/>
              <a:gd name="connsiteY1" fmla="*/ 600075 h 1323975"/>
              <a:gd name="connsiteX2" fmla="*/ 7239000 w 7239000"/>
              <a:gd name="connsiteY2" fmla="*/ 1323975 h 1323975"/>
              <a:gd name="connsiteX3" fmla="*/ 0 w 7239000"/>
              <a:gd name="connsiteY3" fmla="*/ 1323975 h 1323975"/>
              <a:gd name="connsiteX4" fmla="*/ 0 w 7239000"/>
              <a:gd name="connsiteY4" fmla="*/ 0 h 1323975"/>
              <a:gd name="connsiteX5" fmla="*/ 6972300 w 7239000"/>
              <a:gd name="connsiteY5" fmla="*/ 0 h 132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9000" h="1323975">
                <a:moveTo>
                  <a:pt x="6972300" y="0"/>
                </a:moveTo>
                <a:lnTo>
                  <a:pt x="7239000" y="600075"/>
                </a:lnTo>
                <a:lnTo>
                  <a:pt x="7239000" y="1323975"/>
                </a:lnTo>
                <a:lnTo>
                  <a:pt x="0" y="1323975"/>
                </a:lnTo>
                <a:lnTo>
                  <a:pt x="0" y="0"/>
                </a:lnTo>
                <a:lnTo>
                  <a:pt x="6972300" y="0"/>
                </a:lnTo>
                <a:close/>
              </a:path>
            </a:pathLst>
          </a:custGeom>
          <a:solidFill>
            <a:srgbClr val="EBEBF1">
              <a:alpha val="827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Ins="405000" anchor="ctr"/>
          <a:lstStyle/>
          <a:p>
            <a:pPr marL="401836" eaLnBrk="1" fontAlgn="auto" hangingPunct="1">
              <a:spcBef>
                <a:spcPts val="0"/>
              </a:spcBef>
              <a:spcAft>
                <a:spcPts val="0"/>
              </a:spcAft>
              <a:defRPr/>
            </a:pPr>
            <a:endParaRPr lang="en-GB" sz="1238" dirty="0">
              <a:solidFill>
                <a:srgbClr val="37377D"/>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lstStyle>
            <a:lvl1pPr>
              <a:defRPr baseline="0">
                <a:latin typeface="Trebuchet MS" panose="020B0603020202020204" pitchFamily="34" charset="0"/>
              </a:defRPr>
            </a:lvl1pPr>
          </a:lstStyle>
          <a:p>
            <a:r>
              <a:rPr lang="en-US"/>
              <a:t>Click to edit Master title style</a:t>
            </a:r>
            <a:endParaRPr lang="en-US" dirty="0"/>
          </a:p>
        </p:txBody>
      </p:sp>
      <p:sp>
        <p:nvSpPr>
          <p:cNvPr id="13" name="Text Placeholder 12"/>
          <p:cNvSpPr>
            <a:spLocks noGrp="1"/>
          </p:cNvSpPr>
          <p:nvPr>
            <p:ph type="body" sz="quarter" idx="13"/>
          </p:nvPr>
        </p:nvSpPr>
        <p:spPr>
          <a:xfrm>
            <a:off x="1209758" y="2047045"/>
            <a:ext cx="5704389" cy="1184275"/>
          </a:xfrm>
        </p:spPr>
        <p:txBody>
          <a:bodyPr anchor="ctr">
            <a:noAutofit/>
          </a:bodyPr>
          <a:lstStyle>
            <a:lvl1pPr marL="401836" indent="0" algn="l" defTabSz="514350" rtl="0" eaLnBrk="1" latinLnBrk="0" hangingPunct="1">
              <a:buFontTx/>
              <a:buNone/>
              <a:defRPr lang="en-US" sz="1238" kern="1200" dirty="0" smtClean="0">
                <a:solidFill>
                  <a:srgbClr val="37377D"/>
                </a:solidFill>
                <a:latin typeface="Trebuchet MS" panose="020B0603020202020204" pitchFamily="34" charset="0"/>
                <a:ea typeface="+mn-ea"/>
                <a:cs typeface="Arial" panose="020B0604020202020204" pitchFamily="34" charset="0"/>
              </a:defRPr>
            </a:lvl1pPr>
            <a:lvl5pPr marL="1028700" indent="0">
              <a:buNone/>
              <a:defRPr/>
            </a:lvl5pPr>
          </a:lstStyle>
          <a:p>
            <a:pPr lvl="0"/>
            <a:r>
              <a:rPr lang="en-US"/>
              <a:t>Click to edit Master text styles</a:t>
            </a:r>
          </a:p>
        </p:txBody>
      </p:sp>
      <p:sp>
        <p:nvSpPr>
          <p:cNvPr id="14" name="Text Placeholder 12"/>
          <p:cNvSpPr>
            <a:spLocks noGrp="1"/>
          </p:cNvSpPr>
          <p:nvPr>
            <p:ph type="body" sz="quarter" idx="14"/>
          </p:nvPr>
        </p:nvSpPr>
        <p:spPr>
          <a:xfrm>
            <a:off x="1209758" y="3569311"/>
            <a:ext cx="5704389" cy="1184275"/>
          </a:xfrm>
        </p:spPr>
        <p:txBody>
          <a:bodyPr anchor="ctr">
            <a:noAutofit/>
          </a:bodyPr>
          <a:lstStyle>
            <a:lvl1pPr marL="401836" indent="0" algn="l" defTabSz="514350" rtl="0" eaLnBrk="1" latinLnBrk="0" hangingPunct="1">
              <a:buFontTx/>
              <a:buNone/>
              <a:defRPr lang="en-US" sz="1238" kern="1200" dirty="0" smtClean="0">
                <a:solidFill>
                  <a:srgbClr val="37377D"/>
                </a:solidFill>
                <a:latin typeface="Trebuchet MS" panose="020B0603020202020204" pitchFamily="34" charset="0"/>
                <a:ea typeface="+mn-ea"/>
                <a:cs typeface="Arial" panose="020B0604020202020204" pitchFamily="34" charset="0"/>
              </a:defRPr>
            </a:lvl1pPr>
            <a:lvl5pPr marL="1028700" indent="0">
              <a:buNone/>
              <a:defRPr/>
            </a:lvl5pPr>
          </a:lstStyle>
          <a:p>
            <a:pPr lvl="0"/>
            <a:r>
              <a:rPr lang="en-US"/>
              <a:t>Click to edit Master text styles</a:t>
            </a:r>
          </a:p>
        </p:txBody>
      </p:sp>
      <p:sp>
        <p:nvSpPr>
          <p:cNvPr id="15" name="Text Placeholder 12"/>
          <p:cNvSpPr>
            <a:spLocks noGrp="1"/>
          </p:cNvSpPr>
          <p:nvPr>
            <p:ph type="body" sz="quarter" idx="15"/>
          </p:nvPr>
        </p:nvSpPr>
        <p:spPr>
          <a:xfrm>
            <a:off x="1209758" y="5102231"/>
            <a:ext cx="5704389" cy="1184275"/>
          </a:xfrm>
        </p:spPr>
        <p:txBody>
          <a:bodyPr anchor="ctr">
            <a:noAutofit/>
          </a:bodyPr>
          <a:lstStyle>
            <a:lvl1pPr marL="401836" indent="0" algn="l" defTabSz="514350" rtl="0" eaLnBrk="1" latinLnBrk="0" hangingPunct="1">
              <a:buFontTx/>
              <a:buNone/>
              <a:defRPr lang="en-US" sz="1238" kern="1200" dirty="0" smtClean="0">
                <a:solidFill>
                  <a:srgbClr val="37377D"/>
                </a:solidFill>
                <a:latin typeface="Trebuchet MS" panose="020B0603020202020204" pitchFamily="34" charset="0"/>
                <a:ea typeface="+mn-ea"/>
                <a:cs typeface="Arial" panose="020B0604020202020204" pitchFamily="34" charset="0"/>
              </a:defRPr>
            </a:lvl1pPr>
            <a:lvl5pPr marL="1028700" indent="0">
              <a:buNone/>
              <a:defRPr/>
            </a:lvl5pPr>
          </a:lstStyle>
          <a:p>
            <a:pPr lvl="0"/>
            <a:r>
              <a:rPr lang="en-US"/>
              <a:t>Click to edit Master text styles</a:t>
            </a:r>
          </a:p>
        </p:txBody>
      </p:sp>
      <p:sp>
        <p:nvSpPr>
          <p:cNvPr id="9" name="Date Placeholder 3"/>
          <p:cNvSpPr>
            <a:spLocks noGrp="1"/>
          </p:cNvSpPr>
          <p:nvPr>
            <p:ph type="dt" sz="half" idx="16"/>
          </p:nvPr>
        </p:nvSpPr>
        <p:spPr/>
        <p:txBody>
          <a:bodyPr/>
          <a:lstStyle>
            <a:lvl1pPr>
              <a:defRPr/>
            </a:lvl1pPr>
          </a:lstStyle>
          <a:p>
            <a:pPr>
              <a:defRPr/>
            </a:pPr>
            <a:fld id="{E50320B2-3FD2-4178-8F36-B93CD6BE41AD}" type="datetime1">
              <a:rPr lang="en-GB" smtClean="0"/>
              <a:t>15/07/2024</a:t>
            </a:fld>
            <a:endParaRPr lang="en-GB" dirty="0"/>
          </a:p>
        </p:txBody>
      </p:sp>
      <p:sp>
        <p:nvSpPr>
          <p:cNvPr id="10" name="Footer Placeholder 4"/>
          <p:cNvSpPr>
            <a:spLocks noGrp="1"/>
          </p:cNvSpPr>
          <p:nvPr>
            <p:ph type="ftr" sz="quarter" idx="17"/>
          </p:nvPr>
        </p:nvSpPr>
        <p:spPr/>
        <p:txBody>
          <a:bodyPr/>
          <a:lstStyle>
            <a:lvl1pPr>
              <a:defRPr/>
            </a:lvl1pPr>
          </a:lstStyle>
          <a:p>
            <a:pPr>
              <a:defRPr/>
            </a:pPr>
            <a:r>
              <a:rPr lang="en-GB"/>
              <a:t>Draft of the 27042023 (Not for distribution).</a:t>
            </a:r>
            <a:endParaRPr lang="en-GB" dirty="0"/>
          </a:p>
        </p:txBody>
      </p:sp>
      <p:sp>
        <p:nvSpPr>
          <p:cNvPr id="11" name="Slide Number Placeholder 5"/>
          <p:cNvSpPr>
            <a:spLocks noGrp="1"/>
          </p:cNvSpPr>
          <p:nvPr>
            <p:ph type="sldNum" sz="quarter" idx="18"/>
          </p:nvPr>
        </p:nvSpPr>
        <p:spPr/>
        <p:txBody>
          <a:bodyPr/>
          <a:lstStyle>
            <a:lvl1pPr>
              <a:defRPr/>
            </a:lvl1pPr>
          </a:lstStyle>
          <a:p>
            <a:pPr>
              <a:defRPr/>
            </a:pPr>
            <a:fld id="{36FB39D6-876C-4506-A985-873BBF95A1F7}" type="slidenum">
              <a:rPr lang="en-GB"/>
              <a:pPr>
                <a:defRPr/>
              </a:pPr>
              <a:t>‹#›</a:t>
            </a:fld>
            <a:endParaRPr lang="en-GB" dirty="0"/>
          </a:p>
        </p:txBody>
      </p:sp>
    </p:spTree>
    <p:extLst>
      <p:ext uri="{BB962C8B-B14F-4D97-AF65-F5344CB8AC3E}">
        <p14:creationId xmlns:p14="http://schemas.microsoft.com/office/powerpoint/2010/main" val="12667873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lvl1pPr>
              <a:defRPr>
                <a:latin typeface="Trebuchet MS" panose="020B060302020202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350" b="1">
                <a:latin typeface="Trebuchet MS" panose="020B0603020202020204" pitchFamily="34" charset="0"/>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lvl1pPr>
              <a:defRPr>
                <a:latin typeface="Trebuchet MS" panose="020B0603020202020204" pitchFamily="34" charset="0"/>
              </a:defRPr>
            </a:lvl1pPr>
            <a:lvl2pPr>
              <a:defRPr>
                <a:latin typeface="Trebuchet MS" panose="020B0603020202020204" pitchFamily="34" charset="0"/>
              </a:defRPr>
            </a:lvl2pPr>
            <a:lvl3pPr>
              <a:defRPr>
                <a:latin typeface="Trebuchet MS" panose="020B0603020202020204" pitchFamily="34" charset="0"/>
              </a:defRPr>
            </a:lvl3pPr>
            <a:lvl4pPr>
              <a:defRPr>
                <a:latin typeface="Trebuchet MS" panose="020B0603020202020204" pitchFamily="34" charset="0"/>
              </a:defRPr>
            </a:lvl4pPr>
            <a:lvl5pPr>
              <a:defRPr>
                <a:latin typeface="Trebuchet MS" panose="020B06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1350" b="1">
                <a:latin typeface="Trebuchet MS" panose="020B0603020202020204" pitchFamily="34" charset="0"/>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lvl1pPr>
              <a:defRPr>
                <a:latin typeface="Trebuchet MS" panose="020B0603020202020204" pitchFamily="34" charset="0"/>
              </a:defRPr>
            </a:lvl1pPr>
            <a:lvl2pPr>
              <a:defRPr>
                <a:latin typeface="Trebuchet MS" panose="020B0603020202020204" pitchFamily="34" charset="0"/>
              </a:defRPr>
            </a:lvl2pPr>
            <a:lvl3pPr>
              <a:defRPr>
                <a:latin typeface="Trebuchet MS" panose="020B0603020202020204" pitchFamily="34" charset="0"/>
              </a:defRPr>
            </a:lvl3pPr>
            <a:lvl4pPr>
              <a:defRPr>
                <a:latin typeface="Trebuchet MS" panose="020B0603020202020204" pitchFamily="34" charset="0"/>
              </a:defRPr>
            </a:lvl4pPr>
            <a:lvl5pPr>
              <a:defRPr>
                <a:latin typeface="Trebuchet MS" panose="020B06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436BB5D2-4FD0-490F-98F4-4D5336B55AA4}" type="datetime1">
              <a:rPr lang="en-GB" smtClean="0"/>
              <a:t>15/07/2024</a:t>
            </a:fld>
            <a:endParaRPr lang="en-GB" dirty="0"/>
          </a:p>
        </p:txBody>
      </p:sp>
      <p:sp>
        <p:nvSpPr>
          <p:cNvPr id="8"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9" name="Slide Number Placeholder 5"/>
          <p:cNvSpPr>
            <a:spLocks noGrp="1"/>
          </p:cNvSpPr>
          <p:nvPr>
            <p:ph type="sldNum" sz="quarter" idx="12"/>
          </p:nvPr>
        </p:nvSpPr>
        <p:spPr/>
        <p:txBody>
          <a:bodyPr/>
          <a:lstStyle>
            <a:lvl1pPr>
              <a:defRPr/>
            </a:lvl1pPr>
          </a:lstStyle>
          <a:p>
            <a:pPr>
              <a:defRPr/>
            </a:pPr>
            <a:fld id="{C8F3069C-D768-4522-AFB5-72BF24F78D1E}" type="slidenum">
              <a:rPr lang="en-GB"/>
              <a:pPr>
                <a:defRPr/>
              </a:pPr>
              <a:t>‹#›</a:t>
            </a:fld>
            <a:endParaRPr lang="en-GB" dirty="0"/>
          </a:p>
        </p:txBody>
      </p:sp>
    </p:spTree>
    <p:extLst>
      <p:ext uri="{BB962C8B-B14F-4D97-AF65-F5344CB8AC3E}">
        <p14:creationId xmlns:p14="http://schemas.microsoft.com/office/powerpoint/2010/main" val="36768593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and pictur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rebuchet MS" panose="020B0603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628654" y="2149645"/>
            <a:ext cx="3943349" cy="3096125"/>
          </a:xfrm>
        </p:spPr>
        <p:txBody>
          <a:bodyPr>
            <a:normAutofit/>
          </a:bodyPr>
          <a:lstStyle>
            <a:lvl1pPr marL="0" indent="0">
              <a:lnSpc>
                <a:spcPct val="125000"/>
              </a:lnSpc>
              <a:buFontTx/>
              <a:buNone/>
              <a:defRPr sz="900">
                <a:latin typeface="Trebuchet MS" panose="020B0603020202020204" pitchFamily="34" charset="0"/>
              </a:defRPr>
            </a:lvl1pPr>
          </a:lstStyle>
          <a:p>
            <a:pPr lvl="0"/>
            <a:r>
              <a:rPr lang="en-US"/>
              <a:t>Edit Master text styles</a:t>
            </a:r>
          </a:p>
        </p:txBody>
      </p:sp>
      <p:sp>
        <p:nvSpPr>
          <p:cNvPr id="8" name="Text Placeholder 7"/>
          <p:cNvSpPr>
            <a:spLocks noGrp="1"/>
          </p:cNvSpPr>
          <p:nvPr>
            <p:ph type="body" sz="quarter" idx="13"/>
          </p:nvPr>
        </p:nvSpPr>
        <p:spPr>
          <a:xfrm>
            <a:off x="628653" y="5583238"/>
            <a:ext cx="3782929" cy="773112"/>
          </a:xfrm>
        </p:spPr>
        <p:txBody>
          <a:bodyPr>
            <a:normAutofit/>
          </a:bodyPr>
          <a:lstStyle>
            <a:lvl1pPr marL="0" indent="0">
              <a:lnSpc>
                <a:spcPct val="110000"/>
              </a:lnSpc>
              <a:buFontTx/>
              <a:buNone/>
              <a:defRPr sz="788" i="1">
                <a:solidFill>
                  <a:srgbClr val="37377D"/>
                </a:solidFill>
                <a:latin typeface="Trebuchet MS" panose="020B0603020202020204" pitchFamily="34" charset="0"/>
              </a:defRPr>
            </a:lvl1pPr>
          </a:lstStyle>
          <a:p>
            <a:pPr lvl="0"/>
            <a:r>
              <a:rPr lang="en-US"/>
              <a:t>Click to edit Master text styles</a:t>
            </a:r>
          </a:p>
        </p:txBody>
      </p:sp>
      <p:sp>
        <p:nvSpPr>
          <p:cNvPr id="5" name="Date Placeholder 3"/>
          <p:cNvSpPr>
            <a:spLocks noGrp="1"/>
          </p:cNvSpPr>
          <p:nvPr>
            <p:ph type="dt" sz="half" idx="14"/>
          </p:nvPr>
        </p:nvSpPr>
        <p:spPr/>
        <p:txBody>
          <a:bodyPr/>
          <a:lstStyle>
            <a:lvl1pPr>
              <a:defRPr/>
            </a:lvl1pPr>
          </a:lstStyle>
          <a:p>
            <a:pPr>
              <a:defRPr/>
            </a:pPr>
            <a:fld id="{5E5138B8-05AB-48F6-9A44-82889B04D56F}" type="datetime1">
              <a:rPr lang="en-GB" smtClean="0"/>
              <a:t>15/07/2024</a:t>
            </a:fld>
            <a:endParaRPr lang="en-GB" dirty="0"/>
          </a:p>
        </p:txBody>
      </p:sp>
      <p:sp>
        <p:nvSpPr>
          <p:cNvPr id="6" name="Footer Placeholder 4"/>
          <p:cNvSpPr>
            <a:spLocks noGrp="1"/>
          </p:cNvSpPr>
          <p:nvPr>
            <p:ph type="ftr" sz="quarter" idx="15"/>
          </p:nvPr>
        </p:nvSpPr>
        <p:spPr/>
        <p:txBody>
          <a:bodyPr/>
          <a:lstStyle>
            <a:lvl1pPr>
              <a:defRPr/>
            </a:lvl1pPr>
          </a:lstStyle>
          <a:p>
            <a:pPr>
              <a:defRPr/>
            </a:pPr>
            <a:r>
              <a:rPr lang="en-GB"/>
              <a:t>Draft of the 27042023 (Not for distribution).</a:t>
            </a:r>
            <a:endParaRPr lang="en-GB" dirty="0"/>
          </a:p>
        </p:txBody>
      </p:sp>
      <p:sp>
        <p:nvSpPr>
          <p:cNvPr id="7" name="Slide Number Placeholder 5"/>
          <p:cNvSpPr>
            <a:spLocks noGrp="1"/>
          </p:cNvSpPr>
          <p:nvPr>
            <p:ph type="sldNum" sz="quarter" idx="16"/>
          </p:nvPr>
        </p:nvSpPr>
        <p:spPr/>
        <p:txBody>
          <a:bodyPr/>
          <a:lstStyle>
            <a:lvl1pPr>
              <a:defRPr/>
            </a:lvl1pPr>
          </a:lstStyle>
          <a:p>
            <a:pPr>
              <a:defRPr/>
            </a:pPr>
            <a:fld id="{C0367780-51FC-43E5-A429-89541D8948D0}" type="slidenum">
              <a:rPr lang="en-GB"/>
              <a:pPr>
                <a:defRPr/>
              </a:pPr>
              <a:t>‹#›</a:t>
            </a:fld>
            <a:endParaRPr lang="en-GB" dirty="0"/>
          </a:p>
        </p:txBody>
      </p:sp>
    </p:spTree>
    <p:extLst>
      <p:ext uri="{BB962C8B-B14F-4D97-AF65-F5344CB8AC3E}">
        <p14:creationId xmlns:p14="http://schemas.microsoft.com/office/powerpoint/2010/main" val="37133514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rebuchet MS" panose="020B0603020202020204" pitchFamily="34" charset="0"/>
              </a:defRPr>
            </a:lvl1p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4A0D4C0C-3808-4DD8-BCE6-63E8B53484CD}" type="datetime1">
              <a:rPr lang="en-GB" smtClean="0"/>
              <a:t>15/07/2024</a:t>
            </a:fld>
            <a:endParaRPr lang="en-GB" dirty="0"/>
          </a:p>
        </p:txBody>
      </p:sp>
      <p:sp>
        <p:nvSpPr>
          <p:cNvPr id="4"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5" name="Slide Number Placeholder 5"/>
          <p:cNvSpPr>
            <a:spLocks noGrp="1"/>
          </p:cNvSpPr>
          <p:nvPr>
            <p:ph type="sldNum" sz="quarter" idx="12"/>
          </p:nvPr>
        </p:nvSpPr>
        <p:spPr/>
        <p:txBody>
          <a:bodyPr/>
          <a:lstStyle>
            <a:lvl1pPr>
              <a:defRPr/>
            </a:lvl1pPr>
          </a:lstStyle>
          <a:p>
            <a:pPr>
              <a:defRPr/>
            </a:pPr>
            <a:fld id="{FF3ACEC5-1D7B-4EA2-B67A-E9FC97D95380}" type="slidenum">
              <a:rPr lang="en-GB"/>
              <a:pPr>
                <a:defRPr/>
              </a:pPr>
              <a:t>‹#›</a:t>
            </a:fld>
            <a:endParaRPr lang="en-GB" dirty="0"/>
          </a:p>
        </p:txBody>
      </p:sp>
    </p:spTree>
    <p:extLst>
      <p:ext uri="{BB962C8B-B14F-4D97-AF65-F5344CB8AC3E}">
        <p14:creationId xmlns:p14="http://schemas.microsoft.com/office/powerpoint/2010/main" val="11572554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6E1B955-CC79-4C03-9212-27CC4F1D8ABF}" type="datetime1">
              <a:rPr lang="en-GB" smtClean="0"/>
              <a:t>15/07/2024</a:t>
            </a:fld>
            <a:endParaRPr lang="en-GB" dirty="0"/>
          </a:p>
        </p:txBody>
      </p:sp>
      <p:sp>
        <p:nvSpPr>
          <p:cNvPr id="3"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4" name="Slide Number Placeholder 5"/>
          <p:cNvSpPr>
            <a:spLocks noGrp="1"/>
          </p:cNvSpPr>
          <p:nvPr>
            <p:ph type="sldNum" sz="quarter" idx="12"/>
          </p:nvPr>
        </p:nvSpPr>
        <p:spPr/>
        <p:txBody>
          <a:bodyPr/>
          <a:lstStyle>
            <a:lvl1pPr>
              <a:defRPr/>
            </a:lvl1pPr>
          </a:lstStyle>
          <a:p>
            <a:pPr>
              <a:defRPr/>
            </a:pPr>
            <a:fld id="{E4359EA5-1EBD-4174-9241-10BABF95247B}" type="slidenum">
              <a:rPr lang="en-GB"/>
              <a:pPr>
                <a:defRPr/>
              </a:pPr>
              <a:t>‹#›</a:t>
            </a:fld>
            <a:endParaRPr lang="en-GB" dirty="0"/>
          </a:p>
        </p:txBody>
      </p:sp>
    </p:spTree>
    <p:extLst>
      <p:ext uri="{BB962C8B-B14F-4D97-AF65-F5344CB8AC3E}">
        <p14:creationId xmlns:p14="http://schemas.microsoft.com/office/powerpoint/2010/main" val="26072410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1800"/>
            </a:lvl1pPr>
          </a:lstStyle>
          <a:p>
            <a:r>
              <a:rPr lang="en-US"/>
              <a:t>Click to edit Master title style</a:t>
            </a:r>
            <a:endParaRPr lang="en-US" dirty="0"/>
          </a:p>
        </p:txBody>
      </p:sp>
      <p:sp>
        <p:nvSpPr>
          <p:cNvPr id="3" name="Content Placeholder 2"/>
          <p:cNvSpPr>
            <a:spLocks noGrp="1"/>
          </p:cNvSpPr>
          <p:nvPr>
            <p:ph idx="1"/>
          </p:nvPr>
        </p:nvSpPr>
        <p:spPr>
          <a:xfrm>
            <a:off x="3887391" y="987432"/>
            <a:ext cx="4629150" cy="487362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54908AC5-5A75-4386-B5BA-AB6FAD3EA190}" type="datetime1">
              <a:rPr lang="en-GB" smtClean="0"/>
              <a:t>15/07/2024</a:t>
            </a:fld>
            <a:endParaRPr lang="en-GB" dirty="0"/>
          </a:p>
        </p:txBody>
      </p:sp>
      <p:sp>
        <p:nvSpPr>
          <p:cNvPr id="6"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7" name="Slide Number Placeholder 5"/>
          <p:cNvSpPr>
            <a:spLocks noGrp="1"/>
          </p:cNvSpPr>
          <p:nvPr>
            <p:ph type="sldNum" sz="quarter" idx="12"/>
          </p:nvPr>
        </p:nvSpPr>
        <p:spPr/>
        <p:txBody>
          <a:bodyPr/>
          <a:lstStyle>
            <a:lvl1pPr>
              <a:defRPr/>
            </a:lvl1pPr>
          </a:lstStyle>
          <a:p>
            <a:pPr>
              <a:defRPr/>
            </a:pPr>
            <a:fld id="{0D8F029E-83C4-4832-B417-EDC2192B67A2}" type="slidenum">
              <a:rPr lang="en-GB"/>
              <a:pPr>
                <a:defRPr/>
              </a:pPr>
              <a:t>‹#›</a:t>
            </a:fld>
            <a:endParaRPr lang="en-GB" dirty="0"/>
          </a:p>
        </p:txBody>
      </p:sp>
    </p:spTree>
    <p:extLst>
      <p:ext uri="{BB962C8B-B14F-4D97-AF65-F5344CB8AC3E}">
        <p14:creationId xmlns:p14="http://schemas.microsoft.com/office/powerpoint/2010/main" val="7096182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1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32"/>
            <a:ext cx="4629150" cy="4873625"/>
          </a:xfrm>
        </p:spPr>
        <p:txBody>
          <a:bodyPr rtlCol="0">
            <a:normAutofit/>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pPr lvl="0"/>
            <a:r>
              <a:rPr lang="en-US" noProof="0"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8A348B0-C06F-4B79-912F-6C5C8554953F}" type="datetime1">
              <a:rPr lang="en-GB" smtClean="0"/>
              <a:t>15/07/2024</a:t>
            </a:fld>
            <a:endParaRPr lang="en-GB" dirty="0"/>
          </a:p>
        </p:txBody>
      </p:sp>
      <p:sp>
        <p:nvSpPr>
          <p:cNvPr id="6"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7" name="Slide Number Placeholder 5"/>
          <p:cNvSpPr>
            <a:spLocks noGrp="1"/>
          </p:cNvSpPr>
          <p:nvPr>
            <p:ph type="sldNum" sz="quarter" idx="12"/>
          </p:nvPr>
        </p:nvSpPr>
        <p:spPr/>
        <p:txBody>
          <a:bodyPr/>
          <a:lstStyle>
            <a:lvl1pPr>
              <a:defRPr/>
            </a:lvl1pPr>
          </a:lstStyle>
          <a:p>
            <a:pPr>
              <a:defRPr/>
            </a:pPr>
            <a:fld id="{ECC08049-1B0D-4F65-A137-765A587D8E6A}" type="slidenum">
              <a:rPr lang="en-GB"/>
              <a:pPr>
                <a:defRPr/>
              </a:pPr>
              <a:t>‹#›</a:t>
            </a:fld>
            <a:endParaRPr lang="en-GB" dirty="0"/>
          </a:p>
        </p:txBody>
      </p:sp>
    </p:spTree>
    <p:extLst>
      <p:ext uri="{BB962C8B-B14F-4D97-AF65-F5344CB8AC3E}">
        <p14:creationId xmlns:p14="http://schemas.microsoft.com/office/powerpoint/2010/main" val="24781653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4FB057FF-CB2D-4790-9F19-B7ADC748B2B8}" type="datetime1">
              <a:rPr lang="en-GB" smtClean="0"/>
              <a:t>15/07/2024</a:t>
            </a:fld>
            <a:endParaRPr lang="en-GB" dirty="0"/>
          </a:p>
        </p:txBody>
      </p:sp>
      <p:sp>
        <p:nvSpPr>
          <p:cNvPr id="5"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AA9F3094-9D36-439E-98A3-D66497030B13}" type="slidenum">
              <a:rPr lang="en-GB"/>
              <a:pPr>
                <a:defRPr/>
              </a:pPr>
              <a:t>‹#›</a:t>
            </a:fld>
            <a:endParaRPr lang="en-GB" dirty="0"/>
          </a:p>
        </p:txBody>
      </p:sp>
    </p:spTree>
    <p:extLst>
      <p:ext uri="{BB962C8B-B14F-4D97-AF65-F5344CB8AC3E}">
        <p14:creationId xmlns:p14="http://schemas.microsoft.com/office/powerpoint/2010/main" val="18973920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BA5BEF13-EB16-414C-AA48-29B96812B2B4}" type="datetime1">
              <a:rPr lang="en-GB" smtClean="0"/>
              <a:t>15/07/2024</a:t>
            </a:fld>
            <a:endParaRPr lang="en-GB" dirty="0"/>
          </a:p>
        </p:txBody>
      </p:sp>
      <p:sp>
        <p:nvSpPr>
          <p:cNvPr id="5"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CA5AD073-5928-4052-8396-B9148DE8251C}" type="slidenum">
              <a:rPr lang="en-GB"/>
              <a:pPr>
                <a:defRPr/>
              </a:pPr>
              <a:t>‹#›</a:t>
            </a:fld>
            <a:endParaRPr lang="en-GB" dirty="0"/>
          </a:p>
        </p:txBody>
      </p:sp>
    </p:spTree>
    <p:extLst>
      <p:ext uri="{BB962C8B-B14F-4D97-AF65-F5344CB8AC3E}">
        <p14:creationId xmlns:p14="http://schemas.microsoft.com/office/powerpoint/2010/main" val="3047235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4.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2049" name="Line 1"/>
          <p:cNvSpPr>
            <a:spLocks noChangeShapeType="1"/>
          </p:cNvSpPr>
          <p:nvPr/>
        </p:nvSpPr>
        <p:spPr bwMode="auto">
          <a:xfrm>
            <a:off x="628650" y="865188"/>
            <a:ext cx="8515350" cy="0"/>
          </a:xfrm>
          <a:prstGeom prst="line">
            <a:avLst/>
          </a:prstGeom>
          <a:noFill/>
          <a:ln w="6350" cap="flat" cmpd="sng">
            <a:solidFill>
              <a:srgbClr val="37377D"/>
            </a:solid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defRPr/>
            </a:pPr>
            <a:endParaRPr lang="en-US" sz="900" dirty="0">
              <a:latin typeface="Helvetica" panose="020B0604020202020204" pitchFamily="34" charset="0"/>
              <a:ea typeface="+mn-ea"/>
              <a:sym typeface="Helvetica" panose="020B0604020202020204" pitchFamily="34" charset="0"/>
            </a:endParaRPr>
          </a:p>
        </p:txBody>
      </p:sp>
      <p:pic>
        <p:nvPicPr>
          <p:cNvPr id="1027" name="Picture 2" descr="image1.jpg"/>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27063" y="314325"/>
            <a:ext cx="2259012" cy="450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8" name="Picture 3" descr="image2.jpe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1" y="0"/>
            <a:ext cx="9142413"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9" name="Rectangle 4"/>
          <p:cNvSpPr>
            <a:spLocks noGrp="1"/>
          </p:cNvSpPr>
          <p:nvPr>
            <p:ph type="title"/>
          </p:nvPr>
        </p:nvSpPr>
        <p:spPr bwMode="auto">
          <a:xfrm>
            <a:off x="685801" y="1277940"/>
            <a:ext cx="4816475" cy="2078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lvl="0"/>
            <a:r>
              <a:rPr lang="en-US" altLang="en-US">
                <a:sym typeface="Arial" panose="020B0604020202020204" pitchFamily="34" charset="0"/>
              </a:rPr>
              <a:t>Click to edit Master title style</a:t>
            </a:r>
          </a:p>
        </p:txBody>
      </p:sp>
      <p:sp>
        <p:nvSpPr>
          <p:cNvPr id="1030" name="Rectangle 5"/>
          <p:cNvSpPr>
            <a:spLocks noGrp="1"/>
          </p:cNvSpPr>
          <p:nvPr>
            <p:ph type="body" idx="1"/>
          </p:nvPr>
        </p:nvSpPr>
        <p:spPr bwMode="auto">
          <a:xfrm>
            <a:off x="685800" y="3355975"/>
            <a:ext cx="6858000" cy="865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lvl="0"/>
            <a:r>
              <a:rPr lang="en-US" altLang="en-US">
                <a:sym typeface="Arial" panose="020B0604020202020204" pitchFamily="34" charset="0"/>
              </a:rPr>
              <a:t>Click to edit Master text styles</a:t>
            </a:r>
          </a:p>
          <a:p>
            <a:pPr lvl="1"/>
            <a:r>
              <a:rPr lang="en-US" altLang="en-US">
                <a:sym typeface="Arial" panose="020B0604020202020204" pitchFamily="34" charset="0"/>
              </a:rPr>
              <a:t>Second level</a:t>
            </a:r>
          </a:p>
          <a:p>
            <a:pPr lvl="2"/>
            <a:r>
              <a:rPr lang="en-US" altLang="en-US">
                <a:sym typeface="Arial" panose="020B0604020202020204" pitchFamily="34" charset="0"/>
              </a:rPr>
              <a:t>Third level</a:t>
            </a:r>
          </a:p>
          <a:p>
            <a:pPr lvl="3"/>
            <a:r>
              <a:rPr lang="en-US" altLang="en-US">
                <a:sym typeface="Arial" panose="020B0604020202020204" pitchFamily="34" charset="0"/>
              </a:rPr>
              <a:t>Fourth level</a:t>
            </a:r>
          </a:p>
          <a:p>
            <a:pPr lvl="4"/>
            <a:r>
              <a:rPr lang="en-US" altLang="en-US">
                <a:sym typeface="Arial" panose="020B0604020202020204" pitchFamily="34" charset="0"/>
              </a:rPr>
              <a:t>Fifth level</a:t>
            </a:r>
          </a:p>
        </p:txBody>
      </p:sp>
      <p:sp>
        <p:nvSpPr>
          <p:cNvPr id="2" name="Rectangle 6"/>
          <p:cNvSpPr>
            <a:spLocks noGrp="1"/>
          </p:cNvSpPr>
          <p:nvPr>
            <p:ph type="sldNum" sz="quarter" idx="2"/>
          </p:nvPr>
        </p:nvSpPr>
        <p:spPr bwMode="auto">
          <a:xfrm>
            <a:off x="6457950" y="404813"/>
            <a:ext cx="2057400" cy="265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45720" tIns="45720" rIns="45720" bIns="45720" numCol="1" anchor="ctr" anchorCtr="0" compatLnSpc="1">
            <a:prstTxWarp prst="textNoShape">
              <a:avLst/>
            </a:prstTxWarp>
          </a:bodyPr>
          <a:lstStyle>
            <a:lvl1pPr algn="r" eaLnBrk="1">
              <a:defRPr sz="900">
                <a:solidFill>
                  <a:srgbClr val="37377D"/>
                </a:solidFill>
                <a:latin typeface="+mn-lt"/>
                <a:ea typeface="+mn-ea"/>
                <a:cs typeface="+mn-cs"/>
                <a:sym typeface="Arial" panose="020B0604020202020204" pitchFamily="34" charset="0"/>
              </a:defRPr>
            </a:lvl1pPr>
          </a:lstStyle>
          <a:p>
            <a:pPr>
              <a:defRPr/>
            </a:pPr>
            <a:fld id="{0234B4FB-1E72-4644-88AD-9D17497F235A}" type="slidenum">
              <a:rPr lang="en-US"/>
              <a:pPr>
                <a:defRPr/>
              </a:pPr>
              <a:t>‹#›</a:t>
            </a:fld>
            <a:endParaRPr lang="en-US" dirty="0"/>
          </a:p>
        </p:txBody>
      </p:sp>
      <p:sp>
        <p:nvSpPr>
          <p:cNvPr id="2055" name="Line 7"/>
          <p:cNvSpPr>
            <a:spLocks noChangeShapeType="1"/>
          </p:cNvSpPr>
          <p:nvPr/>
        </p:nvSpPr>
        <p:spPr bwMode="auto">
          <a:xfrm>
            <a:off x="685800" y="1314450"/>
            <a:ext cx="8458200" cy="0"/>
          </a:xfrm>
          <a:prstGeom prst="line">
            <a:avLst/>
          </a:prstGeom>
          <a:noFill/>
          <a:ln w="6350" cap="flat" cmpd="sng">
            <a:solidFill>
              <a:srgbClr val="FFFFFF"/>
            </a:solid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defRPr/>
            </a:pPr>
            <a:endParaRPr lang="en-US" sz="900" dirty="0">
              <a:latin typeface="Helvetica" panose="020B0604020202020204" pitchFamily="34" charset="0"/>
              <a:ea typeface="+mn-ea"/>
              <a:sym typeface="Helvetica" panose="020B0604020202020204" pitchFamily="34" charset="0"/>
            </a:endParaRPr>
          </a:p>
        </p:txBody>
      </p:sp>
      <p:pic>
        <p:nvPicPr>
          <p:cNvPr id="1033" name="Picture 8" descr="image3.png"/>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177799" y="4792665"/>
            <a:ext cx="4841875" cy="2065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69960326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rtl="0" eaLnBrk="0" fontAlgn="base" hangingPunct="0">
        <a:lnSpc>
          <a:spcPct val="90000"/>
        </a:lnSpc>
        <a:spcBef>
          <a:spcPct val="0"/>
        </a:spcBef>
        <a:spcAft>
          <a:spcPct val="0"/>
        </a:spcAft>
        <a:defRPr sz="2100" kern="1200">
          <a:solidFill>
            <a:srgbClr val="37377D"/>
          </a:solidFill>
          <a:latin typeface="+mj-lt"/>
          <a:ea typeface="+mj-ea"/>
          <a:cs typeface="+mj-cs"/>
          <a:sym typeface="Arial" panose="020B0604020202020204" pitchFamily="34" charset="0"/>
        </a:defRPr>
      </a:lvl1pPr>
      <a:lvl2pPr algn="l" rtl="0" eaLnBrk="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2pPr>
      <a:lvl3pPr algn="l" rtl="0" eaLnBrk="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5pPr>
      <a:lvl6pPr marL="342900" algn="l" rtl="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6pPr>
      <a:lvl7pPr marL="685800" algn="l" rtl="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7pPr>
      <a:lvl8pPr marL="1028700" algn="l" rtl="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8pPr>
      <a:lvl9pPr marL="1371600" algn="l" rtl="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9pPr>
    </p:titleStyle>
    <p:bodyStyle>
      <a:lvl1pPr marL="171450" indent="-171450" algn="l" rtl="0" eaLnBrk="0" fontAlgn="base" hangingPunct="0">
        <a:lnSpc>
          <a:spcPct val="90000"/>
        </a:lnSpc>
        <a:spcBef>
          <a:spcPts val="750"/>
        </a:spcBef>
        <a:spcAft>
          <a:spcPct val="0"/>
        </a:spcAft>
        <a:buClr>
          <a:srgbClr val="37377D"/>
        </a:buClr>
        <a:buSzPct val="100000"/>
        <a:buFont typeface="Arial" panose="020B0604020202020204" pitchFamily="34" charset="0"/>
        <a:buChar char="•"/>
        <a:defRPr sz="1650" kern="1200">
          <a:solidFill>
            <a:srgbClr val="000000"/>
          </a:solidFill>
          <a:latin typeface="+mn-lt"/>
          <a:ea typeface="+mn-ea"/>
          <a:cs typeface="+mn-cs"/>
          <a:sym typeface="Arial" panose="020B0604020202020204" pitchFamily="34" charset="0"/>
        </a:defRPr>
      </a:lvl1pPr>
      <a:lvl2pPr marL="578644" indent="-235744" algn="l" rtl="0" eaLnBrk="0" fontAlgn="base" hangingPunct="0">
        <a:lnSpc>
          <a:spcPct val="90000"/>
        </a:lnSpc>
        <a:spcBef>
          <a:spcPts val="750"/>
        </a:spcBef>
        <a:spcAft>
          <a:spcPct val="0"/>
        </a:spcAft>
        <a:buClr>
          <a:srgbClr val="37377D"/>
        </a:buClr>
        <a:buSzPct val="100000"/>
        <a:buFont typeface="Arial" panose="020B0604020202020204" pitchFamily="34" charset="0"/>
        <a:buChar char="•"/>
        <a:defRPr sz="1650" kern="1200">
          <a:solidFill>
            <a:srgbClr val="000000"/>
          </a:solidFill>
          <a:latin typeface="+mn-lt"/>
          <a:ea typeface="+mn-ea"/>
          <a:cs typeface="+mn-cs"/>
          <a:sym typeface="Arial" panose="020B0604020202020204" pitchFamily="34" charset="0"/>
        </a:defRPr>
      </a:lvl2pPr>
      <a:lvl3pPr marL="921544" indent="-235744" algn="l" rtl="0" eaLnBrk="0" fontAlgn="base" hangingPunct="0">
        <a:lnSpc>
          <a:spcPct val="90000"/>
        </a:lnSpc>
        <a:spcBef>
          <a:spcPts val="750"/>
        </a:spcBef>
        <a:spcAft>
          <a:spcPct val="0"/>
        </a:spcAft>
        <a:buClr>
          <a:srgbClr val="37377D"/>
        </a:buClr>
        <a:buSzPct val="100000"/>
        <a:buFont typeface="Arial" panose="020B0604020202020204" pitchFamily="34" charset="0"/>
        <a:buChar char="•"/>
        <a:defRPr sz="1650" kern="1200">
          <a:solidFill>
            <a:srgbClr val="000000"/>
          </a:solidFill>
          <a:latin typeface="+mn-lt"/>
          <a:ea typeface="+mn-ea"/>
          <a:cs typeface="+mn-cs"/>
          <a:sym typeface="Arial" panose="020B0604020202020204" pitchFamily="34" charset="0"/>
        </a:defRPr>
      </a:lvl3pPr>
      <a:lvl4pPr marL="1264444" indent="-235744" algn="l" rtl="0" eaLnBrk="0" fontAlgn="base" hangingPunct="0">
        <a:lnSpc>
          <a:spcPct val="90000"/>
        </a:lnSpc>
        <a:spcBef>
          <a:spcPts val="750"/>
        </a:spcBef>
        <a:spcAft>
          <a:spcPct val="0"/>
        </a:spcAft>
        <a:buClr>
          <a:srgbClr val="37377D"/>
        </a:buClr>
        <a:buSzPct val="100000"/>
        <a:buFont typeface="Arial" panose="020B0604020202020204" pitchFamily="34" charset="0"/>
        <a:buChar char="•"/>
        <a:defRPr sz="1650" kern="1200">
          <a:solidFill>
            <a:srgbClr val="000000"/>
          </a:solidFill>
          <a:latin typeface="+mn-lt"/>
          <a:ea typeface="+mn-ea"/>
          <a:cs typeface="+mn-cs"/>
          <a:sym typeface="Arial" panose="020B0604020202020204" pitchFamily="34" charset="0"/>
        </a:defRPr>
      </a:lvl4pPr>
      <a:lvl5pPr marL="1607344" indent="-235744" algn="l" rtl="0" eaLnBrk="0" fontAlgn="base" hangingPunct="0">
        <a:lnSpc>
          <a:spcPct val="90000"/>
        </a:lnSpc>
        <a:spcBef>
          <a:spcPts val="750"/>
        </a:spcBef>
        <a:spcAft>
          <a:spcPct val="0"/>
        </a:spcAft>
        <a:buClr>
          <a:srgbClr val="37377D"/>
        </a:buClr>
        <a:buSzPct val="100000"/>
        <a:buFont typeface="Arial" panose="020B0604020202020204" pitchFamily="34" charset="0"/>
        <a:buChar char="•"/>
        <a:defRPr sz="1650" kern="1200">
          <a:solidFill>
            <a:srgbClr val="000000"/>
          </a:solidFill>
          <a:latin typeface="+mn-lt"/>
          <a:ea typeface="+mn-ea"/>
          <a:cs typeface="+mn-cs"/>
          <a:sym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628650" y="995363"/>
            <a:ext cx="78867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628650" y="2149475"/>
            <a:ext cx="7886700" cy="402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6"/>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675">
                <a:solidFill>
                  <a:prstClr val="black">
                    <a:tint val="75000"/>
                  </a:prstClr>
                </a:solidFill>
                <a:latin typeface="Calibri"/>
                <a:ea typeface="+mn-ea"/>
                <a:cs typeface="+mn-cs"/>
              </a:defRPr>
            </a:lvl1pPr>
          </a:lstStyle>
          <a:p>
            <a:pPr>
              <a:defRPr/>
            </a:pPr>
            <a:fld id="{F1F2A7E4-8E3D-4B9E-BCE4-5B349F508B21}" type="datetime1">
              <a:rPr lang="en-GB" smtClean="0"/>
              <a:t>15/07/2024</a:t>
            </a:fld>
            <a:endParaRPr lang="en-GB" dirty="0"/>
          </a:p>
        </p:txBody>
      </p:sp>
      <p:sp>
        <p:nvSpPr>
          <p:cNvPr id="5" name="Footer Placeholder 4"/>
          <p:cNvSpPr>
            <a:spLocks noGrp="1"/>
          </p:cNvSpPr>
          <p:nvPr>
            <p:ph type="ftr" sz="quarter" idx="3"/>
          </p:nvPr>
        </p:nvSpPr>
        <p:spPr>
          <a:xfrm>
            <a:off x="3028950" y="6356356"/>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675">
                <a:solidFill>
                  <a:prstClr val="black">
                    <a:tint val="75000"/>
                  </a:prstClr>
                </a:solidFill>
                <a:latin typeface="Calibri"/>
                <a:ea typeface="+mn-ea"/>
                <a:cs typeface="+mn-cs"/>
              </a:defRPr>
            </a:lvl1pPr>
          </a:lstStyle>
          <a:p>
            <a:pPr>
              <a:defRPr/>
            </a:pPr>
            <a:r>
              <a:rPr lang="en-GB"/>
              <a:t>Draft of the 27042023 (Not for distribution).</a:t>
            </a:r>
            <a:endParaRPr lang="en-GB" dirty="0"/>
          </a:p>
        </p:txBody>
      </p:sp>
      <p:sp>
        <p:nvSpPr>
          <p:cNvPr id="6" name="Slide Number Placeholder 5"/>
          <p:cNvSpPr>
            <a:spLocks noGrp="1"/>
          </p:cNvSpPr>
          <p:nvPr>
            <p:ph type="sldNum" sz="quarter" idx="4"/>
          </p:nvPr>
        </p:nvSpPr>
        <p:spPr>
          <a:xfrm>
            <a:off x="6457950" y="355606"/>
            <a:ext cx="2057400" cy="365125"/>
          </a:xfrm>
          <a:prstGeom prst="rect">
            <a:avLst/>
          </a:prstGeom>
        </p:spPr>
        <p:txBody>
          <a:bodyPr vert="horz" lIns="91440" tIns="45720" rIns="91440" bIns="45720" rtlCol="0" anchor="ctr"/>
          <a:lstStyle>
            <a:lvl1pPr algn="r" eaLnBrk="1" fontAlgn="auto" hangingPunct="1">
              <a:spcBef>
                <a:spcPts val="0"/>
              </a:spcBef>
              <a:spcAft>
                <a:spcPts val="0"/>
              </a:spcAft>
              <a:defRPr sz="675">
                <a:solidFill>
                  <a:srgbClr val="37377D"/>
                </a:solidFill>
                <a:latin typeface="Arial" panose="020B0604020202020204" pitchFamily="34" charset="0"/>
                <a:ea typeface="+mn-ea"/>
                <a:cs typeface="Arial" panose="020B0604020202020204" pitchFamily="34" charset="0"/>
              </a:defRPr>
            </a:lvl1pPr>
          </a:lstStyle>
          <a:p>
            <a:pPr>
              <a:defRPr/>
            </a:pPr>
            <a:fld id="{7C167A1B-95E9-493A-9C40-808131AA3201}" type="slidenum">
              <a:rPr lang="en-GB"/>
              <a:pPr>
                <a:defRPr/>
              </a:pPr>
              <a:t>‹#›</a:t>
            </a:fld>
            <a:endParaRPr lang="en-GB" dirty="0"/>
          </a:p>
        </p:txBody>
      </p:sp>
      <p:cxnSp>
        <p:nvCxnSpPr>
          <p:cNvPr id="8" name="Straight Connector 7"/>
          <p:cNvCxnSpPr/>
          <p:nvPr/>
        </p:nvCxnSpPr>
        <p:spPr>
          <a:xfrm>
            <a:off x="628650" y="866775"/>
            <a:ext cx="8515350" cy="0"/>
          </a:xfrm>
          <a:prstGeom prst="line">
            <a:avLst/>
          </a:prstGeom>
          <a:ln>
            <a:solidFill>
              <a:srgbClr val="37377D"/>
            </a:solidFill>
          </a:ln>
        </p:spPr>
        <p:style>
          <a:lnRef idx="1">
            <a:schemeClr val="accent1"/>
          </a:lnRef>
          <a:fillRef idx="0">
            <a:schemeClr val="accent1"/>
          </a:fillRef>
          <a:effectRef idx="0">
            <a:schemeClr val="accent1"/>
          </a:effectRef>
          <a:fontRef idx="minor">
            <a:schemeClr val="tx1"/>
          </a:fontRef>
        </p:style>
      </p:cxnSp>
      <p:pic>
        <p:nvPicPr>
          <p:cNvPr id="2056" name="Picture 8"/>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628653" y="315913"/>
            <a:ext cx="2259013"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338599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hf hdr="0" ftr="0" dt="0"/>
  <p:txStyles>
    <p:titleStyle>
      <a:lvl1pPr algn="l" rtl="0" eaLnBrk="0" fontAlgn="base" hangingPunct="0">
        <a:lnSpc>
          <a:spcPct val="90000"/>
        </a:lnSpc>
        <a:spcBef>
          <a:spcPct val="0"/>
        </a:spcBef>
        <a:spcAft>
          <a:spcPct val="0"/>
        </a:spcAft>
        <a:defRPr sz="1575" kern="1200">
          <a:solidFill>
            <a:srgbClr val="37377D"/>
          </a:solidFill>
          <a:latin typeface="Arial" panose="020B0604020202020204" pitchFamily="34" charset="0"/>
          <a:ea typeface="+mj-ea"/>
          <a:cs typeface="Arial" panose="020B0604020202020204" pitchFamily="34" charset="0"/>
        </a:defRPr>
      </a:lvl1pPr>
      <a:lvl2pPr algn="l" rtl="0" eaLnBrk="0" fontAlgn="base" hangingPunct="0">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2pPr>
      <a:lvl3pPr algn="l" rtl="0" eaLnBrk="0" fontAlgn="base" hangingPunct="0">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3pPr>
      <a:lvl4pPr algn="l" rtl="0" eaLnBrk="0" fontAlgn="base" hangingPunct="0">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4pPr>
      <a:lvl5pPr algn="l" rtl="0" eaLnBrk="0" fontAlgn="base" hangingPunct="0">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5pPr>
      <a:lvl6pPr marL="257175" algn="l" rtl="0" fontAlgn="base">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6pPr>
      <a:lvl7pPr marL="514350" algn="l" rtl="0" fontAlgn="base">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7pPr>
      <a:lvl8pPr marL="771525" algn="l" rtl="0" fontAlgn="base">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8pPr>
      <a:lvl9pPr marL="1028700" algn="l" rtl="0" fontAlgn="base">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9pPr>
    </p:titleStyle>
    <p:bodyStyle>
      <a:lvl1pPr marL="128588" indent="-128588" algn="l" rtl="0" eaLnBrk="0" fontAlgn="base" hangingPunct="0">
        <a:lnSpc>
          <a:spcPct val="90000"/>
        </a:lnSpc>
        <a:spcBef>
          <a:spcPts val="563"/>
        </a:spcBef>
        <a:spcAft>
          <a:spcPct val="0"/>
        </a:spcAft>
        <a:buClr>
          <a:srgbClr val="37377D"/>
        </a:buClr>
        <a:buFont typeface="Arial" panose="020B0604020202020204" pitchFamily="34" charset="0"/>
        <a:buChar char="•"/>
        <a:defRPr sz="1238" kern="1200">
          <a:solidFill>
            <a:schemeClr val="tx1"/>
          </a:solidFill>
          <a:latin typeface="Arial" panose="020B0604020202020204" pitchFamily="34" charset="0"/>
          <a:ea typeface="+mn-ea"/>
          <a:cs typeface="Arial" panose="020B0604020202020204" pitchFamily="34" charset="0"/>
        </a:defRPr>
      </a:lvl1pPr>
      <a:lvl2pPr marL="385763" indent="-128588" algn="l" rtl="0" eaLnBrk="0" fontAlgn="base" hangingPunct="0">
        <a:lnSpc>
          <a:spcPct val="90000"/>
        </a:lnSpc>
        <a:spcBef>
          <a:spcPts val="281"/>
        </a:spcBef>
        <a:spcAft>
          <a:spcPct val="0"/>
        </a:spcAft>
        <a:buFont typeface="Arial" panose="020B0604020202020204" pitchFamily="34" charset="0"/>
        <a:buChar char="•"/>
        <a:defRPr sz="900" kern="1200">
          <a:solidFill>
            <a:schemeClr val="tx1"/>
          </a:solidFill>
          <a:latin typeface="Arial" panose="020B0604020202020204" pitchFamily="34" charset="0"/>
          <a:ea typeface="+mn-ea"/>
          <a:cs typeface="Arial" panose="020B0604020202020204" pitchFamily="34" charset="0"/>
        </a:defRPr>
      </a:lvl2pPr>
      <a:lvl3pPr marL="642938" indent="-128588" algn="l" rtl="0" eaLnBrk="0" fontAlgn="base" hangingPunct="0">
        <a:lnSpc>
          <a:spcPct val="90000"/>
        </a:lnSpc>
        <a:spcBef>
          <a:spcPts val="281"/>
        </a:spcBef>
        <a:spcAft>
          <a:spcPct val="0"/>
        </a:spcAft>
        <a:buFont typeface="Arial" panose="020B0604020202020204" pitchFamily="34" charset="0"/>
        <a:buChar char="•"/>
        <a:defRPr sz="900" kern="1200">
          <a:solidFill>
            <a:schemeClr val="tx1"/>
          </a:solidFill>
          <a:latin typeface="Arial" panose="020B0604020202020204" pitchFamily="34" charset="0"/>
          <a:ea typeface="+mn-ea"/>
          <a:cs typeface="Arial" panose="020B0604020202020204" pitchFamily="34" charset="0"/>
        </a:defRPr>
      </a:lvl3pPr>
      <a:lvl4pPr marL="900113" indent="-128588" algn="l" rtl="0" eaLnBrk="0" fontAlgn="base" hangingPunct="0">
        <a:lnSpc>
          <a:spcPct val="90000"/>
        </a:lnSpc>
        <a:spcBef>
          <a:spcPts val="281"/>
        </a:spcBef>
        <a:spcAft>
          <a:spcPct val="0"/>
        </a:spcAft>
        <a:buFont typeface="Arial" panose="020B0604020202020204" pitchFamily="34" charset="0"/>
        <a:buChar char="•"/>
        <a:defRPr sz="900" kern="1200">
          <a:solidFill>
            <a:schemeClr val="tx1"/>
          </a:solidFill>
          <a:latin typeface="Arial" panose="020B0604020202020204" pitchFamily="34" charset="0"/>
          <a:ea typeface="+mn-ea"/>
          <a:cs typeface="Arial" panose="020B0604020202020204" pitchFamily="34" charset="0"/>
        </a:defRPr>
      </a:lvl4pPr>
      <a:lvl5pPr marL="1157288" indent="-128588" algn="l" rtl="0" eaLnBrk="0" fontAlgn="base" hangingPunct="0">
        <a:lnSpc>
          <a:spcPct val="90000"/>
        </a:lnSpc>
        <a:spcBef>
          <a:spcPts val="281"/>
        </a:spcBef>
        <a:spcAft>
          <a:spcPct val="0"/>
        </a:spcAft>
        <a:buFont typeface="Arial" panose="020B0604020202020204" pitchFamily="34" charset="0"/>
        <a:buChar char="•"/>
        <a:defRPr sz="900" kern="1200">
          <a:solidFill>
            <a:schemeClr val="tx1"/>
          </a:solidFill>
          <a:latin typeface="Arial" panose="020B0604020202020204" pitchFamily="34" charset="0"/>
          <a:ea typeface="+mn-ea"/>
          <a:cs typeface="Arial" panose="020B0604020202020204" pitchFamily="34" charset="0"/>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d.wilde@commonwealth.int"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hyperlink" Target="https://www.isa.org.jm/wp-content/uploads/2024/07/Equalization-Measure-Textual-Proposal-29th-session.pdf" TargetMode="Externa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p:cNvSpPr>
            <a:spLocks noGrp="1" noChangeArrowheads="1"/>
          </p:cNvSpPr>
          <p:nvPr>
            <p:ph type="title"/>
          </p:nvPr>
        </p:nvSpPr>
        <p:spPr>
          <a:xfrm>
            <a:off x="1569244" y="1846150"/>
            <a:ext cx="5400675" cy="1532335"/>
          </a:xfrm>
        </p:spPr>
        <p:txBody>
          <a:bodyPr/>
          <a:lstStyle/>
          <a:p>
            <a:pPr algn="ctr" defTabSz="410766" eaLnBrk="1"/>
            <a:r>
              <a:rPr lang="en-US" altLang="en-US" sz="2475" b="1" i="1" dirty="0">
                <a:solidFill>
                  <a:schemeClr val="bg1"/>
                </a:solidFill>
                <a:latin typeface="Trebuchet MS" panose="020B0603020202020204" pitchFamily="34" charset="0"/>
                <a:sym typeface="Trebuchet MS" panose="020B0603020202020204" pitchFamily="34" charset="0"/>
              </a:rPr>
              <a:t>An equalization measure for deep-seabed mining in the Area</a:t>
            </a:r>
          </a:p>
        </p:txBody>
      </p:sp>
      <p:sp>
        <p:nvSpPr>
          <p:cNvPr id="7171" name="Rectangle 2"/>
          <p:cNvSpPr>
            <a:spLocks noGrp="1" noChangeArrowheads="1"/>
          </p:cNvSpPr>
          <p:nvPr>
            <p:ph type="body" idx="1"/>
          </p:nvPr>
        </p:nvSpPr>
        <p:spPr>
          <a:xfrm>
            <a:off x="697084" y="3956703"/>
            <a:ext cx="7942714" cy="780175"/>
          </a:xfrm>
        </p:spPr>
        <p:txBody>
          <a:bodyPr/>
          <a:lstStyle/>
          <a:p>
            <a:pPr marL="0" indent="0" eaLnBrk="1">
              <a:lnSpc>
                <a:spcPct val="72000"/>
              </a:lnSpc>
              <a:buClrTx/>
              <a:buSzTx/>
              <a:buNone/>
            </a:pPr>
            <a:r>
              <a:rPr lang="en-US" altLang="en-US" sz="1900" dirty="0">
                <a:solidFill>
                  <a:schemeClr val="bg1"/>
                </a:solidFill>
                <a:latin typeface="Trebuchet MS" panose="020B0603020202020204" pitchFamily="34" charset="0"/>
                <a:sym typeface="Trebuchet MS" panose="020B0603020202020204" pitchFamily="34" charset="0"/>
              </a:rPr>
              <a:t>Presented by: Dr. Daniel Wilde (</a:t>
            </a:r>
            <a:r>
              <a:rPr lang="en-US" altLang="en-US" sz="1900" dirty="0">
                <a:solidFill>
                  <a:schemeClr val="bg1"/>
                </a:solidFill>
                <a:latin typeface="Trebuchet MS" panose="020B0603020202020204" pitchFamily="34" charset="0"/>
                <a:sym typeface="Trebuchet MS" panose="020B0603020202020204" pitchFamily="34" charset="0"/>
                <a:hlinkClick r:id="rId2">
                  <a:extLst>
                    <a:ext uri="{A12FA001-AC4F-418D-AE19-62706E023703}">
                      <ahyp:hlinkClr xmlns:ahyp="http://schemas.microsoft.com/office/drawing/2018/hyperlinkcolor" val="tx"/>
                    </a:ext>
                  </a:extLst>
                </a:hlinkClick>
              </a:rPr>
              <a:t>d.wilde@commonwealth.int</a:t>
            </a:r>
            <a:r>
              <a:rPr lang="en-US" altLang="en-US" sz="1900" dirty="0">
                <a:solidFill>
                  <a:schemeClr val="bg1"/>
                </a:solidFill>
                <a:latin typeface="Trebuchet MS" panose="020B0603020202020204" pitchFamily="34" charset="0"/>
                <a:sym typeface="Trebuchet MS" panose="020B0603020202020204" pitchFamily="34" charset="0"/>
              </a:rPr>
              <a:t>) July 2024</a:t>
            </a:r>
          </a:p>
        </p:txBody>
      </p:sp>
      <p:sp>
        <p:nvSpPr>
          <p:cNvPr id="7172" name="Rectangle 3"/>
          <p:cNvSpPr>
            <a:spLocks/>
          </p:cNvSpPr>
          <p:nvPr/>
        </p:nvSpPr>
        <p:spPr bwMode="auto">
          <a:xfrm>
            <a:off x="5986463" y="1123951"/>
            <a:ext cx="1543050" cy="2738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marL="0" marR="0" lvl="0" indent="0" algn="r" defTabSz="685800" rtl="0" eaLnBrk="1" fontAlgn="base" latinLnBrk="0" hangingPunct="0">
              <a:lnSpc>
                <a:spcPct val="100000"/>
              </a:lnSpc>
              <a:spcBef>
                <a:spcPct val="0"/>
              </a:spcBef>
              <a:spcAft>
                <a:spcPct val="0"/>
              </a:spcAft>
              <a:buClrTx/>
              <a:buSzTx/>
              <a:buFontTx/>
              <a:buNone/>
              <a:tabLst/>
              <a:defRPr/>
            </a:pPr>
            <a:fld id="{79ECC55C-8A23-45D0-8409-CFEABCF342A8}" type="slidenum">
              <a:rPr kumimoji="0" lang="en-US" altLang="en-US" sz="900" b="0" i="0" u="none" strike="noStrike" kern="1200" cap="none" spc="0" normalizeH="0" baseline="0" noProof="0">
                <a:ln>
                  <a:noFill/>
                </a:ln>
                <a:solidFill>
                  <a:srgbClr val="37377D"/>
                </a:solidFill>
                <a:effectLst/>
                <a:uLnTx/>
                <a:uFillTx/>
                <a:latin typeface="Arial" panose="020B0604020202020204" pitchFamily="34" charset="0"/>
                <a:ea typeface="Calibri" panose="020F0502020204030204" pitchFamily="34" charset="0"/>
                <a:cs typeface="Arial" panose="020B0604020202020204" pitchFamily="34" charset="0"/>
                <a:sym typeface="Arial" panose="020B0604020202020204" pitchFamily="34" charset="0"/>
              </a:rPr>
              <a:pPr marL="0" marR="0" lvl="0" indent="0" algn="r" defTabSz="685800" rtl="0" eaLnBrk="1" fontAlgn="base" latinLnBrk="0" hangingPunct="0">
                <a:lnSpc>
                  <a:spcPct val="100000"/>
                </a:lnSpc>
                <a:spcBef>
                  <a:spcPct val="0"/>
                </a:spcBef>
                <a:spcAft>
                  <a:spcPct val="0"/>
                </a:spcAft>
                <a:buClrTx/>
                <a:buSzTx/>
                <a:buFontTx/>
                <a:buNone/>
                <a:tabLst/>
                <a:defRPr/>
              </a:pPr>
              <a:t>1</a:t>
            </a:fld>
            <a:endParaRPr kumimoji="0" lang="en-US" altLang="en-US" sz="135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sym typeface="Arial" panose="020B0604020202020204" pitchFamily="34" charset="0"/>
            </a:endParaRPr>
          </a:p>
        </p:txBody>
      </p:sp>
      <p:sp>
        <p:nvSpPr>
          <p:cNvPr id="2" name="Slide Number Placeholder 1">
            <a:extLst>
              <a:ext uri="{FF2B5EF4-FFF2-40B4-BE49-F238E27FC236}">
                <a16:creationId xmlns:a16="http://schemas.microsoft.com/office/drawing/2014/main" id="{33009633-CE70-1D86-6CE2-13C3B668D37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6E1575-28F6-4592-95C7-315B7A0468E5}" type="slidenum">
              <a:rPr kumimoji="0" lang="en-US" sz="900" b="0" i="0" u="none" strike="noStrike" kern="1200" cap="none" spc="0" normalizeH="0" baseline="0" noProof="0" smtClean="0">
                <a:ln>
                  <a:noFill/>
                </a:ln>
                <a:solidFill>
                  <a:srgbClr val="37377D"/>
                </a:solidFill>
                <a:effectLst/>
                <a:uLnTx/>
                <a:uFillTx/>
                <a:latin typeface="Arial"/>
                <a:ea typeface="+mn-ea"/>
                <a:cs typeface="Arial"/>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900" b="0" i="0" u="none" strike="noStrike" kern="1200" cap="none" spc="0" normalizeH="0" baseline="0" noProof="0" dirty="0">
              <a:ln>
                <a:noFill/>
              </a:ln>
              <a:solidFill>
                <a:srgbClr val="37377D"/>
              </a:solidFill>
              <a:effectLst/>
              <a:uLnTx/>
              <a:uFillTx/>
              <a:latin typeface="Arial"/>
              <a:ea typeface="+mn-ea"/>
              <a:cs typeface="Arial"/>
              <a:sym typeface="Arial" panose="020B0604020202020204" pitchFamily="34" charset="0"/>
            </a:endParaRPr>
          </a:p>
        </p:txBody>
      </p:sp>
    </p:spTree>
    <p:extLst>
      <p:ext uri="{BB962C8B-B14F-4D97-AF65-F5344CB8AC3E}">
        <p14:creationId xmlns:p14="http://schemas.microsoft.com/office/powerpoint/2010/main" val="182339470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980B2-BC6F-8360-59A9-0B5EBF561A7B}"/>
              </a:ext>
            </a:extLst>
          </p:cNvPr>
          <p:cNvSpPr>
            <a:spLocks noGrp="1"/>
          </p:cNvSpPr>
          <p:nvPr>
            <p:ph type="title"/>
          </p:nvPr>
        </p:nvSpPr>
        <p:spPr/>
        <p:txBody>
          <a:bodyPr/>
          <a:lstStyle/>
          <a:p>
            <a:r>
              <a:rPr lang="en-GB" sz="2400" dirty="0"/>
              <a:t>Summary of the thematic discussion, March 2024</a:t>
            </a:r>
          </a:p>
        </p:txBody>
      </p:sp>
      <p:sp>
        <p:nvSpPr>
          <p:cNvPr id="3" name="Content Placeholder 2">
            <a:extLst>
              <a:ext uri="{FF2B5EF4-FFF2-40B4-BE49-F238E27FC236}">
                <a16:creationId xmlns:a16="http://schemas.microsoft.com/office/drawing/2014/main" id="{B2C6F542-3F29-E3D2-A110-5E2CD5BC4BDA}"/>
              </a:ext>
            </a:extLst>
          </p:cNvPr>
          <p:cNvSpPr>
            <a:spLocks noGrp="1"/>
          </p:cNvSpPr>
          <p:nvPr>
            <p:ph idx="1"/>
          </p:nvPr>
        </p:nvSpPr>
        <p:spPr>
          <a:xfrm>
            <a:off x="628650" y="1931761"/>
            <a:ext cx="7886700" cy="4027488"/>
          </a:xfrm>
        </p:spPr>
        <p:txBody>
          <a:bodyPr/>
          <a:lstStyle/>
          <a:p>
            <a:pPr marL="342900" indent="-342900">
              <a:buFont typeface="+mj-lt"/>
              <a:buAutoNum type="arabicPeriod"/>
            </a:pPr>
            <a:r>
              <a:rPr lang="en-GB" sz="2400" dirty="0"/>
              <a:t>The 1994 Implementing Agreement Section 8.1.b provides that ‘The rates of payments under the system shall be within the range of those prevailing in respect of land-based mining […]’.</a:t>
            </a:r>
          </a:p>
          <a:p>
            <a:pPr marL="342900" indent="-342900">
              <a:buFont typeface="+mj-lt"/>
              <a:buAutoNum type="arabicPeriod"/>
            </a:pPr>
            <a:r>
              <a:rPr lang="en-GB" sz="2400" dirty="0"/>
              <a:t>The effective tax rate for a mine is a good measure of ‘rates of payment’.</a:t>
            </a:r>
          </a:p>
          <a:p>
            <a:pPr marL="342900" indent="-342900">
              <a:buFont typeface="+mj-lt"/>
              <a:buAutoNum type="arabicPeriod"/>
            </a:pPr>
            <a:r>
              <a:rPr lang="en-GB" sz="2400" dirty="0"/>
              <a:t>The effective tax rate = payments to government/profits (over the life of the mine).</a:t>
            </a:r>
          </a:p>
          <a:p>
            <a:pPr marL="342900" indent="-342900">
              <a:buFont typeface="+mj-lt"/>
              <a:buAutoNum type="arabicPeriod"/>
            </a:pPr>
            <a:r>
              <a:rPr lang="en-GB" sz="2400" dirty="0"/>
              <a:t>The average effective tax rate for land-based mining is 43%, and this is a good effective tax rate to target for deep-seabed mining (DSM).</a:t>
            </a:r>
          </a:p>
          <a:p>
            <a:pPr marL="0" indent="0">
              <a:buNone/>
            </a:pPr>
            <a:endParaRPr lang="en-GB" sz="2000" dirty="0"/>
          </a:p>
        </p:txBody>
      </p:sp>
      <p:sp>
        <p:nvSpPr>
          <p:cNvPr id="4" name="Slide Number Placeholder 3">
            <a:extLst>
              <a:ext uri="{FF2B5EF4-FFF2-40B4-BE49-F238E27FC236}">
                <a16:creationId xmlns:a16="http://schemas.microsoft.com/office/drawing/2014/main" id="{CC0E84C7-A995-F4E9-BF0A-4D4238CF8477}"/>
              </a:ext>
            </a:extLst>
          </p:cNvPr>
          <p:cNvSpPr>
            <a:spLocks noGrp="1"/>
          </p:cNvSpPr>
          <p:nvPr>
            <p:ph type="sldNum" sz="quarter" idx="12"/>
          </p:nvPr>
        </p:nvSpPr>
        <p:spPr/>
        <p:txBody>
          <a:bodyPr/>
          <a:lstStyle/>
          <a:p>
            <a:pPr>
              <a:defRPr/>
            </a:pPr>
            <a:fld id="{C00C2DF6-D43E-4E63-9D48-7B38BFD764FF}" type="slidenum">
              <a:rPr lang="en-GB" smtClean="0"/>
              <a:pPr>
                <a:defRPr/>
              </a:pPr>
              <a:t>2</a:t>
            </a:fld>
            <a:endParaRPr lang="en-GB" dirty="0"/>
          </a:p>
        </p:txBody>
      </p:sp>
    </p:spTree>
    <p:extLst>
      <p:ext uri="{BB962C8B-B14F-4D97-AF65-F5344CB8AC3E}">
        <p14:creationId xmlns:p14="http://schemas.microsoft.com/office/powerpoint/2010/main" val="2464951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BA568-520C-9686-0E68-B1A3A7301E2D}"/>
              </a:ext>
            </a:extLst>
          </p:cNvPr>
          <p:cNvSpPr>
            <a:spLocks noGrp="1"/>
          </p:cNvSpPr>
          <p:nvPr>
            <p:ph type="title"/>
          </p:nvPr>
        </p:nvSpPr>
        <p:spPr>
          <a:xfrm>
            <a:off x="628650" y="940935"/>
            <a:ext cx="7886700" cy="792162"/>
          </a:xfrm>
        </p:spPr>
        <p:txBody>
          <a:bodyPr/>
          <a:lstStyle/>
          <a:p>
            <a:r>
              <a:rPr lang="en-GB" sz="2400" dirty="0"/>
              <a:t>Summary of the thematic discussion, March 2024</a:t>
            </a:r>
          </a:p>
        </p:txBody>
      </p:sp>
      <p:sp>
        <p:nvSpPr>
          <p:cNvPr id="4" name="Slide Number Placeholder 3">
            <a:extLst>
              <a:ext uri="{FF2B5EF4-FFF2-40B4-BE49-F238E27FC236}">
                <a16:creationId xmlns:a16="http://schemas.microsoft.com/office/drawing/2014/main" id="{F73F7133-2DC1-EF83-562B-F9CECD6AEF63}"/>
              </a:ext>
            </a:extLst>
          </p:cNvPr>
          <p:cNvSpPr>
            <a:spLocks noGrp="1"/>
          </p:cNvSpPr>
          <p:nvPr>
            <p:ph type="sldNum" sz="quarter" idx="12"/>
          </p:nvPr>
        </p:nvSpPr>
        <p:spPr/>
        <p:txBody>
          <a:bodyPr/>
          <a:lstStyle/>
          <a:p>
            <a:pPr>
              <a:defRPr/>
            </a:pPr>
            <a:fld id="{C00C2DF6-D43E-4E63-9D48-7B38BFD764FF}" type="slidenum">
              <a:rPr lang="en-GB" smtClean="0"/>
              <a:pPr>
                <a:defRPr/>
              </a:pPr>
              <a:t>3</a:t>
            </a:fld>
            <a:endParaRPr lang="en-GB" dirty="0"/>
          </a:p>
        </p:txBody>
      </p:sp>
      <p:graphicFrame>
        <p:nvGraphicFramePr>
          <p:cNvPr id="5" name="Chart 4">
            <a:extLst>
              <a:ext uri="{FF2B5EF4-FFF2-40B4-BE49-F238E27FC236}">
                <a16:creationId xmlns:a16="http://schemas.microsoft.com/office/drawing/2014/main" id="{7055829C-03D0-92B9-954F-B4D81F55F252}"/>
              </a:ext>
            </a:extLst>
          </p:cNvPr>
          <p:cNvGraphicFramePr>
            <a:graphicFrameLocks/>
          </p:cNvGraphicFramePr>
          <p:nvPr>
            <p:extLst>
              <p:ext uri="{D42A27DB-BD31-4B8C-83A1-F6EECF244321}">
                <p14:modId xmlns:p14="http://schemas.microsoft.com/office/powerpoint/2010/main" val="3734866355"/>
              </p:ext>
            </p:extLst>
          </p:nvPr>
        </p:nvGraphicFramePr>
        <p:xfrm>
          <a:off x="628650" y="1574800"/>
          <a:ext cx="7762240" cy="510032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1">
            <a:extLst>
              <a:ext uri="{FF2B5EF4-FFF2-40B4-BE49-F238E27FC236}">
                <a16:creationId xmlns:a16="http://schemas.microsoft.com/office/drawing/2014/main" id="{9556CD27-B9DC-609E-65CE-EB0B5DC40A20}"/>
              </a:ext>
            </a:extLst>
          </p:cNvPr>
          <p:cNvSpPr txBox="1"/>
          <p:nvPr/>
        </p:nvSpPr>
        <p:spPr>
          <a:xfrm>
            <a:off x="2338070" y="4413627"/>
            <a:ext cx="1229360" cy="79426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GB" sz="2100" dirty="0"/>
              <a:t>$3.7 billion</a:t>
            </a:r>
          </a:p>
        </p:txBody>
      </p:sp>
      <p:sp>
        <p:nvSpPr>
          <p:cNvPr id="7" name="TextBox 6">
            <a:extLst>
              <a:ext uri="{FF2B5EF4-FFF2-40B4-BE49-F238E27FC236}">
                <a16:creationId xmlns:a16="http://schemas.microsoft.com/office/drawing/2014/main" id="{2305AB6C-64E6-46BD-9AA6-085B18A072DF}"/>
              </a:ext>
            </a:extLst>
          </p:cNvPr>
          <p:cNvSpPr txBox="1"/>
          <p:nvPr/>
        </p:nvSpPr>
        <p:spPr>
          <a:xfrm>
            <a:off x="2338070" y="3163054"/>
            <a:ext cx="1229360"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t>$2.6 billion</a:t>
            </a:r>
          </a:p>
        </p:txBody>
      </p:sp>
    </p:spTree>
    <p:extLst>
      <p:ext uri="{BB962C8B-B14F-4D97-AF65-F5344CB8AC3E}">
        <p14:creationId xmlns:p14="http://schemas.microsoft.com/office/powerpoint/2010/main" val="1936745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CC63E-4507-296D-78BD-6353FFD72BE9}"/>
              </a:ext>
            </a:extLst>
          </p:cNvPr>
          <p:cNvSpPr>
            <a:spLocks noGrp="1"/>
          </p:cNvSpPr>
          <p:nvPr>
            <p:ph type="title"/>
          </p:nvPr>
        </p:nvSpPr>
        <p:spPr/>
        <p:txBody>
          <a:bodyPr/>
          <a:lstStyle/>
          <a:p>
            <a:r>
              <a:rPr lang="en-GB" sz="2400" dirty="0"/>
              <a:t>Summary of the thematic discussion, March 2024</a:t>
            </a:r>
          </a:p>
        </p:txBody>
      </p:sp>
      <p:sp>
        <p:nvSpPr>
          <p:cNvPr id="3" name="Content Placeholder 2">
            <a:extLst>
              <a:ext uri="{FF2B5EF4-FFF2-40B4-BE49-F238E27FC236}">
                <a16:creationId xmlns:a16="http://schemas.microsoft.com/office/drawing/2014/main" id="{5A810948-9A4B-F38F-B6C8-C09D127BE188}"/>
              </a:ext>
            </a:extLst>
          </p:cNvPr>
          <p:cNvSpPr>
            <a:spLocks noGrp="1"/>
          </p:cNvSpPr>
          <p:nvPr>
            <p:ph idx="1"/>
          </p:nvPr>
        </p:nvSpPr>
        <p:spPr>
          <a:xfrm>
            <a:off x="628650" y="1787525"/>
            <a:ext cx="7886700" cy="4027488"/>
          </a:xfrm>
        </p:spPr>
        <p:txBody>
          <a:bodyPr/>
          <a:lstStyle/>
          <a:p>
            <a:pPr marL="0" indent="0">
              <a:buNone/>
            </a:pPr>
            <a:r>
              <a:rPr lang="en-GB" sz="2200" dirty="0"/>
              <a:t>5. There is a need for an equalization measure to ensure a 43% effective tax rate regardless of sponsoring state tax exemptions.</a:t>
            </a:r>
          </a:p>
          <a:p>
            <a:r>
              <a:rPr lang="en-GB" sz="2200" dirty="0"/>
              <a:t>Under all equalization measures:</a:t>
            </a:r>
          </a:p>
          <a:p>
            <a:pPr marL="0" indent="0">
              <a:buNone/>
            </a:pPr>
            <a:r>
              <a:rPr lang="en-GB" sz="2200" dirty="0"/>
              <a:t>  a.) a contractor that pays little or nothing to its sponsoring state pays more to the ISA; and</a:t>
            </a:r>
          </a:p>
          <a:p>
            <a:pPr marL="0" indent="0">
              <a:buNone/>
            </a:pPr>
            <a:r>
              <a:rPr lang="en-GB" sz="2200" dirty="0"/>
              <a:t>  b.) a contractor that makes significant payments to its sponsoring state pays little or nothing under the equalization measure.</a:t>
            </a:r>
          </a:p>
          <a:p>
            <a:r>
              <a:rPr lang="en-GB" sz="2200" dirty="0"/>
              <a:t>the equalization measure is in addition to the ISA base royalty. Thus, it cannot reduce ISA revenue from a mine.</a:t>
            </a:r>
          </a:p>
          <a:p>
            <a:pPr marL="0" indent="0">
              <a:buNone/>
            </a:pPr>
            <a:endParaRPr lang="en-GB" sz="2400" dirty="0"/>
          </a:p>
        </p:txBody>
      </p:sp>
      <p:sp>
        <p:nvSpPr>
          <p:cNvPr id="4" name="Slide Number Placeholder 3">
            <a:extLst>
              <a:ext uri="{FF2B5EF4-FFF2-40B4-BE49-F238E27FC236}">
                <a16:creationId xmlns:a16="http://schemas.microsoft.com/office/drawing/2014/main" id="{CD9BDB60-4D50-626B-593E-8CB3B738075D}"/>
              </a:ext>
            </a:extLst>
          </p:cNvPr>
          <p:cNvSpPr>
            <a:spLocks noGrp="1"/>
          </p:cNvSpPr>
          <p:nvPr>
            <p:ph type="sldNum" sz="quarter" idx="12"/>
          </p:nvPr>
        </p:nvSpPr>
        <p:spPr/>
        <p:txBody>
          <a:bodyPr/>
          <a:lstStyle/>
          <a:p>
            <a:pPr>
              <a:defRPr/>
            </a:pPr>
            <a:fld id="{C00C2DF6-D43E-4E63-9D48-7B38BFD764FF}" type="slidenum">
              <a:rPr lang="en-GB" smtClean="0"/>
              <a:pPr>
                <a:defRPr/>
              </a:pPr>
              <a:t>4</a:t>
            </a:fld>
            <a:endParaRPr lang="en-GB" dirty="0"/>
          </a:p>
        </p:txBody>
      </p:sp>
    </p:spTree>
    <p:extLst>
      <p:ext uri="{BB962C8B-B14F-4D97-AF65-F5344CB8AC3E}">
        <p14:creationId xmlns:p14="http://schemas.microsoft.com/office/powerpoint/2010/main" val="2259370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7CC85-82EC-EBB6-CDB0-5BC1E1C75484}"/>
              </a:ext>
            </a:extLst>
          </p:cNvPr>
          <p:cNvSpPr>
            <a:spLocks noGrp="1"/>
          </p:cNvSpPr>
          <p:nvPr>
            <p:ph type="title"/>
          </p:nvPr>
        </p:nvSpPr>
        <p:spPr/>
        <p:txBody>
          <a:bodyPr/>
          <a:lstStyle/>
          <a:p>
            <a:r>
              <a:rPr lang="en-GB" sz="2400" dirty="0"/>
              <a:t>Summary of the thematic discussion, March 2024</a:t>
            </a:r>
          </a:p>
        </p:txBody>
      </p:sp>
      <p:sp>
        <p:nvSpPr>
          <p:cNvPr id="3" name="Content Placeholder 2">
            <a:extLst>
              <a:ext uri="{FF2B5EF4-FFF2-40B4-BE49-F238E27FC236}">
                <a16:creationId xmlns:a16="http://schemas.microsoft.com/office/drawing/2014/main" id="{03AA9916-EB2B-8BE9-770A-A1342B9848CC}"/>
              </a:ext>
            </a:extLst>
          </p:cNvPr>
          <p:cNvSpPr>
            <a:spLocks noGrp="1"/>
          </p:cNvSpPr>
          <p:nvPr>
            <p:ph idx="1"/>
          </p:nvPr>
        </p:nvSpPr>
        <p:spPr>
          <a:xfrm>
            <a:off x="628650" y="1835149"/>
            <a:ext cx="7886700" cy="4027488"/>
          </a:xfrm>
        </p:spPr>
        <p:txBody>
          <a:bodyPr/>
          <a:lstStyle/>
          <a:p>
            <a:r>
              <a:rPr lang="en-GB" sz="2200" dirty="0"/>
              <a:t>Two possible equalization measures:</a:t>
            </a:r>
          </a:p>
        </p:txBody>
      </p:sp>
      <p:sp>
        <p:nvSpPr>
          <p:cNvPr id="4" name="Slide Number Placeholder 3">
            <a:extLst>
              <a:ext uri="{FF2B5EF4-FFF2-40B4-BE49-F238E27FC236}">
                <a16:creationId xmlns:a16="http://schemas.microsoft.com/office/drawing/2014/main" id="{8F900A62-F372-2287-7249-035DCEEAD204}"/>
              </a:ext>
            </a:extLst>
          </p:cNvPr>
          <p:cNvSpPr>
            <a:spLocks noGrp="1"/>
          </p:cNvSpPr>
          <p:nvPr>
            <p:ph type="sldNum" sz="quarter" idx="12"/>
          </p:nvPr>
        </p:nvSpPr>
        <p:spPr/>
        <p:txBody>
          <a:bodyPr/>
          <a:lstStyle/>
          <a:p>
            <a:pPr>
              <a:defRPr/>
            </a:pPr>
            <a:fld id="{C00C2DF6-D43E-4E63-9D48-7B38BFD764FF}" type="slidenum">
              <a:rPr lang="en-GB" smtClean="0"/>
              <a:pPr>
                <a:defRPr/>
              </a:pPr>
              <a:t>5</a:t>
            </a:fld>
            <a:endParaRPr lang="en-GB" dirty="0"/>
          </a:p>
        </p:txBody>
      </p:sp>
      <p:sp>
        <p:nvSpPr>
          <p:cNvPr id="6" name="TextBox 5">
            <a:extLst>
              <a:ext uri="{FF2B5EF4-FFF2-40B4-BE49-F238E27FC236}">
                <a16:creationId xmlns:a16="http://schemas.microsoft.com/office/drawing/2014/main" id="{72634843-3092-C8CD-0DE4-57C70F0797A6}"/>
              </a:ext>
            </a:extLst>
          </p:cNvPr>
          <p:cNvSpPr txBox="1"/>
          <p:nvPr/>
        </p:nvSpPr>
        <p:spPr>
          <a:xfrm>
            <a:off x="713014" y="2344546"/>
            <a:ext cx="7135585" cy="3416320"/>
          </a:xfrm>
          <a:prstGeom prst="rect">
            <a:avLst/>
          </a:prstGeom>
          <a:noFill/>
        </p:spPr>
        <p:txBody>
          <a:bodyPr wrap="square">
            <a:spAutoFit/>
          </a:bodyPr>
          <a:lstStyle/>
          <a:p>
            <a:pPr marL="0" indent="0">
              <a:buNone/>
            </a:pPr>
            <a:r>
              <a:rPr lang="en-GB" sz="2400" b="1" dirty="0"/>
              <a:t>Option 1: Hybrid</a:t>
            </a:r>
          </a:p>
          <a:p>
            <a:pPr marL="285750" indent="-285750">
              <a:buFont typeface="Arial" panose="020B0604020202020204" pitchFamily="34" charset="0"/>
              <a:buChar char="•"/>
            </a:pPr>
            <a:r>
              <a:rPr lang="en-GB" sz="2400" dirty="0"/>
              <a:t>if a contractor receives tax exemptions or subsidies then it pays an additional royalty of 8% against which payments to the sponsoring state are creditable; </a:t>
            </a:r>
          </a:p>
          <a:p>
            <a:pPr marL="285750" indent="-285750">
              <a:buFont typeface="Arial" panose="020B0604020202020204" pitchFamily="34" charset="0"/>
              <a:buChar char="•"/>
            </a:pPr>
            <a:r>
              <a:rPr lang="en-GB" sz="2400" dirty="0"/>
              <a:t>in the alternate, the contractor pays a 25% profit share (on profits from all related entities from mining activities) to the ISA from which royalty payments to the sponsoring state and all mining payments by related entities are creditable. </a:t>
            </a:r>
          </a:p>
        </p:txBody>
      </p:sp>
    </p:spTree>
    <p:extLst>
      <p:ext uri="{BB962C8B-B14F-4D97-AF65-F5344CB8AC3E}">
        <p14:creationId xmlns:p14="http://schemas.microsoft.com/office/powerpoint/2010/main" val="3986408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A2FD8-4874-3F2E-BD8A-8886A5205E6C}"/>
              </a:ext>
            </a:extLst>
          </p:cNvPr>
          <p:cNvSpPr>
            <a:spLocks noGrp="1"/>
          </p:cNvSpPr>
          <p:nvPr>
            <p:ph type="title"/>
          </p:nvPr>
        </p:nvSpPr>
        <p:spPr/>
        <p:txBody>
          <a:bodyPr/>
          <a:lstStyle/>
          <a:p>
            <a:r>
              <a:rPr lang="en-GB" sz="2400" dirty="0"/>
              <a:t>Summary of thematic discussion, March 2024</a:t>
            </a:r>
          </a:p>
        </p:txBody>
      </p:sp>
      <p:sp>
        <p:nvSpPr>
          <p:cNvPr id="3" name="Content Placeholder 2">
            <a:extLst>
              <a:ext uri="{FF2B5EF4-FFF2-40B4-BE49-F238E27FC236}">
                <a16:creationId xmlns:a16="http://schemas.microsoft.com/office/drawing/2014/main" id="{B69D5F54-D5B4-D552-1D27-C01F3FCB73CF}"/>
              </a:ext>
            </a:extLst>
          </p:cNvPr>
          <p:cNvSpPr>
            <a:spLocks noGrp="1"/>
          </p:cNvSpPr>
          <p:nvPr>
            <p:ph idx="1"/>
          </p:nvPr>
        </p:nvSpPr>
        <p:spPr>
          <a:xfrm>
            <a:off x="628650" y="2062157"/>
            <a:ext cx="7886700" cy="4027488"/>
          </a:xfrm>
        </p:spPr>
        <p:txBody>
          <a:bodyPr/>
          <a:lstStyle/>
          <a:p>
            <a:pPr marL="0" indent="0">
              <a:buNone/>
            </a:pPr>
            <a:r>
              <a:rPr lang="en-GB" sz="2200" b="1" dirty="0"/>
              <a:t>Option 2: Profit Share</a:t>
            </a:r>
          </a:p>
          <a:p>
            <a:r>
              <a:rPr lang="en-GB" sz="2400" dirty="0"/>
              <a:t>the contractor pays a 25% profit share to the ISA against which its payments to the sponsoring state are creditable.</a:t>
            </a:r>
            <a:endParaRPr lang="en-GB" dirty="0"/>
          </a:p>
        </p:txBody>
      </p:sp>
      <p:sp>
        <p:nvSpPr>
          <p:cNvPr id="4" name="Slide Number Placeholder 3">
            <a:extLst>
              <a:ext uri="{FF2B5EF4-FFF2-40B4-BE49-F238E27FC236}">
                <a16:creationId xmlns:a16="http://schemas.microsoft.com/office/drawing/2014/main" id="{65EEAB5F-2F9E-03F9-0388-F07128D947EE}"/>
              </a:ext>
            </a:extLst>
          </p:cNvPr>
          <p:cNvSpPr>
            <a:spLocks noGrp="1"/>
          </p:cNvSpPr>
          <p:nvPr>
            <p:ph type="sldNum" sz="quarter" idx="12"/>
          </p:nvPr>
        </p:nvSpPr>
        <p:spPr/>
        <p:txBody>
          <a:bodyPr/>
          <a:lstStyle/>
          <a:p>
            <a:pPr>
              <a:defRPr/>
            </a:pPr>
            <a:fld id="{C00C2DF6-D43E-4E63-9D48-7B38BFD764FF}" type="slidenum">
              <a:rPr lang="en-GB" smtClean="0"/>
              <a:pPr>
                <a:defRPr/>
              </a:pPr>
              <a:t>6</a:t>
            </a:fld>
            <a:endParaRPr lang="en-GB" dirty="0"/>
          </a:p>
        </p:txBody>
      </p:sp>
    </p:spTree>
    <p:extLst>
      <p:ext uri="{BB962C8B-B14F-4D97-AF65-F5344CB8AC3E}">
        <p14:creationId xmlns:p14="http://schemas.microsoft.com/office/powerpoint/2010/main" val="1867159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69155-6C12-EA7D-80B4-6CAC6AAB1D98}"/>
              </a:ext>
            </a:extLst>
          </p:cNvPr>
          <p:cNvSpPr>
            <a:spLocks noGrp="1"/>
          </p:cNvSpPr>
          <p:nvPr>
            <p:ph type="title"/>
          </p:nvPr>
        </p:nvSpPr>
        <p:spPr/>
        <p:txBody>
          <a:bodyPr/>
          <a:lstStyle/>
          <a:p>
            <a:r>
              <a:rPr lang="en-GB" sz="2400" dirty="0"/>
              <a:t>Summary of thematic discussion, March 2024</a:t>
            </a:r>
          </a:p>
        </p:txBody>
      </p:sp>
      <p:sp>
        <p:nvSpPr>
          <p:cNvPr id="3" name="Content Placeholder 2">
            <a:extLst>
              <a:ext uri="{FF2B5EF4-FFF2-40B4-BE49-F238E27FC236}">
                <a16:creationId xmlns:a16="http://schemas.microsoft.com/office/drawing/2014/main" id="{BB1811B0-576F-98E7-34D9-417BBFE29365}"/>
              </a:ext>
            </a:extLst>
          </p:cNvPr>
          <p:cNvSpPr>
            <a:spLocks noGrp="1"/>
          </p:cNvSpPr>
          <p:nvPr>
            <p:ph idx="1"/>
          </p:nvPr>
        </p:nvSpPr>
        <p:spPr>
          <a:xfrm>
            <a:off x="628650" y="2042653"/>
            <a:ext cx="7886700" cy="4027488"/>
          </a:xfrm>
        </p:spPr>
        <p:txBody>
          <a:bodyPr/>
          <a:lstStyle/>
          <a:p>
            <a:pPr marL="0" indent="0">
              <a:buNone/>
            </a:pPr>
            <a:r>
              <a:rPr lang="en-GB" sz="2400" dirty="0"/>
              <a:t>Key benefits of both equalization measures:</a:t>
            </a:r>
          </a:p>
          <a:p>
            <a:pPr marL="0" indent="0">
              <a:buNone/>
            </a:pPr>
            <a:endParaRPr lang="en-GB" sz="2400" dirty="0"/>
          </a:p>
          <a:p>
            <a:r>
              <a:rPr lang="en-GB" sz="2400" dirty="0"/>
              <a:t>disincentivise sponsoring state tax avoidance. </a:t>
            </a:r>
          </a:p>
          <a:p>
            <a:r>
              <a:rPr lang="en-GB" sz="2400" dirty="0"/>
              <a:t>help ensure a level playing field with land-based mining.</a:t>
            </a:r>
          </a:p>
          <a:p>
            <a:r>
              <a:rPr lang="en-GB" sz="2400" dirty="0"/>
              <a:t>can increase but not decrease ISA revenues from a mine.</a:t>
            </a:r>
          </a:p>
          <a:p>
            <a:r>
              <a:rPr lang="en-GB" sz="2400" dirty="0"/>
              <a:t>create a level playing field between contractors regardless of tax exemptions and subsidies.</a:t>
            </a:r>
          </a:p>
          <a:p>
            <a:pPr marL="0" indent="0">
              <a:buNone/>
            </a:pPr>
            <a:endParaRPr lang="en-GB" sz="2400" dirty="0"/>
          </a:p>
        </p:txBody>
      </p:sp>
      <p:sp>
        <p:nvSpPr>
          <p:cNvPr id="4" name="Slide Number Placeholder 3">
            <a:extLst>
              <a:ext uri="{FF2B5EF4-FFF2-40B4-BE49-F238E27FC236}">
                <a16:creationId xmlns:a16="http://schemas.microsoft.com/office/drawing/2014/main" id="{35A50444-B7FD-90B8-0396-61FF80934E0C}"/>
              </a:ext>
            </a:extLst>
          </p:cNvPr>
          <p:cNvSpPr>
            <a:spLocks noGrp="1"/>
          </p:cNvSpPr>
          <p:nvPr>
            <p:ph type="sldNum" sz="quarter" idx="12"/>
          </p:nvPr>
        </p:nvSpPr>
        <p:spPr/>
        <p:txBody>
          <a:bodyPr/>
          <a:lstStyle/>
          <a:p>
            <a:pPr>
              <a:defRPr/>
            </a:pPr>
            <a:fld id="{C00C2DF6-D43E-4E63-9D48-7B38BFD764FF}" type="slidenum">
              <a:rPr lang="en-GB" smtClean="0"/>
              <a:pPr>
                <a:defRPr/>
              </a:pPr>
              <a:t>7</a:t>
            </a:fld>
            <a:endParaRPr lang="en-GB" dirty="0"/>
          </a:p>
        </p:txBody>
      </p:sp>
    </p:spTree>
    <p:extLst>
      <p:ext uri="{BB962C8B-B14F-4D97-AF65-F5344CB8AC3E}">
        <p14:creationId xmlns:p14="http://schemas.microsoft.com/office/powerpoint/2010/main" val="1320703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4BC03-7A5D-5480-9A75-BF07849E7CDE}"/>
              </a:ext>
            </a:extLst>
          </p:cNvPr>
          <p:cNvSpPr>
            <a:spLocks noGrp="1"/>
          </p:cNvSpPr>
          <p:nvPr>
            <p:ph type="title"/>
          </p:nvPr>
        </p:nvSpPr>
        <p:spPr/>
        <p:txBody>
          <a:bodyPr/>
          <a:lstStyle/>
          <a:p>
            <a:r>
              <a:rPr lang="en-GB" sz="2400" dirty="0"/>
              <a:t>Summary of thematic discussion, March 2024</a:t>
            </a:r>
          </a:p>
        </p:txBody>
      </p:sp>
      <p:sp>
        <p:nvSpPr>
          <p:cNvPr id="3" name="Content Placeholder 2">
            <a:extLst>
              <a:ext uri="{FF2B5EF4-FFF2-40B4-BE49-F238E27FC236}">
                <a16:creationId xmlns:a16="http://schemas.microsoft.com/office/drawing/2014/main" id="{4501CED3-EC58-BB94-73A3-C3BAD19A4F6F}"/>
              </a:ext>
            </a:extLst>
          </p:cNvPr>
          <p:cNvSpPr>
            <a:spLocks noGrp="1"/>
          </p:cNvSpPr>
          <p:nvPr>
            <p:ph idx="1"/>
          </p:nvPr>
        </p:nvSpPr>
        <p:spPr>
          <a:xfrm>
            <a:off x="628650" y="1972582"/>
            <a:ext cx="7886700" cy="4027488"/>
          </a:xfrm>
        </p:spPr>
        <p:txBody>
          <a:bodyPr/>
          <a:lstStyle/>
          <a:p>
            <a:pPr marL="0" indent="0">
              <a:buNone/>
            </a:pPr>
            <a:r>
              <a:rPr lang="en-GB" sz="2200" dirty="0"/>
              <a:t>The Exploitation Regulations need to include text requiring contractors to pay the equalization measure. However, the details of the measure can be included in a standard.</a:t>
            </a:r>
          </a:p>
          <a:p>
            <a:pPr marL="0" indent="0">
              <a:buNone/>
            </a:pPr>
            <a:endParaRPr lang="en-GB" sz="2200" i="1" dirty="0"/>
          </a:p>
          <a:p>
            <a:pPr marL="0" indent="0">
              <a:buNone/>
            </a:pPr>
            <a:r>
              <a:rPr lang="en-GB" sz="2200" i="1" dirty="0"/>
              <a:t>[The below text was submitted to the ISA in July 2024]</a:t>
            </a:r>
          </a:p>
        </p:txBody>
      </p:sp>
      <p:sp>
        <p:nvSpPr>
          <p:cNvPr id="4" name="Slide Number Placeholder 3">
            <a:extLst>
              <a:ext uri="{FF2B5EF4-FFF2-40B4-BE49-F238E27FC236}">
                <a16:creationId xmlns:a16="http://schemas.microsoft.com/office/drawing/2014/main" id="{7C5A9762-4433-EE02-D384-A839C06749E4}"/>
              </a:ext>
            </a:extLst>
          </p:cNvPr>
          <p:cNvSpPr>
            <a:spLocks noGrp="1"/>
          </p:cNvSpPr>
          <p:nvPr>
            <p:ph type="sldNum" sz="quarter" idx="12"/>
          </p:nvPr>
        </p:nvSpPr>
        <p:spPr/>
        <p:txBody>
          <a:bodyPr/>
          <a:lstStyle/>
          <a:p>
            <a:pPr>
              <a:defRPr/>
            </a:pPr>
            <a:fld id="{C00C2DF6-D43E-4E63-9D48-7B38BFD764FF}" type="slidenum">
              <a:rPr lang="en-GB" smtClean="0"/>
              <a:pPr>
                <a:defRPr/>
              </a:pPr>
              <a:t>8</a:t>
            </a:fld>
            <a:endParaRPr lang="en-GB" dirty="0"/>
          </a:p>
        </p:txBody>
      </p:sp>
      <p:pic>
        <p:nvPicPr>
          <p:cNvPr id="6" name="Picture 5">
            <a:extLst>
              <a:ext uri="{FF2B5EF4-FFF2-40B4-BE49-F238E27FC236}">
                <a16:creationId xmlns:a16="http://schemas.microsoft.com/office/drawing/2014/main" id="{A9EE8922-4902-5F4D-AF40-F891679AF0F6}"/>
              </a:ext>
            </a:extLst>
          </p:cNvPr>
          <p:cNvPicPr>
            <a:picLocks noChangeAspect="1"/>
          </p:cNvPicPr>
          <p:nvPr/>
        </p:nvPicPr>
        <p:blipFill rotWithShape="1">
          <a:blip r:embed="rId2"/>
          <a:srcRect l="22416" t="54021" r="21639" b="25450"/>
          <a:stretch/>
        </p:blipFill>
        <p:spPr>
          <a:xfrm>
            <a:off x="326571" y="4488090"/>
            <a:ext cx="8490858" cy="1752600"/>
          </a:xfrm>
          <a:prstGeom prst="rect">
            <a:avLst/>
          </a:prstGeom>
        </p:spPr>
      </p:pic>
    </p:spTree>
    <p:extLst>
      <p:ext uri="{BB962C8B-B14F-4D97-AF65-F5344CB8AC3E}">
        <p14:creationId xmlns:p14="http://schemas.microsoft.com/office/powerpoint/2010/main" val="2804247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BC801-4C9D-064C-E236-A34EB8F07FEC}"/>
              </a:ext>
            </a:extLst>
          </p:cNvPr>
          <p:cNvSpPr>
            <a:spLocks noGrp="1"/>
          </p:cNvSpPr>
          <p:nvPr>
            <p:ph type="title"/>
          </p:nvPr>
        </p:nvSpPr>
        <p:spPr>
          <a:xfrm>
            <a:off x="628650" y="1049577"/>
            <a:ext cx="7886700" cy="792162"/>
          </a:xfrm>
        </p:spPr>
        <p:txBody>
          <a:bodyPr/>
          <a:lstStyle/>
          <a:p>
            <a:br>
              <a:rPr lang="en-GB" sz="2400" dirty="0"/>
            </a:br>
            <a:r>
              <a:rPr lang="en-GB" sz="2400" dirty="0"/>
              <a:t>Summary of the equalization measure working group’s discussions, June 2024</a:t>
            </a:r>
            <a:br>
              <a:rPr lang="en-GB" sz="2200" dirty="0"/>
            </a:br>
            <a:endParaRPr lang="en-GB" sz="1800" dirty="0"/>
          </a:p>
        </p:txBody>
      </p:sp>
      <p:sp>
        <p:nvSpPr>
          <p:cNvPr id="4" name="Slide Number Placeholder 3">
            <a:extLst>
              <a:ext uri="{FF2B5EF4-FFF2-40B4-BE49-F238E27FC236}">
                <a16:creationId xmlns:a16="http://schemas.microsoft.com/office/drawing/2014/main" id="{34D27864-5CE4-ED33-5C8F-9FE05715E0C1}"/>
              </a:ext>
            </a:extLst>
          </p:cNvPr>
          <p:cNvSpPr>
            <a:spLocks noGrp="1"/>
          </p:cNvSpPr>
          <p:nvPr>
            <p:ph type="sldNum" sz="quarter" idx="12"/>
          </p:nvPr>
        </p:nvSpPr>
        <p:spPr/>
        <p:txBody>
          <a:bodyPr/>
          <a:lstStyle/>
          <a:p>
            <a:pPr>
              <a:defRPr/>
            </a:pPr>
            <a:fld id="{C00C2DF6-D43E-4E63-9D48-7B38BFD764FF}" type="slidenum">
              <a:rPr lang="en-GB" smtClean="0"/>
              <a:pPr>
                <a:defRPr/>
              </a:pPr>
              <a:t>9</a:t>
            </a:fld>
            <a:endParaRPr lang="en-GB" dirty="0"/>
          </a:p>
        </p:txBody>
      </p:sp>
      <p:sp>
        <p:nvSpPr>
          <p:cNvPr id="9" name="Rectangle 8">
            <a:extLst>
              <a:ext uri="{FF2B5EF4-FFF2-40B4-BE49-F238E27FC236}">
                <a16:creationId xmlns:a16="http://schemas.microsoft.com/office/drawing/2014/main" id="{C61E3BEB-A2F7-B90F-CD0E-C911C89B03BE}"/>
              </a:ext>
            </a:extLst>
          </p:cNvPr>
          <p:cNvSpPr/>
          <p:nvPr/>
        </p:nvSpPr>
        <p:spPr>
          <a:xfrm>
            <a:off x="925288" y="3429000"/>
            <a:ext cx="5714997" cy="101237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Related Entity (Parent Company)</a:t>
            </a:r>
          </a:p>
        </p:txBody>
      </p:sp>
      <p:cxnSp>
        <p:nvCxnSpPr>
          <p:cNvPr id="11" name="Straight Arrow Connector 10">
            <a:extLst>
              <a:ext uri="{FF2B5EF4-FFF2-40B4-BE49-F238E27FC236}">
                <a16:creationId xmlns:a16="http://schemas.microsoft.com/office/drawing/2014/main" id="{B859AD0B-3213-C285-31D5-84F71DF88F2F}"/>
              </a:ext>
            </a:extLst>
          </p:cNvPr>
          <p:cNvCxnSpPr>
            <a:cxnSpLocks/>
            <a:stCxn id="9" idx="2"/>
          </p:cNvCxnSpPr>
          <p:nvPr/>
        </p:nvCxnSpPr>
        <p:spPr>
          <a:xfrm>
            <a:off x="3782787" y="4441371"/>
            <a:ext cx="3292927" cy="772886"/>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DA2290FB-1A1F-B562-8FF4-D9EF2B0B4193}"/>
              </a:ext>
            </a:extLst>
          </p:cNvPr>
          <p:cNvSpPr/>
          <p:nvPr/>
        </p:nvSpPr>
        <p:spPr>
          <a:xfrm>
            <a:off x="6215742" y="5214257"/>
            <a:ext cx="2460171" cy="101237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Contractor</a:t>
            </a:r>
          </a:p>
        </p:txBody>
      </p:sp>
      <p:cxnSp>
        <p:nvCxnSpPr>
          <p:cNvPr id="17" name="Straight Arrow Connector 16">
            <a:extLst>
              <a:ext uri="{FF2B5EF4-FFF2-40B4-BE49-F238E27FC236}">
                <a16:creationId xmlns:a16="http://schemas.microsoft.com/office/drawing/2014/main" id="{60A260F3-D590-C745-E2B4-9174C989CFDA}"/>
              </a:ext>
            </a:extLst>
          </p:cNvPr>
          <p:cNvCxnSpPr>
            <a:cxnSpLocks/>
            <a:endCxn id="29" idx="0"/>
          </p:cNvCxnSpPr>
          <p:nvPr/>
        </p:nvCxnSpPr>
        <p:spPr>
          <a:xfrm flipH="1">
            <a:off x="2155374" y="4441371"/>
            <a:ext cx="2264228" cy="783771"/>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F728F274-E847-59C7-15D1-7637D34BCBC8}"/>
              </a:ext>
            </a:extLst>
          </p:cNvPr>
          <p:cNvSpPr/>
          <p:nvPr/>
        </p:nvSpPr>
        <p:spPr>
          <a:xfrm>
            <a:off x="3581401" y="5214257"/>
            <a:ext cx="2460171" cy="101237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Related Entity undertaking mining activities</a:t>
            </a:r>
          </a:p>
        </p:txBody>
      </p:sp>
      <p:cxnSp>
        <p:nvCxnSpPr>
          <p:cNvPr id="24" name="Straight Arrow Connector 23">
            <a:extLst>
              <a:ext uri="{FF2B5EF4-FFF2-40B4-BE49-F238E27FC236}">
                <a16:creationId xmlns:a16="http://schemas.microsoft.com/office/drawing/2014/main" id="{7B963F4F-67DC-79A0-238D-1F1166D33B1A}"/>
              </a:ext>
            </a:extLst>
          </p:cNvPr>
          <p:cNvCxnSpPr>
            <a:cxnSpLocks/>
            <a:stCxn id="9" idx="2"/>
            <a:endCxn id="20" idx="0"/>
          </p:cNvCxnSpPr>
          <p:nvPr/>
        </p:nvCxnSpPr>
        <p:spPr>
          <a:xfrm>
            <a:off x="3782787" y="4441371"/>
            <a:ext cx="1028700" cy="772886"/>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FCE8BBB2-01DC-1757-F3CC-6579F89EFF22}"/>
              </a:ext>
            </a:extLst>
          </p:cNvPr>
          <p:cNvSpPr/>
          <p:nvPr/>
        </p:nvSpPr>
        <p:spPr>
          <a:xfrm>
            <a:off x="925288" y="5225142"/>
            <a:ext cx="2460171" cy="101237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Related Entity not undertaking mining activities</a:t>
            </a:r>
          </a:p>
        </p:txBody>
      </p:sp>
      <p:sp>
        <p:nvSpPr>
          <p:cNvPr id="31" name="Rectangle 30">
            <a:extLst>
              <a:ext uri="{FF2B5EF4-FFF2-40B4-BE49-F238E27FC236}">
                <a16:creationId xmlns:a16="http://schemas.microsoft.com/office/drawing/2014/main" id="{A5CAAE12-5950-8ABC-D4D9-6339F690F90D}"/>
              </a:ext>
            </a:extLst>
          </p:cNvPr>
          <p:cNvSpPr/>
          <p:nvPr/>
        </p:nvSpPr>
        <p:spPr>
          <a:xfrm>
            <a:off x="3559634" y="3145971"/>
            <a:ext cx="5377537" cy="3189515"/>
          </a:xfrm>
          <a:prstGeom prst="rect">
            <a:avLst/>
          </a:prstGeom>
          <a:solidFill>
            <a:schemeClr val="accent2">
              <a:lumMod val="40000"/>
              <a:lumOff val="60000"/>
              <a:alpha val="31000"/>
            </a:schemeClr>
          </a:solid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A7C99A85-8A57-7B92-3E4D-0CACEF0F449D}"/>
              </a:ext>
            </a:extLst>
          </p:cNvPr>
          <p:cNvSpPr txBox="1">
            <a:spLocks/>
          </p:cNvSpPr>
          <p:nvPr/>
        </p:nvSpPr>
        <p:spPr bwMode="auto">
          <a:xfrm>
            <a:off x="789213" y="1989138"/>
            <a:ext cx="78867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1575" kern="1200" baseline="0">
                <a:solidFill>
                  <a:srgbClr val="37377D"/>
                </a:solidFill>
                <a:latin typeface="Trebuchet MS" panose="020B0603020202020204" pitchFamily="34" charset="0"/>
                <a:ea typeface="+mj-ea"/>
                <a:cs typeface="Arial" panose="020B0604020202020204" pitchFamily="34" charset="0"/>
              </a:defRPr>
            </a:lvl1pPr>
            <a:lvl2pPr algn="l" rtl="0" eaLnBrk="0" fontAlgn="base" hangingPunct="0">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2pPr>
            <a:lvl3pPr algn="l" rtl="0" eaLnBrk="0" fontAlgn="base" hangingPunct="0">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3pPr>
            <a:lvl4pPr algn="l" rtl="0" eaLnBrk="0" fontAlgn="base" hangingPunct="0">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4pPr>
            <a:lvl5pPr algn="l" rtl="0" eaLnBrk="0" fontAlgn="base" hangingPunct="0">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5pPr>
            <a:lvl6pPr marL="257175" algn="l" rtl="0" fontAlgn="base">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6pPr>
            <a:lvl7pPr marL="514350" algn="l" rtl="0" fontAlgn="base">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7pPr>
            <a:lvl8pPr marL="771525" algn="l" rtl="0" fontAlgn="base">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8pPr>
            <a:lvl9pPr marL="1028700" algn="l" rtl="0" fontAlgn="base">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9pPr>
          </a:lstStyle>
          <a:p>
            <a:pPr defTabSz="914400"/>
            <a:r>
              <a:rPr lang="en-GB" sz="2200" dirty="0"/>
              <a:t>What definition of profits is the option 1 (the hybrid) profit share applied to?</a:t>
            </a:r>
          </a:p>
        </p:txBody>
      </p:sp>
    </p:spTree>
    <p:extLst>
      <p:ext uri="{BB962C8B-B14F-4D97-AF65-F5344CB8AC3E}">
        <p14:creationId xmlns:p14="http://schemas.microsoft.com/office/powerpoint/2010/main" val="1968714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2ECD4-6B1A-F866-D4E6-A67CBF295618}"/>
              </a:ext>
            </a:extLst>
          </p:cNvPr>
          <p:cNvSpPr>
            <a:spLocks noGrp="1"/>
          </p:cNvSpPr>
          <p:nvPr>
            <p:ph type="title"/>
          </p:nvPr>
        </p:nvSpPr>
        <p:spPr>
          <a:xfrm>
            <a:off x="628650" y="1981995"/>
            <a:ext cx="7886700" cy="792162"/>
          </a:xfrm>
        </p:spPr>
        <p:txBody>
          <a:bodyPr/>
          <a:lstStyle/>
          <a:p>
            <a:r>
              <a:rPr lang="en-GB" sz="2200" dirty="0"/>
              <a:t>What definition of profits is the option 2 profit share applied to?</a:t>
            </a:r>
          </a:p>
        </p:txBody>
      </p:sp>
      <p:sp>
        <p:nvSpPr>
          <p:cNvPr id="4" name="Slide Number Placeholder 3">
            <a:extLst>
              <a:ext uri="{FF2B5EF4-FFF2-40B4-BE49-F238E27FC236}">
                <a16:creationId xmlns:a16="http://schemas.microsoft.com/office/drawing/2014/main" id="{A1A20533-101B-6C76-9C1D-8B13E77659BC}"/>
              </a:ext>
            </a:extLst>
          </p:cNvPr>
          <p:cNvSpPr>
            <a:spLocks noGrp="1"/>
          </p:cNvSpPr>
          <p:nvPr>
            <p:ph type="sldNum" sz="quarter" idx="12"/>
          </p:nvPr>
        </p:nvSpPr>
        <p:spPr/>
        <p:txBody>
          <a:bodyPr/>
          <a:lstStyle/>
          <a:p>
            <a:pPr>
              <a:defRPr/>
            </a:pPr>
            <a:fld id="{C00C2DF6-D43E-4E63-9D48-7B38BFD764FF}" type="slidenum">
              <a:rPr lang="en-GB" smtClean="0"/>
              <a:pPr>
                <a:defRPr/>
              </a:pPr>
              <a:t>10</a:t>
            </a:fld>
            <a:endParaRPr lang="en-GB" dirty="0"/>
          </a:p>
        </p:txBody>
      </p:sp>
      <p:sp>
        <p:nvSpPr>
          <p:cNvPr id="5" name="Rectangle 4">
            <a:extLst>
              <a:ext uri="{FF2B5EF4-FFF2-40B4-BE49-F238E27FC236}">
                <a16:creationId xmlns:a16="http://schemas.microsoft.com/office/drawing/2014/main" id="{DF1195BA-786C-AD07-D511-3F2712BD3A54}"/>
              </a:ext>
            </a:extLst>
          </p:cNvPr>
          <p:cNvSpPr/>
          <p:nvPr/>
        </p:nvSpPr>
        <p:spPr>
          <a:xfrm>
            <a:off x="623211" y="3175680"/>
            <a:ext cx="5714997" cy="101237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Related Entity (Parent Company)</a:t>
            </a:r>
          </a:p>
        </p:txBody>
      </p:sp>
      <p:cxnSp>
        <p:nvCxnSpPr>
          <p:cNvPr id="6" name="Straight Arrow Connector 5">
            <a:extLst>
              <a:ext uri="{FF2B5EF4-FFF2-40B4-BE49-F238E27FC236}">
                <a16:creationId xmlns:a16="http://schemas.microsoft.com/office/drawing/2014/main" id="{7D052A5B-DA48-12FC-60D0-DA6162900CB3}"/>
              </a:ext>
            </a:extLst>
          </p:cNvPr>
          <p:cNvCxnSpPr>
            <a:cxnSpLocks/>
            <a:stCxn id="5" idx="2"/>
          </p:cNvCxnSpPr>
          <p:nvPr/>
        </p:nvCxnSpPr>
        <p:spPr>
          <a:xfrm>
            <a:off x="3480710" y="4188051"/>
            <a:ext cx="3292927" cy="772886"/>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73C56825-0107-777D-BCFE-391E633E79E6}"/>
              </a:ext>
            </a:extLst>
          </p:cNvPr>
          <p:cNvSpPr/>
          <p:nvPr/>
        </p:nvSpPr>
        <p:spPr>
          <a:xfrm>
            <a:off x="5935435" y="4971821"/>
            <a:ext cx="2460171" cy="101237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Contractor</a:t>
            </a:r>
          </a:p>
        </p:txBody>
      </p:sp>
      <p:cxnSp>
        <p:nvCxnSpPr>
          <p:cNvPr id="8" name="Straight Arrow Connector 7">
            <a:extLst>
              <a:ext uri="{FF2B5EF4-FFF2-40B4-BE49-F238E27FC236}">
                <a16:creationId xmlns:a16="http://schemas.microsoft.com/office/drawing/2014/main" id="{8122F1EA-3114-EAA1-7297-9D1556225D62}"/>
              </a:ext>
            </a:extLst>
          </p:cNvPr>
          <p:cNvCxnSpPr>
            <a:cxnSpLocks/>
            <a:endCxn id="11" idx="0"/>
          </p:cNvCxnSpPr>
          <p:nvPr/>
        </p:nvCxnSpPr>
        <p:spPr>
          <a:xfrm flipH="1">
            <a:off x="1853297" y="4188051"/>
            <a:ext cx="2264228" cy="783771"/>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AD08A8C7-8F23-C503-E7A9-CDFA0224ABC0}"/>
              </a:ext>
            </a:extLst>
          </p:cNvPr>
          <p:cNvSpPr/>
          <p:nvPr/>
        </p:nvSpPr>
        <p:spPr>
          <a:xfrm>
            <a:off x="3279324" y="4960937"/>
            <a:ext cx="2460171" cy="101237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Related Entity undertaking mining activities</a:t>
            </a:r>
          </a:p>
        </p:txBody>
      </p:sp>
      <p:cxnSp>
        <p:nvCxnSpPr>
          <p:cNvPr id="10" name="Straight Arrow Connector 9">
            <a:extLst>
              <a:ext uri="{FF2B5EF4-FFF2-40B4-BE49-F238E27FC236}">
                <a16:creationId xmlns:a16="http://schemas.microsoft.com/office/drawing/2014/main" id="{0F4D215C-6174-B92B-B88F-263A738319FD}"/>
              </a:ext>
            </a:extLst>
          </p:cNvPr>
          <p:cNvCxnSpPr>
            <a:cxnSpLocks/>
            <a:stCxn id="5" idx="2"/>
            <a:endCxn id="9" idx="0"/>
          </p:cNvCxnSpPr>
          <p:nvPr/>
        </p:nvCxnSpPr>
        <p:spPr>
          <a:xfrm>
            <a:off x="3480710" y="4188051"/>
            <a:ext cx="1028700" cy="772886"/>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002BFFB8-5E4A-17A1-8218-49C4E435FCB1}"/>
              </a:ext>
            </a:extLst>
          </p:cNvPr>
          <p:cNvSpPr/>
          <p:nvPr/>
        </p:nvSpPr>
        <p:spPr>
          <a:xfrm>
            <a:off x="623211" y="4971822"/>
            <a:ext cx="2460171" cy="101237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Related Entity undertaking mining activities</a:t>
            </a:r>
          </a:p>
        </p:txBody>
      </p:sp>
      <p:sp>
        <p:nvSpPr>
          <p:cNvPr id="12" name="Rectangle 11">
            <a:extLst>
              <a:ext uri="{FF2B5EF4-FFF2-40B4-BE49-F238E27FC236}">
                <a16:creationId xmlns:a16="http://schemas.microsoft.com/office/drawing/2014/main" id="{836D247F-427F-8DB4-5B22-142CFAA15687}"/>
              </a:ext>
            </a:extLst>
          </p:cNvPr>
          <p:cNvSpPr/>
          <p:nvPr/>
        </p:nvSpPr>
        <p:spPr>
          <a:xfrm>
            <a:off x="5815693" y="4749119"/>
            <a:ext cx="2699657" cy="1333047"/>
          </a:xfrm>
          <a:prstGeom prst="rect">
            <a:avLst/>
          </a:prstGeom>
          <a:solidFill>
            <a:schemeClr val="accent2">
              <a:lumMod val="40000"/>
              <a:lumOff val="60000"/>
              <a:alpha val="31000"/>
            </a:schemeClr>
          </a:solid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itle 1">
            <a:extLst>
              <a:ext uri="{FF2B5EF4-FFF2-40B4-BE49-F238E27FC236}">
                <a16:creationId xmlns:a16="http://schemas.microsoft.com/office/drawing/2014/main" id="{BADDF143-0F06-15D3-0634-9FB041ED5195}"/>
              </a:ext>
            </a:extLst>
          </p:cNvPr>
          <p:cNvSpPr txBox="1">
            <a:spLocks/>
          </p:cNvSpPr>
          <p:nvPr/>
        </p:nvSpPr>
        <p:spPr bwMode="auto">
          <a:xfrm>
            <a:off x="628650" y="1049577"/>
            <a:ext cx="78867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1575" kern="1200" baseline="0">
                <a:solidFill>
                  <a:srgbClr val="37377D"/>
                </a:solidFill>
                <a:latin typeface="Trebuchet MS" panose="020B0603020202020204" pitchFamily="34" charset="0"/>
                <a:ea typeface="+mj-ea"/>
                <a:cs typeface="Arial" panose="020B0604020202020204" pitchFamily="34" charset="0"/>
              </a:defRPr>
            </a:lvl1pPr>
            <a:lvl2pPr algn="l" rtl="0" eaLnBrk="0" fontAlgn="base" hangingPunct="0">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2pPr>
            <a:lvl3pPr algn="l" rtl="0" eaLnBrk="0" fontAlgn="base" hangingPunct="0">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3pPr>
            <a:lvl4pPr algn="l" rtl="0" eaLnBrk="0" fontAlgn="base" hangingPunct="0">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4pPr>
            <a:lvl5pPr algn="l" rtl="0" eaLnBrk="0" fontAlgn="base" hangingPunct="0">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5pPr>
            <a:lvl6pPr marL="257175" algn="l" rtl="0" fontAlgn="base">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6pPr>
            <a:lvl7pPr marL="514350" algn="l" rtl="0" fontAlgn="base">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7pPr>
            <a:lvl8pPr marL="771525" algn="l" rtl="0" fontAlgn="base">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8pPr>
            <a:lvl9pPr marL="1028700" algn="l" rtl="0" fontAlgn="base">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9pPr>
          </a:lstStyle>
          <a:p>
            <a:pPr defTabSz="914400"/>
            <a:br>
              <a:rPr lang="en-GB" sz="2400"/>
            </a:br>
            <a:r>
              <a:rPr lang="en-GB" sz="2400"/>
              <a:t>Summary of the equalization measure working group’s discussions, June 2024</a:t>
            </a:r>
            <a:br>
              <a:rPr lang="en-GB" sz="2200"/>
            </a:br>
            <a:endParaRPr lang="en-GB" sz="1800" dirty="0"/>
          </a:p>
        </p:txBody>
      </p:sp>
    </p:spTree>
    <p:extLst>
      <p:ext uri="{BB962C8B-B14F-4D97-AF65-F5344CB8AC3E}">
        <p14:creationId xmlns:p14="http://schemas.microsoft.com/office/powerpoint/2010/main" val="1839757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EFB685-4A92-D344-B76C-8EA7F795DA29}"/>
              </a:ext>
            </a:extLst>
          </p:cNvPr>
          <p:cNvSpPr>
            <a:spLocks noGrp="1"/>
          </p:cNvSpPr>
          <p:nvPr>
            <p:ph idx="1"/>
          </p:nvPr>
        </p:nvSpPr>
        <p:spPr>
          <a:xfrm>
            <a:off x="628650" y="1944221"/>
            <a:ext cx="7886700" cy="4027488"/>
          </a:xfrm>
        </p:spPr>
        <p:txBody>
          <a:bodyPr/>
          <a:lstStyle/>
          <a:p>
            <a:pPr marL="0" indent="0">
              <a:buNone/>
            </a:pPr>
            <a:r>
              <a:rPr lang="en-GB" sz="2000" b="1" dirty="0"/>
              <a:t>Option 1, Hybrid</a:t>
            </a:r>
          </a:p>
          <a:p>
            <a:pPr marL="0" indent="0">
              <a:buNone/>
            </a:pPr>
            <a:r>
              <a:rPr lang="en-GB" sz="1800" b="1" dirty="0">
                <a:solidFill>
                  <a:schemeClr val="accent1"/>
                </a:solidFill>
              </a:rPr>
              <a:t>   </a:t>
            </a:r>
            <a:r>
              <a:rPr lang="en-GB" sz="1800" b="1" i="1" dirty="0">
                <a:solidFill>
                  <a:schemeClr val="accent1"/>
                </a:solidFill>
              </a:rPr>
              <a:t>Advantages</a:t>
            </a:r>
          </a:p>
          <a:p>
            <a:r>
              <a:rPr lang="en-GB" sz="1700" dirty="0"/>
              <a:t>builds on earlier work by the African Group on the additional royalty and by contractors on the OECD </a:t>
            </a:r>
            <a:r>
              <a:rPr lang="en-GB" sz="1700" dirty="0" err="1"/>
              <a:t>GloBE</a:t>
            </a:r>
            <a:r>
              <a:rPr lang="en-GB" sz="1700" dirty="0"/>
              <a:t> profit share.</a:t>
            </a:r>
          </a:p>
          <a:p>
            <a:r>
              <a:rPr lang="en-GB" sz="1700" dirty="0"/>
              <a:t>may use definitions of covered taxes, income and related entities from </a:t>
            </a:r>
            <a:r>
              <a:rPr lang="en-GB" sz="1700" dirty="0" err="1"/>
              <a:t>GloBE</a:t>
            </a:r>
            <a:r>
              <a:rPr lang="en-GB" sz="1700" dirty="0"/>
              <a:t>.</a:t>
            </a:r>
          </a:p>
          <a:p>
            <a:r>
              <a:rPr lang="en-GB" sz="1700" dirty="0"/>
              <a:t>protects against profit shifting between related entities and jurisdictions.</a:t>
            </a:r>
          </a:p>
          <a:p>
            <a:pPr marL="0" indent="0">
              <a:buNone/>
            </a:pPr>
            <a:r>
              <a:rPr lang="en-GB" sz="1800" b="1" i="1" dirty="0">
                <a:solidFill>
                  <a:schemeClr val="accent1"/>
                </a:solidFill>
              </a:rPr>
              <a:t>  Disadvantages</a:t>
            </a:r>
          </a:p>
          <a:p>
            <a:r>
              <a:rPr lang="en-GB" sz="1700" dirty="0"/>
              <a:t>potentially vulnerable to profit shifting from inside to outside the mining perimeter/definition of mining activities.</a:t>
            </a:r>
          </a:p>
          <a:p>
            <a:r>
              <a:rPr lang="en-GB" sz="1700" dirty="0"/>
              <a:t>it is unusual in extractive industry taxation to have a hybrid.</a:t>
            </a:r>
          </a:p>
          <a:p>
            <a:r>
              <a:rPr lang="en-GB" sz="1700" dirty="0"/>
              <a:t>mining activities must be defined.</a:t>
            </a:r>
          </a:p>
          <a:p>
            <a:r>
              <a:rPr lang="en-GB" sz="1700" dirty="0"/>
              <a:t>It may be more complicated to borrow from OECD </a:t>
            </a:r>
            <a:r>
              <a:rPr lang="en-GB" sz="1700" dirty="0" err="1"/>
              <a:t>GloBE</a:t>
            </a:r>
            <a:r>
              <a:rPr lang="en-GB" sz="1700" dirty="0"/>
              <a:t> than initially thought.</a:t>
            </a:r>
          </a:p>
          <a:p>
            <a:r>
              <a:rPr lang="en-GB" sz="1700" dirty="0"/>
              <a:t>quite complicated.</a:t>
            </a:r>
          </a:p>
        </p:txBody>
      </p:sp>
      <p:sp>
        <p:nvSpPr>
          <p:cNvPr id="4" name="Slide Number Placeholder 3">
            <a:extLst>
              <a:ext uri="{FF2B5EF4-FFF2-40B4-BE49-F238E27FC236}">
                <a16:creationId xmlns:a16="http://schemas.microsoft.com/office/drawing/2014/main" id="{CC8E3845-0E0F-1E22-F659-38ADEC4DDA1A}"/>
              </a:ext>
            </a:extLst>
          </p:cNvPr>
          <p:cNvSpPr>
            <a:spLocks noGrp="1"/>
          </p:cNvSpPr>
          <p:nvPr>
            <p:ph type="sldNum" sz="quarter" idx="12"/>
          </p:nvPr>
        </p:nvSpPr>
        <p:spPr/>
        <p:txBody>
          <a:bodyPr/>
          <a:lstStyle/>
          <a:p>
            <a:pPr>
              <a:defRPr/>
            </a:pPr>
            <a:fld id="{C00C2DF6-D43E-4E63-9D48-7B38BFD764FF}" type="slidenum">
              <a:rPr lang="en-GB" smtClean="0"/>
              <a:pPr>
                <a:defRPr/>
              </a:pPr>
              <a:t>11</a:t>
            </a:fld>
            <a:endParaRPr lang="en-GB" dirty="0"/>
          </a:p>
        </p:txBody>
      </p:sp>
      <p:sp>
        <p:nvSpPr>
          <p:cNvPr id="5" name="Title 1">
            <a:extLst>
              <a:ext uri="{FF2B5EF4-FFF2-40B4-BE49-F238E27FC236}">
                <a16:creationId xmlns:a16="http://schemas.microsoft.com/office/drawing/2014/main" id="{6C14BB38-D2E3-77E0-F535-9F533B28A5B2}"/>
              </a:ext>
            </a:extLst>
          </p:cNvPr>
          <p:cNvSpPr>
            <a:spLocks noGrp="1"/>
          </p:cNvSpPr>
          <p:nvPr>
            <p:ph type="title"/>
          </p:nvPr>
        </p:nvSpPr>
        <p:spPr>
          <a:xfrm>
            <a:off x="628650" y="886291"/>
            <a:ext cx="7886700" cy="792162"/>
          </a:xfrm>
        </p:spPr>
        <p:txBody>
          <a:bodyPr/>
          <a:lstStyle/>
          <a:p>
            <a:br>
              <a:rPr lang="en-GB" sz="2400" dirty="0"/>
            </a:br>
            <a:r>
              <a:rPr lang="en-GB" sz="2400" dirty="0"/>
              <a:t>Summary of the equalization measure working group’s discussions, June 2024</a:t>
            </a:r>
            <a:br>
              <a:rPr lang="en-GB" sz="2200" dirty="0"/>
            </a:br>
            <a:endParaRPr lang="en-GB" sz="1800" dirty="0"/>
          </a:p>
        </p:txBody>
      </p:sp>
    </p:spTree>
    <p:extLst>
      <p:ext uri="{BB962C8B-B14F-4D97-AF65-F5344CB8AC3E}">
        <p14:creationId xmlns:p14="http://schemas.microsoft.com/office/powerpoint/2010/main" val="9760559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3406E5-7D16-1F05-AE3A-709722D9C1EF}"/>
              </a:ext>
            </a:extLst>
          </p:cNvPr>
          <p:cNvSpPr>
            <a:spLocks noGrp="1"/>
          </p:cNvSpPr>
          <p:nvPr>
            <p:ph idx="1"/>
          </p:nvPr>
        </p:nvSpPr>
        <p:spPr>
          <a:xfrm>
            <a:off x="628650" y="2062157"/>
            <a:ext cx="7886700" cy="4027488"/>
          </a:xfrm>
        </p:spPr>
        <p:txBody>
          <a:bodyPr/>
          <a:lstStyle/>
          <a:p>
            <a:pPr marL="0" indent="0">
              <a:buNone/>
            </a:pPr>
            <a:r>
              <a:rPr lang="en-GB" sz="2000" b="1" dirty="0"/>
              <a:t>Option 2, profit share equalization measure </a:t>
            </a:r>
          </a:p>
          <a:p>
            <a:pPr marL="0" indent="0">
              <a:buNone/>
            </a:pPr>
            <a:r>
              <a:rPr lang="en-GB" sz="1800" b="1" i="1" dirty="0">
                <a:solidFill>
                  <a:schemeClr val="accent1"/>
                </a:solidFill>
              </a:rPr>
              <a:t>Advantages</a:t>
            </a:r>
          </a:p>
          <a:p>
            <a:r>
              <a:rPr lang="en-GB" sz="1800" dirty="0"/>
              <a:t>Cash flow profit shares are a well-established fiscal instrument in extractive industry taxation.</a:t>
            </a:r>
          </a:p>
          <a:p>
            <a:r>
              <a:rPr lang="en-GB" sz="1800" dirty="0"/>
              <a:t>The text is complete, except for some minor administrative provisions.</a:t>
            </a:r>
          </a:p>
          <a:p>
            <a:r>
              <a:rPr lang="en-GB" sz="1800" dirty="0"/>
              <a:t>Immediate expensing and the ineligibility of interest expense constraint transfer mispricing of costs to some extent.</a:t>
            </a:r>
          </a:p>
          <a:p>
            <a:pPr marL="0" indent="0">
              <a:buNone/>
            </a:pPr>
            <a:r>
              <a:rPr lang="en-GB" sz="1800" b="1" i="1" dirty="0">
                <a:solidFill>
                  <a:schemeClr val="accent1"/>
                </a:solidFill>
              </a:rPr>
              <a:t>Disadvantages</a:t>
            </a:r>
          </a:p>
          <a:p>
            <a:r>
              <a:rPr lang="en-GB" sz="1800" dirty="0"/>
              <a:t>Potentially vulnerable to profit shifting from the contractor to related entities.</a:t>
            </a:r>
          </a:p>
          <a:p>
            <a:pPr marL="0" indent="0">
              <a:buNone/>
            </a:pPr>
            <a:r>
              <a:rPr lang="en-GB" sz="1600" b="1" i="1" dirty="0"/>
              <a:t> </a:t>
            </a:r>
          </a:p>
          <a:p>
            <a:endParaRPr lang="en-GB" sz="1600" b="1" i="1" dirty="0"/>
          </a:p>
          <a:p>
            <a:endParaRPr lang="en-GB" sz="1400" dirty="0"/>
          </a:p>
          <a:p>
            <a:endParaRPr lang="en-GB" sz="1400" b="1" i="1" dirty="0">
              <a:solidFill>
                <a:schemeClr val="accent1"/>
              </a:solidFill>
            </a:endParaRPr>
          </a:p>
          <a:p>
            <a:endParaRPr lang="en-GB" dirty="0"/>
          </a:p>
        </p:txBody>
      </p:sp>
      <p:sp>
        <p:nvSpPr>
          <p:cNvPr id="4" name="Slide Number Placeholder 3">
            <a:extLst>
              <a:ext uri="{FF2B5EF4-FFF2-40B4-BE49-F238E27FC236}">
                <a16:creationId xmlns:a16="http://schemas.microsoft.com/office/drawing/2014/main" id="{5B7A0CA6-8C27-34F4-4A2F-131AE87B3F8D}"/>
              </a:ext>
            </a:extLst>
          </p:cNvPr>
          <p:cNvSpPr>
            <a:spLocks noGrp="1"/>
          </p:cNvSpPr>
          <p:nvPr>
            <p:ph type="sldNum" sz="quarter" idx="12"/>
          </p:nvPr>
        </p:nvSpPr>
        <p:spPr/>
        <p:txBody>
          <a:bodyPr/>
          <a:lstStyle/>
          <a:p>
            <a:pPr>
              <a:defRPr/>
            </a:pPr>
            <a:fld id="{C00C2DF6-D43E-4E63-9D48-7B38BFD764FF}" type="slidenum">
              <a:rPr lang="en-GB" smtClean="0"/>
              <a:pPr>
                <a:defRPr/>
              </a:pPr>
              <a:t>12</a:t>
            </a:fld>
            <a:endParaRPr lang="en-GB" dirty="0"/>
          </a:p>
        </p:txBody>
      </p:sp>
      <p:sp>
        <p:nvSpPr>
          <p:cNvPr id="7" name="Title 1">
            <a:extLst>
              <a:ext uri="{FF2B5EF4-FFF2-40B4-BE49-F238E27FC236}">
                <a16:creationId xmlns:a16="http://schemas.microsoft.com/office/drawing/2014/main" id="{DFFDBD3D-836E-78D0-8E80-6A6A0D0593A9}"/>
              </a:ext>
            </a:extLst>
          </p:cNvPr>
          <p:cNvSpPr>
            <a:spLocks noGrp="1"/>
          </p:cNvSpPr>
          <p:nvPr>
            <p:ph type="title"/>
          </p:nvPr>
        </p:nvSpPr>
        <p:spPr>
          <a:xfrm>
            <a:off x="628650" y="995363"/>
            <a:ext cx="7886700" cy="792162"/>
          </a:xfrm>
        </p:spPr>
        <p:txBody>
          <a:bodyPr/>
          <a:lstStyle/>
          <a:p>
            <a:br>
              <a:rPr lang="en-GB" sz="2400" dirty="0"/>
            </a:br>
            <a:r>
              <a:rPr lang="en-GB" sz="2400" dirty="0"/>
              <a:t>Summary of the equalization measure working group’s discussions, June 2024</a:t>
            </a:r>
            <a:br>
              <a:rPr lang="en-GB" sz="2200" dirty="0"/>
            </a:br>
            <a:endParaRPr lang="en-GB" sz="1800" dirty="0"/>
          </a:p>
        </p:txBody>
      </p:sp>
    </p:spTree>
    <p:extLst>
      <p:ext uri="{BB962C8B-B14F-4D97-AF65-F5344CB8AC3E}">
        <p14:creationId xmlns:p14="http://schemas.microsoft.com/office/powerpoint/2010/main" val="34683260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65A26-8992-3B62-6BB5-85721F59172B}"/>
              </a:ext>
            </a:extLst>
          </p:cNvPr>
          <p:cNvSpPr>
            <a:spLocks noGrp="1"/>
          </p:cNvSpPr>
          <p:nvPr>
            <p:ph type="title"/>
          </p:nvPr>
        </p:nvSpPr>
        <p:spPr/>
        <p:txBody>
          <a:bodyPr/>
          <a:lstStyle/>
          <a:p>
            <a:r>
              <a:rPr lang="en-GB" sz="2400" dirty="0"/>
              <a:t>Summary of the working group’s discussions on the equalisation measure, June 2024</a:t>
            </a:r>
          </a:p>
        </p:txBody>
      </p:sp>
      <p:sp>
        <p:nvSpPr>
          <p:cNvPr id="3" name="Content Placeholder 2">
            <a:extLst>
              <a:ext uri="{FF2B5EF4-FFF2-40B4-BE49-F238E27FC236}">
                <a16:creationId xmlns:a16="http://schemas.microsoft.com/office/drawing/2014/main" id="{EE27FCE5-F616-0F29-B926-61CF68BAAC2B}"/>
              </a:ext>
            </a:extLst>
          </p:cNvPr>
          <p:cNvSpPr>
            <a:spLocks noGrp="1"/>
          </p:cNvSpPr>
          <p:nvPr>
            <p:ph idx="1"/>
          </p:nvPr>
        </p:nvSpPr>
        <p:spPr>
          <a:xfrm>
            <a:off x="457200" y="2062157"/>
            <a:ext cx="8058150" cy="4114806"/>
          </a:xfrm>
        </p:spPr>
        <p:txBody>
          <a:bodyPr/>
          <a:lstStyle/>
          <a:p>
            <a:pPr marL="0" indent="0">
              <a:buNone/>
            </a:pPr>
            <a:r>
              <a:rPr lang="en-GB" sz="2400" b="1" dirty="0"/>
              <a:t>Changes to the Equalization Measure Standard</a:t>
            </a:r>
          </a:p>
          <a:p>
            <a:pPr marL="0" indent="0">
              <a:buNone/>
            </a:pPr>
            <a:r>
              <a:rPr lang="en-GB" sz="2400" dirty="0"/>
              <a:t> </a:t>
            </a:r>
          </a:p>
          <a:p>
            <a:pPr marL="457200" indent="-457200">
              <a:buFont typeface="+mj-lt"/>
              <a:buAutoNum type="arabicPeriod"/>
            </a:pPr>
            <a:r>
              <a:rPr lang="en-GB" sz="2400" dirty="0"/>
              <a:t>The text for the hybrid equalization measure has been amended for clarity.</a:t>
            </a:r>
          </a:p>
          <a:p>
            <a:pPr marL="457200" indent="-457200">
              <a:buFont typeface="+mj-lt"/>
              <a:buAutoNum type="arabicPeriod"/>
            </a:pPr>
            <a:r>
              <a:rPr lang="en-GB" sz="2400" dirty="0"/>
              <a:t>The text for the profit share equalization measure has been amended to:</a:t>
            </a:r>
          </a:p>
          <a:p>
            <a:r>
              <a:rPr lang="en-GB" sz="2400" dirty="0"/>
              <a:t> allow for the deduction of exploration costs that occur ex-post the commencement of commercial mining; and</a:t>
            </a:r>
          </a:p>
          <a:p>
            <a:r>
              <a:rPr lang="en-GB" sz="2400" dirty="0"/>
              <a:t>allow for transport costs to the first port of call.</a:t>
            </a:r>
          </a:p>
          <a:p>
            <a:pPr marL="0" indent="0">
              <a:buNone/>
            </a:pPr>
            <a:endParaRPr lang="en-GB" sz="2400" dirty="0"/>
          </a:p>
          <a:p>
            <a:pPr marL="0" indent="0">
              <a:buNone/>
            </a:pPr>
            <a:endParaRPr lang="en-GB" sz="2400" dirty="0"/>
          </a:p>
          <a:p>
            <a:endParaRPr lang="en-GB" sz="2400" dirty="0"/>
          </a:p>
          <a:p>
            <a:pPr marL="0" indent="0">
              <a:buNone/>
            </a:pPr>
            <a:endParaRPr lang="en-GB" sz="2400" b="1" dirty="0"/>
          </a:p>
        </p:txBody>
      </p:sp>
      <p:sp>
        <p:nvSpPr>
          <p:cNvPr id="4" name="Slide Number Placeholder 3">
            <a:extLst>
              <a:ext uri="{FF2B5EF4-FFF2-40B4-BE49-F238E27FC236}">
                <a16:creationId xmlns:a16="http://schemas.microsoft.com/office/drawing/2014/main" id="{AAD25A2F-E813-0FF2-C8F3-923B1610E708}"/>
              </a:ext>
            </a:extLst>
          </p:cNvPr>
          <p:cNvSpPr>
            <a:spLocks noGrp="1"/>
          </p:cNvSpPr>
          <p:nvPr>
            <p:ph type="sldNum" sz="quarter" idx="12"/>
          </p:nvPr>
        </p:nvSpPr>
        <p:spPr/>
        <p:txBody>
          <a:bodyPr/>
          <a:lstStyle/>
          <a:p>
            <a:pPr>
              <a:defRPr/>
            </a:pPr>
            <a:fld id="{C00C2DF6-D43E-4E63-9D48-7B38BFD764FF}" type="slidenum">
              <a:rPr lang="en-GB" smtClean="0"/>
              <a:pPr>
                <a:defRPr/>
              </a:pPr>
              <a:t>13</a:t>
            </a:fld>
            <a:endParaRPr lang="en-GB" dirty="0"/>
          </a:p>
        </p:txBody>
      </p:sp>
    </p:spTree>
    <p:extLst>
      <p:ext uri="{BB962C8B-B14F-4D97-AF65-F5344CB8AC3E}">
        <p14:creationId xmlns:p14="http://schemas.microsoft.com/office/powerpoint/2010/main" val="18484743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D2480-408E-0A52-EE4A-E77F90CD50F1}"/>
              </a:ext>
            </a:extLst>
          </p:cNvPr>
          <p:cNvSpPr>
            <a:spLocks noGrp="1"/>
          </p:cNvSpPr>
          <p:nvPr>
            <p:ph type="title"/>
          </p:nvPr>
        </p:nvSpPr>
        <p:spPr/>
        <p:txBody>
          <a:bodyPr/>
          <a:lstStyle/>
          <a:p>
            <a:r>
              <a:rPr lang="en-GB" sz="2400" dirty="0"/>
              <a:t>Summary of the working group’s discussions on the equalisation measure, June 2024</a:t>
            </a:r>
          </a:p>
        </p:txBody>
      </p:sp>
      <p:sp>
        <p:nvSpPr>
          <p:cNvPr id="3" name="Content Placeholder 2">
            <a:extLst>
              <a:ext uri="{FF2B5EF4-FFF2-40B4-BE49-F238E27FC236}">
                <a16:creationId xmlns:a16="http://schemas.microsoft.com/office/drawing/2014/main" id="{4B1CD06B-833A-C577-B52E-14756581BE83}"/>
              </a:ext>
            </a:extLst>
          </p:cNvPr>
          <p:cNvSpPr>
            <a:spLocks noGrp="1"/>
          </p:cNvSpPr>
          <p:nvPr>
            <p:ph idx="1"/>
          </p:nvPr>
        </p:nvSpPr>
        <p:spPr/>
        <p:txBody>
          <a:bodyPr/>
          <a:lstStyle/>
          <a:p>
            <a:r>
              <a:rPr lang="en-GB" sz="2200" dirty="0"/>
              <a:t>The equalization measure working group made a written submission in July 2024 that:</a:t>
            </a:r>
          </a:p>
          <a:p>
            <a:pPr marL="257175" lvl="1" indent="0">
              <a:buNone/>
            </a:pPr>
            <a:r>
              <a:rPr lang="en-GB" sz="2200" dirty="0"/>
              <a:t>a.) includes text to provide for the equalization measure in the Draft Exploitation Regulations;</a:t>
            </a:r>
          </a:p>
          <a:p>
            <a:pPr marL="257175" lvl="1" indent="0">
              <a:buNone/>
            </a:pPr>
            <a:r>
              <a:rPr lang="en-GB" sz="2200" dirty="0"/>
              <a:t>b.) includes text for an equalization measure standard providing for option 1 (hybrid) and option 2 (profit share).</a:t>
            </a:r>
          </a:p>
          <a:p>
            <a:pPr marL="257175" lvl="1" indent="0">
              <a:buNone/>
            </a:pPr>
            <a:endParaRPr lang="en-GB" sz="2200" dirty="0"/>
          </a:p>
          <a:p>
            <a:pPr marL="257175" lvl="1" indent="0">
              <a:buNone/>
            </a:pPr>
            <a:endParaRPr lang="en-GB" sz="2200" b="1" dirty="0">
              <a:hlinkClick r:id="rId2"/>
            </a:endParaRPr>
          </a:p>
          <a:p>
            <a:pPr marL="257175" lvl="1" indent="0">
              <a:buNone/>
            </a:pPr>
            <a:endParaRPr lang="en-GB" sz="2200" dirty="0">
              <a:hlinkClick r:id="rId2"/>
            </a:endParaRPr>
          </a:p>
          <a:p>
            <a:pPr marL="257175" lvl="1" indent="0">
              <a:buNone/>
            </a:pPr>
            <a:r>
              <a:rPr lang="en-GB" sz="2200" dirty="0">
                <a:hlinkClick r:id="rId2"/>
              </a:rPr>
              <a:t>Equalization-Measure-Textual-Proposal-29th-session.pdf (isa.org.jm)</a:t>
            </a:r>
            <a:endParaRPr lang="en-GB" sz="2200" dirty="0"/>
          </a:p>
        </p:txBody>
      </p:sp>
      <p:sp>
        <p:nvSpPr>
          <p:cNvPr id="4" name="Slide Number Placeholder 3">
            <a:extLst>
              <a:ext uri="{FF2B5EF4-FFF2-40B4-BE49-F238E27FC236}">
                <a16:creationId xmlns:a16="http://schemas.microsoft.com/office/drawing/2014/main" id="{5B1E601C-73F4-DC65-115C-BE836FC49CD8}"/>
              </a:ext>
            </a:extLst>
          </p:cNvPr>
          <p:cNvSpPr>
            <a:spLocks noGrp="1"/>
          </p:cNvSpPr>
          <p:nvPr>
            <p:ph type="sldNum" sz="quarter" idx="12"/>
          </p:nvPr>
        </p:nvSpPr>
        <p:spPr/>
        <p:txBody>
          <a:bodyPr/>
          <a:lstStyle/>
          <a:p>
            <a:pPr>
              <a:defRPr/>
            </a:pPr>
            <a:fld id="{C00C2DF6-D43E-4E63-9D48-7B38BFD764FF}" type="slidenum">
              <a:rPr lang="en-GB" smtClean="0"/>
              <a:pPr>
                <a:defRPr/>
              </a:pPr>
              <a:t>14</a:t>
            </a:fld>
            <a:endParaRPr lang="en-GB" dirty="0"/>
          </a:p>
        </p:txBody>
      </p:sp>
    </p:spTree>
    <p:extLst>
      <p:ext uri="{BB962C8B-B14F-4D97-AF65-F5344CB8AC3E}">
        <p14:creationId xmlns:p14="http://schemas.microsoft.com/office/powerpoint/2010/main" val="12559624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B18E0-D6FB-D736-D9AB-EEB6B5A78515}"/>
              </a:ext>
            </a:extLst>
          </p:cNvPr>
          <p:cNvSpPr>
            <a:spLocks noGrp="1"/>
          </p:cNvSpPr>
          <p:nvPr>
            <p:ph type="title"/>
          </p:nvPr>
        </p:nvSpPr>
        <p:spPr/>
        <p:txBody>
          <a:bodyPr/>
          <a:lstStyle/>
          <a:p>
            <a:r>
              <a:rPr lang="en-GB" sz="2400" dirty="0"/>
              <a:t>Conclusion</a:t>
            </a:r>
          </a:p>
        </p:txBody>
      </p:sp>
      <p:sp>
        <p:nvSpPr>
          <p:cNvPr id="3" name="Content Placeholder 2">
            <a:extLst>
              <a:ext uri="{FF2B5EF4-FFF2-40B4-BE49-F238E27FC236}">
                <a16:creationId xmlns:a16="http://schemas.microsoft.com/office/drawing/2014/main" id="{191ECA06-AB00-83CF-D44D-200BF546623C}"/>
              </a:ext>
            </a:extLst>
          </p:cNvPr>
          <p:cNvSpPr>
            <a:spLocks noGrp="1"/>
          </p:cNvSpPr>
          <p:nvPr>
            <p:ph idx="1"/>
          </p:nvPr>
        </p:nvSpPr>
        <p:spPr>
          <a:xfrm>
            <a:off x="628650" y="1835149"/>
            <a:ext cx="7886700" cy="4027488"/>
          </a:xfrm>
        </p:spPr>
        <p:txBody>
          <a:bodyPr/>
          <a:lstStyle/>
          <a:p>
            <a:pPr marL="0" indent="0">
              <a:buNone/>
            </a:pPr>
            <a:r>
              <a:rPr lang="en-GB" sz="2200" dirty="0"/>
              <a:t>Way forward:</a:t>
            </a:r>
          </a:p>
          <a:p>
            <a:pPr marL="0" indent="0">
              <a:buNone/>
            </a:pPr>
            <a:endParaRPr lang="en-GB" sz="2200" dirty="0"/>
          </a:p>
          <a:p>
            <a:pPr marL="0" indent="0">
              <a:buNone/>
            </a:pPr>
            <a:r>
              <a:rPr lang="en-GB" sz="2200" dirty="0"/>
              <a:t>a.) agree on the preferred equalization measure, and</a:t>
            </a:r>
          </a:p>
          <a:p>
            <a:pPr marL="0" indent="0">
              <a:buNone/>
            </a:pPr>
            <a:r>
              <a:rPr lang="en-GB" sz="2200" dirty="0"/>
              <a:t>b.) finalise the text for that measure.</a:t>
            </a:r>
          </a:p>
          <a:p>
            <a:pPr marL="0" indent="0">
              <a:buNone/>
            </a:pPr>
            <a:endParaRPr lang="en-GB" sz="2200" dirty="0"/>
          </a:p>
          <a:p>
            <a:pPr marL="0" indent="0">
              <a:buNone/>
            </a:pPr>
            <a:endParaRPr lang="en-GB" sz="2200" dirty="0"/>
          </a:p>
        </p:txBody>
      </p:sp>
      <p:sp>
        <p:nvSpPr>
          <p:cNvPr id="4" name="Slide Number Placeholder 3">
            <a:extLst>
              <a:ext uri="{FF2B5EF4-FFF2-40B4-BE49-F238E27FC236}">
                <a16:creationId xmlns:a16="http://schemas.microsoft.com/office/drawing/2014/main" id="{38CF3C34-BC2B-56E8-C722-11AEEF4CA362}"/>
              </a:ext>
            </a:extLst>
          </p:cNvPr>
          <p:cNvSpPr>
            <a:spLocks noGrp="1"/>
          </p:cNvSpPr>
          <p:nvPr>
            <p:ph type="sldNum" sz="quarter" idx="12"/>
          </p:nvPr>
        </p:nvSpPr>
        <p:spPr/>
        <p:txBody>
          <a:bodyPr/>
          <a:lstStyle/>
          <a:p>
            <a:pPr>
              <a:defRPr/>
            </a:pPr>
            <a:fld id="{C00C2DF6-D43E-4E63-9D48-7B38BFD764FF}" type="slidenum">
              <a:rPr lang="en-GB" smtClean="0"/>
              <a:pPr>
                <a:defRPr/>
              </a:pPr>
              <a:t>15</a:t>
            </a:fld>
            <a:endParaRPr lang="en-GB" dirty="0"/>
          </a:p>
        </p:txBody>
      </p:sp>
    </p:spTree>
    <p:extLst>
      <p:ext uri="{BB962C8B-B14F-4D97-AF65-F5344CB8AC3E}">
        <p14:creationId xmlns:p14="http://schemas.microsoft.com/office/powerpoint/2010/main" val="40680560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93C57-23ED-A6D9-0DEA-41134748CFB3}"/>
              </a:ext>
            </a:extLst>
          </p:cNvPr>
          <p:cNvSpPr>
            <a:spLocks noGrp="1"/>
          </p:cNvSpPr>
          <p:nvPr>
            <p:ph type="title"/>
          </p:nvPr>
        </p:nvSpPr>
        <p:spPr/>
        <p:txBody>
          <a:bodyPr/>
          <a:lstStyle/>
          <a:p>
            <a:r>
              <a:rPr lang="en-GB" sz="2800" dirty="0"/>
              <a:t>Disclaimer</a:t>
            </a:r>
          </a:p>
        </p:txBody>
      </p:sp>
      <p:sp>
        <p:nvSpPr>
          <p:cNvPr id="3" name="Content Placeholder 2">
            <a:extLst>
              <a:ext uri="{FF2B5EF4-FFF2-40B4-BE49-F238E27FC236}">
                <a16:creationId xmlns:a16="http://schemas.microsoft.com/office/drawing/2014/main" id="{3A23F1D9-C52B-B14D-4748-0ECE62BC534F}"/>
              </a:ext>
            </a:extLst>
          </p:cNvPr>
          <p:cNvSpPr>
            <a:spLocks noGrp="1"/>
          </p:cNvSpPr>
          <p:nvPr>
            <p:ph idx="1"/>
          </p:nvPr>
        </p:nvSpPr>
        <p:spPr/>
        <p:txBody>
          <a:bodyPr/>
          <a:lstStyle/>
          <a:p>
            <a:r>
              <a:rPr lang="en-GB" sz="2200" dirty="0"/>
              <a:t>The views and opinions expressed in this Presentation are those of the presenter and </a:t>
            </a:r>
            <a:r>
              <a:rPr lang="en-GB" sz="2200" b="1" u="sng" dirty="0"/>
              <a:t>do not </a:t>
            </a:r>
            <a:r>
              <a:rPr lang="en-GB" sz="2200" dirty="0"/>
              <a:t>necessarily represent the views of the Commonwealth Secretariat or any Commonwealth member country.</a:t>
            </a:r>
          </a:p>
          <a:p>
            <a:endParaRPr lang="en-GB" sz="2200" dirty="0"/>
          </a:p>
          <a:p>
            <a:endParaRPr lang="en-GB" dirty="0"/>
          </a:p>
        </p:txBody>
      </p:sp>
      <p:sp>
        <p:nvSpPr>
          <p:cNvPr id="4" name="Slide Number Placeholder 3">
            <a:extLst>
              <a:ext uri="{FF2B5EF4-FFF2-40B4-BE49-F238E27FC236}">
                <a16:creationId xmlns:a16="http://schemas.microsoft.com/office/drawing/2014/main" id="{D85BF33C-A5E7-B090-80AC-A1831BF3E9C3}"/>
              </a:ext>
            </a:extLst>
          </p:cNvPr>
          <p:cNvSpPr>
            <a:spLocks noGrp="1"/>
          </p:cNvSpPr>
          <p:nvPr>
            <p:ph type="sldNum" sz="quarter" idx="12"/>
          </p:nvPr>
        </p:nvSpPr>
        <p:spPr/>
        <p:txBody>
          <a:bodyPr/>
          <a:lstStyle/>
          <a:p>
            <a:pPr>
              <a:defRPr/>
            </a:pPr>
            <a:fld id="{C00C2DF6-D43E-4E63-9D48-7B38BFD764FF}" type="slidenum">
              <a:rPr lang="en-GB" smtClean="0"/>
              <a:pPr>
                <a:defRPr/>
              </a:pPr>
              <a:t>16</a:t>
            </a:fld>
            <a:endParaRPr lang="en-GB" dirty="0"/>
          </a:p>
        </p:txBody>
      </p:sp>
    </p:spTree>
    <p:extLst>
      <p:ext uri="{BB962C8B-B14F-4D97-AF65-F5344CB8AC3E}">
        <p14:creationId xmlns:p14="http://schemas.microsoft.com/office/powerpoint/2010/main" val="43636899"/>
      </p:ext>
    </p:extLst>
  </p:cSld>
  <p:clrMapOvr>
    <a:masterClrMapping/>
  </p:clrMapOvr>
</p:sld>
</file>

<file path=ppt/theme/theme1.xml><?xml version="1.0" encoding="utf-8"?>
<a:theme xmlns:a="http://schemas.openxmlformats.org/drawingml/2006/main" name="Default - Title Slide">
  <a:themeElements>
    <a:clrScheme name="">
      <a:dk1>
        <a:srgbClr val="000000"/>
      </a:dk1>
      <a:lt1>
        <a:srgbClr val="FFFFFF"/>
      </a:lt1>
      <a:dk2>
        <a:srgbClr val="A7A7A7"/>
      </a:dk2>
      <a:lt2>
        <a:srgbClr val="535353"/>
      </a:lt2>
      <a:accent1>
        <a:srgbClr val="5B9BD5"/>
      </a:accent1>
      <a:accent2>
        <a:srgbClr val="ED7D31"/>
      </a:accent2>
      <a:accent3>
        <a:srgbClr val="FFFFFF"/>
      </a:accent3>
      <a:accent4>
        <a:srgbClr val="000000"/>
      </a:accent4>
      <a:accent5>
        <a:srgbClr val="B5CBE7"/>
      </a:accent5>
      <a:accent6>
        <a:srgbClr val="D7712B"/>
      </a:accent6>
      <a:hlink>
        <a:srgbClr val="0000FF"/>
      </a:hlink>
      <a:folHlink>
        <a:srgbClr val="FF00FF"/>
      </a:folHlink>
    </a:clrScheme>
    <a:fontScheme name="Default - Title Slid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FFFFFF"/>
        </a:solidFill>
        <a:ln w="12700" cap="flat" cmpd="sng" algn="ctr">
          <a:solidFill>
            <a:srgbClr val="5B9BD5"/>
          </a:solidFill>
          <a:prstDash val="solid"/>
          <a:miter lim="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45720" tIns="45720" rIns="45720" bIns="45720"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Calibri" panose="020F0502020204030204" pitchFamily="34" charset="0"/>
            <a:cs typeface="Calibri" panose="020F0502020204030204" pitchFamily="34" charset="0"/>
            <a:sym typeface="Calibri" panose="020F0502020204030204" pitchFamily="34" charset="0"/>
          </a:defRPr>
        </a:defPPr>
      </a:lstStyle>
    </a:spDef>
    <a:lnDef>
      <a:spPr bwMode="auto">
        <a:xfrm>
          <a:off x="0" y="0"/>
          <a:ext cx="1" cy="1"/>
        </a:xfrm>
        <a:custGeom>
          <a:avLst/>
          <a:gdLst/>
          <a:ahLst/>
          <a:cxnLst/>
          <a:rect l="0" t="0" r="0" b="0"/>
          <a:pathLst/>
        </a:custGeom>
        <a:solidFill>
          <a:srgbClr val="FFFFFF"/>
        </a:solidFill>
        <a:ln w="12700" cap="flat" cmpd="sng" algn="ctr">
          <a:solidFill>
            <a:srgbClr val="5B9BD5"/>
          </a:solidFill>
          <a:prstDash val="solid"/>
          <a:miter lim="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45720" tIns="45720" rIns="45720" bIns="45720"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Calibri" panose="020F0502020204030204" pitchFamily="34" charset="0"/>
            <a:cs typeface="Calibri" panose="020F0502020204030204" pitchFamily="34" charset="0"/>
            <a:sym typeface="Calibri" panose="020F0502020204030204" pitchFamily="34" charset="0"/>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mmonwealth PPT template trebuchet with charts" id="{842063A5-8C95-4A67-BB4F-EDA12A17DF7C}" vid="{96DFAEAD-5510-4342-BD49-2B760B84114C}"/>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5a7065bc-64eb-4c10-937d-809cc42d23d7" xsi:nil="true"/>
    <lcf76f155ced4ddcb4097134ff3c332f xmlns="24339691-f6e6-4c37-9e4b-ba03e2030f22">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4AFE9305EFE8F4FA3295A86EB035787" ma:contentTypeVersion="20" ma:contentTypeDescription="Create a new document." ma:contentTypeScope="" ma:versionID="2b26a81452359f813de735d5d34e1824">
  <xsd:schema xmlns:xsd="http://www.w3.org/2001/XMLSchema" xmlns:xs="http://www.w3.org/2001/XMLSchema" xmlns:p="http://schemas.microsoft.com/office/2006/metadata/properties" xmlns:ns1="http://schemas.microsoft.com/sharepoint/v3" xmlns:ns2="24339691-f6e6-4c37-9e4b-ba03e2030f22" xmlns:ns3="9d0a4623-c864-491c-b5bc-3e6bb733add1" xmlns:ns4="5a7065bc-64eb-4c10-937d-809cc42d23d7" targetNamespace="http://schemas.microsoft.com/office/2006/metadata/properties" ma:root="true" ma:fieldsID="7542e3e7e01211e18681160966522fdf" ns1:_="" ns2:_="" ns3:_="" ns4:_="">
    <xsd:import namespace="http://schemas.microsoft.com/sharepoint/v3"/>
    <xsd:import namespace="24339691-f6e6-4c37-9e4b-ba03e2030f22"/>
    <xsd:import namespace="9d0a4623-c864-491c-b5bc-3e6bb733add1"/>
    <xsd:import namespace="5a7065bc-64eb-4c10-937d-809cc42d23d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1:_ip_UnifiedCompliancePolicyProperties" minOccurs="0"/>
                <xsd:element ref="ns1:_ip_UnifiedCompliancePolicyUIAction"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4339691-f6e6-4c37-9e4b-ba03e2030f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3c0c5782-4f8d-428d-beff-b3387859ea3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d0a4623-c864-491c-b5bc-3e6bb733add1"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7065bc-64eb-4c10-937d-809cc42d23d7"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df5d2c64-3be6-48a2-9df5-1dec36999e03}" ma:internalName="TaxCatchAll" ma:showField="CatchAllData" ma:web="9d0a4623-c864-491c-b5bc-3e6bb733add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B2DBA66-3E10-456B-B91B-67EB39DE3121}">
  <ds:schemaRefs>
    <ds:schemaRef ds:uri="http://schemas.microsoft.com/sharepoint/v3/contenttype/forms"/>
  </ds:schemaRefs>
</ds:datastoreItem>
</file>

<file path=customXml/itemProps2.xml><?xml version="1.0" encoding="utf-8"?>
<ds:datastoreItem xmlns:ds="http://schemas.openxmlformats.org/officeDocument/2006/customXml" ds:itemID="{D6EB09AF-4AE2-4254-BF39-5CA2FB58E337}">
  <ds:schemaRefs>
    <ds:schemaRef ds:uri="24339691-f6e6-4c37-9e4b-ba03e2030f22"/>
    <ds:schemaRef ds:uri="http://purl.org/dc/terms/"/>
    <ds:schemaRef ds:uri="http://schemas.microsoft.com/office/infopath/2007/PartnerControls"/>
    <ds:schemaRef ds:uri="http://schemas.microsoft.com/office/2006/documentManagement/types"/>
    <ds:schemaRef ds:uri="http://www.w3.org/XML/1998/namespace"/>
    <ds:schemaRef ds:uri="9d0a4623-c864-491c-b5bc-3e6bb733add1"/>
    <ds:schemaRef ds:uri="http://purl.org/dc/dcmitype/"/>
    <ds:schemaRef ds:uri="http://schemas.microsoft.com/sharepoint/v3"/>
    <ds:schemaRef ds:uri="http://schemas.openxmlformats.org/package/2006/metadata/core-properties"/>
    <ds:schemaRef ds:uri="5a7065bc-64eb-4c10-937d-809cc42d23d7"/>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CC070DC1-3C0B-4566-80B4-2CAD5509E5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4339691-f6e6-4c37-9e4b-ba03e2030f22"/>
    <ds:schemaRef ds:uri="9d0a4623-c864-491c-b5bc-3e6bb733add1"/>
    <ds:schemaRef ds:uri="5a7065bc-64eb-4c10-937d-809cc42d23d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620</TotalTime>
  <Words>1000</Words>
  <Application>Microsoft Office PowerPoint</Application>
  <PresentationFormat>On-screen Show (4:3)</PresentationFormat>
  <Paragraphs>113</Paragraphs>
  <Slides>16</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16</vt:i4>
      </vt:variant>
    </vt:vector>
  </HeadingPairs>
  <TitlesOfParts>
    <vt:vector size="22" baseType="lpstr">
      <vt:lpstr>Arial</vt:lpstr>
      <vt:lpstr>Calibri</vt:lpstr>
      <vt:lpstr>Helvetica</vt:lpstr>
      <vt:lpstr>Trebuchet MS</vt:lpstr>
      <vt:lpstr>Default - Title Slide</vt:lpstr>
      <vt:lpstr>1_Office Theme</vt:lpstr>
      <vt:lpstr>An equalization measure for deep-seabed mining in the Area</vt:lpstr>
      <vt:lpstr>Summary of the thematic discussion, March 2024</vt:lpstr>
      <vt:lpstr>Summary of the thematic discussion, March 2024</vt:lpstr>
      <vt:lpstr>Summary of the thematic discussion, March 2024</vt:lpstr>
      <vt:lpstr>Summary of the thematic discussion, March 2024</vt:lpstr>
      <vt:lpstr>Summary of thematic discussion, March 2024</vt:lpstr>
      <vt:lpstr>Summary of thematic discussion, March 2024</vt:lpstr>
      <vt:lpstr>Summary of thematic discussion, March 2024</vt:lpstr>
      <vt:lpstr> Summary of the equalization measure working group’s discussions, June 2024 </vt:lpstr>
      <vt:lpstr>What definition of profits is the option 2 profit share applied to?</vt:lpstr>
      <vt:lpstr> Summary of the equalization measure working group’s discussions, June 2024 </vt:lpstr>
      <vt:lpstr> Summary of the equalization measure working group’s discussions, June 2024 </vt:lpstr>
      <vt:lpstr>Summary of the working group’s discussions on the equalisation measure, June 2024</vt:lpstr>
      <vt:lpstr>Summary of the working group’s discussions on the equalisation measure, June 2024</vt:lpstr>
      <vt:lpstr>Conclusion</vt:lpstr>
      <vt:lpstr>Disclaimer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Wilde, Daniel</dc:creator>
  <cp:lastModifiedBy>Wilde, Daniel</cp:lastModifiedBy>
  <cp:revision>3</cp:revision>
  <dcterms:created xsi:type="dcterms:W3CDTF">2024-06-11T10:15:55Z</dcterms:created>
  <dcterms:modified xsi:type="dcterms:W3CDTF">2024-07-15T16:02:25Z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0x01010044AFE9305EFE8F4FA3295A86EB035787</vt:lpwstr>
  </property>
  <property fmtid="{D5CDD505-2E9C-101B-9397-08002B2CF9AE}" pid="3" name="MediaServiceImageTags">
    <vt:lpwstr/>
  </property>
</Properties>
</file>